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0" r:id="rId3"/>
    <p:sldId id="261" r:id="rId4"/>
    <p:sldId id="272" r:id="rId5"/>
    <p:sldId id="268" r:id="rId6"/>
    <p:sldId id="26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0" r:id="rId21"/>
    <p:sldId id="273" r:id="rId22"/>
    <p:sldId id="289" r:id="rId23"/>
    <p:sldId id="274" r:id="rId24"/>
    <p:sldId id="288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1FC1F-8655-404A-B9D6-4BA656C672E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CE720736-6E16-4BCF-A260-6EDCE169EA0A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altLang="zh-TW" sz="2400" b="1">
            <a:latin typeface="+mn-lt"/>
            <a:ea typeface="+mn-ea"/>
            <a:cs typeface="+mn-ea"/>
            <a:sym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400" b="1">
              <a:latin typeface="+mn-lt"/>
              <a:ea typeface="+mn-ea"/>
              <a:cs typeface="+mn-ea"/>
              <a:sym typeface="+mn-lt"/>
            </a:rPr>
            <a:t>飲食或睡眠突然改變無法與人相處</a:t>
          </a:r>
          <a:endParaRPr lang="en-US" altLang="zh-TW" sz="2400" b="1">
            <a:latin typeface="+mn-lt"/>
            <a:ea typeface="+mn-ea"/>
            <a:cs typeface="+mn-ea"/>
            <a:sym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400" b="1">
              <a:latin typeface="+mn-lt"/>
              <a:ea typeface="+mn-ea"/>
              <a:cs typeface="+mn-ea"/>
              <a:sym typeface="+mn-lt"/>
            </a:rPr>
            <a:t>突然轉送重要物品</a:t>
          </a:r>
          <a:endParaRPr lang="en-US" altLang="zh-TW" sz="2400" b="1">
            <a:latin typeface="+mn-lt"/>
            <a:ea typeface="+mn-ea"/>
            <a:cs typeface="+mn-ea"/>
            <a:sym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400" b="1">
              <a:latin typeface="+mn-lt"/>
              <a:ea typeface="+mn-ea"/>
              <a:cs typeface="+mn-ea"/>
              <a:sym typeface="+mn-lt"/>
            </a:rPr>
            <a:t>立遺囑</a:t>
          </a:r>
          <a:endParaRPr lang="en-US" altLang="zh-TW" sz="2400" b="1">
            <a:latin typeface="+mn-lt"/>
            <a:ea typeface="+mn-ea"/>
            <a:cs typeface="+mn-ea"/>
            <a:sym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TW" sz="2400" b="1">
              <a:latin typeface="+mn-lt"/>
              <a:ea typeface="+mn-ea"/>
              <a:cs typeface="+mn-ea"/>
              <a:sym typeface="+mn-lt"/>
            </a:rPr>
            <a:t>…</a:t>
          </a:r>
          <a:endParaRPr lang="zh-TW" altLang="en-US" sz="2400" b="1" dirty="0">
            <a:latin typeface="+mn-lt"/>
            <a:ea typeface="+mn-ea"/>
            <a:cs typeface="+mn-ea"/>
            <a:sym typeface="+mn-lt"/>
          </a:endParaRPr>
        </a:p>
      </dgm:t>
    </dgm:pt>
    <dgm:pt modelId="{101D3E1B-DC9F-4C0B-A7FB-35FE6AE3E8A8}" type="parTrans" cxnId="{B5304776-577A-48B3-B228-0A7675C223F0}">
      <dgm:prSet/>
      <dgm:spPr/>
      <dgm:t>
        <a:bodyPr/>
        <a:lstStyle/>
        <a:p>
          <a:endParaRPr lang="zh-TW" altLang="en-US" sz="2400" b="1">
            <a:solidFill>
              <a:schemeClr val="bg2"/>
            </a:solidFill>
            <a:latin typeface="標楷體" pitchFamily="65" charset="-120"/>
            <a:ea typeface="標楷體" pitchFamily="65" charset="-120"/>
          </a:endParaRPr>
        </a:p>
      </dgm:t>
    </dgm:pt>
    <dgm:pt modelId="{97D79FB9-B6A0-4ECD-8523-2F58168FB7FE}" type="sibTrans" cxnId="{B5304776-577A-48B3-B228-0A7675C223F0}">
      <dgm:prSet/>
      <dgm:spPr/>
      <dgm:t>
        <a:bodyPr/>
        <a:lstStyle/>
        <a:p>
          <a:endParaRPr lang="zh-TW" altLang="en-US" sz="2400" b="1">
            <a:solidFill>
              <a:schemeClr val="bg2"/>
            </a:solidFill>
            <a:latin typeface="標楷體" pitchFamily="65" charset="-120"/>
            <a:ea typeface="標楷體" pitchFamily="65" charset="-120"/>
          </a:endParaRPr>
        </a:p>
      </dgm:t>
    </dgm:pt>
    <dgm:pt modelId="{37413CBD-F28A-4791-8ADC-D5BB07B3CAFF}">
      <dgm:prSet phldrT="[文字]" custT="1"/>
      <dgm:spPr/>
      <dgm:t>
        <a:bodyPr/>
        <a:lstStyle/>
        <a:p>
          <a:pPr algn="l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憂鬱、心情低落</a:t>
          </a:r>
        </a:p>
        <a:p>
          <a:pPr algn="l" rtl="0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異常緊張</a:t>
          </a:r>
        </a:p>
        <a:p>
          <a:pPr algn="l" rtl="0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易怒、悲觀、</a:t>
          </a:r>
          <a:endParaRPr kumimoji="0" lang="en-US" altLang="zh-TW" sz="2400" b="1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  <a:p>
          <a:pPr algn="l" rtl="0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無感情人格之表現</a:t>
          </a:r>
        </a:p>
        <a:p>
          <a:pPr algn="l" rtl="0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自責、憎恨、無價值感</a:t>
          </a:r>
        </a:p>
        <a:p>
          <a:pPr algn="l" rtl="0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強烈感受到孤獨、</a:t>
          </a:r>
          <a:endParaRPr kumimoji="0" lang="en-US" altLang="zh-TW" sz="2400" b="1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  <a:p>
          <a:pPr algn="l" rtl="0"/>
          <a:r>
            <a:rPr kumimoji="0" lang="zh-TW" altLang="en-US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無助、無望</a:t>
          </a:r>
          <a:endParaRPr kumimoji="0" lang="en-US" altLang="zh-TW" sz="2400" b="1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  <a:p>
          <a:pPr algn="l" rtl="0"/>
          <a:r>
            <a:rPr kumimoji="0" lang="en-US" altLang="zh-TW" sz="24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…</a:t>
          </a:r>
          <a:endParaRPr kumimoji="0" lang="zh-TW" altLang="en-US" sz="2400" b="1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</dgm:t>
    </dgm:pt>
    <dgm:pt modelId="{811C9400-CA75-4787-AE12-A10F8FADC073}" type="parTrans" cxnId="{DD475E0D-703B-4AC6-9B02-49E25C96C101}">
      <dgm:prSet/>
      <dgm:spPr/>
      <dgm:t>
        <a:bodyPr/>
        <a:lstStyle/>
        <a:p>
          <a:endParaRPr lang="zh-TW" altLang="en-US" sz="2400" b="1">
            <a:solidFill>
              <a:schemeClr val="bg2"/>
            </a:solidFill>
            <a:latin typeface="標楷體" pitchFamily="65" charset="-120"/>
            <a:ea typeface="標楷體" pitchFamily="65" charset="-120"/>
          </a:endParaRPr>
        </a:p>
      </dgm:t>
    </dgm:pt>
    <dgm:pt modelId="{D111B94B-B884-4355-9092-935C660BBD2A}" type="sibTrans" cxnId="{DD475E0D-703B-4AC6-9B02-49E25C96C101}">
      <dgm:prSet/>
      <dgm:spPr/>
      <dgm:t>
        <a:bodyPr/>
        <a:lstStyle/>
        <a:p>
          <a:endParaRPr lang="zh-TW" altLang="en-US" sz="2400" b="1">
            <a:solidFill>
              <a:schemeClr val="bg2"/>
            </a:solidFill>
            <a:latin typeface="標楷體" pitchFamily="65" charset="-120"/>
            <a:ea typeface="標楷體" pitchFamily="65" charset="-120"/>
          </a:endParaRPr>
        </a:p>
      </dgm:t>
    </dgm:pt>
    <dgm:pt modelId="{DAF9D853-00F2-4D81-BAA0-0D4D8DD54378}">
      <dgm:prSet phldrT="[文字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透露自殺意念、安排計畫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kumimoji="0" lang="zh-TW" altLang="en-US" sz="2400" b="1" i="0" u="none" strike="noStrike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反覆提到死亡或自殺</a:t>
          </a:r>
          <a:endParaRPr kumimoji="0" lang="en-US" altLang="zh-TW" sz="2400" b="1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</dgm:t>
    </dgm:pt>
    <dgm:pt modelId="{94BFDE18-307D-4EAB-85F9-F5CD0D7C6D2B}" type="parTrans" cxnId="{DB1DF4B0-4B53-4CF5-9BDE-1EFD0B3DB8E9}">
      <dgm:prSet/>
      <dgm:spPr/>
      <dgm:t>
        <a:bodyPr/>
        <a:lstStyle/>
        <a:p>
          <a:endParaRPr lang="zh-TW" altLang="en-US" sz="2400" b="1">
            <a:solidFill>
              <a:schemeClr val="bg2"/>
            </a:solidFill>
            <a:latin typeface="標楷體" pitchFamily="65" charset="-120"/>
            <a:ea typeface="標楷體" pitchFamily="65" charset="-120"/>
          </a:endParaRPr>
        </a:p>
      </dgm:t>
    </dgm:pt>
    <dgm:pt modelId="{00D79409-198C-42A4-9634-ADBC212565F2}" type="sibTrans" cxnId="{DB1DF4B0-4B53-4CF5-9BDE-1EFD0B3DB8E9}">
      <dgm:prSet/>
      <dgm:spPr/>
      <dgm:t>
        <a:bodyPr/>
        <a:lstStyle/>
        <a:p>
          <a:endParaRPr lang="zh-TW" altLang="en-US" sz="2400" b="1">
            <a:solidFill>
              <a:schemeClr val="bg2"/>
            </a:solidFill>
            <a:latin typeface="標楷體" pitchFamily="65" charset="-120"/>
            <a:ea typeface="標楷體" pitchFamily="65" charset="-120"/>
          </a:endParaRPr>
        </a:p>
      </dgm:t>
    </dgm:pt>
    <dgm:pt modelId="{7AF033FC-4B73-402F-8630-9002A241A8E1}" type="pres">
      <dgm:prSet presAssocID="{BBD1FC1F-8655-404A-B9D6-4BA656C672E2}" presName="compositeShape" presStyleCnt="0">
        <dgm:presLayoutVars>
          <dgm:chMax val="7"/>
          <dgm:dir/>
          <dgm:resizeHandles val="exact"/>
        </dgm:presLayoutVars>
      </dgm:prSet>
      <dgm:spPr/>
    </dgm:pt>
    <dgm:pt modelId="{92D446E6-B7E9-4FCA-AC3C-81A58A14ACAB}" type="pres">
      <dgm:prSet presAssocID="{CE720736-6E16-4BCF-A260-6EDCE169EA0A}" presName="circ1" presStyleLbl="vennNode1" presStyleIdx="0" presStyleCnt="3" custScaleX="116610" custScaleY="84048" custLinFactNeighborX="-13790" custLinFactNeighborY="-2825"/>
      <dgm:spPr/>
      <dgm:t>
        <a:bodyPr/>
        <a:lstStyle/>
        <a:p>
          <a:endParaRPr lang="zh-TW" altLang="en-US"/>
        </a:p>
      </dgm:t>
    </dgm:pt>
    <dgm:pt modelId="{AC221A0C-2C10-4B5C-85A6-2861E99462B9}" type="pres">
      <dgm:prSet presAssocID="{CE720736-6E16-4BCF-A260-6EDCE169EA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27C987-F86A-49E6-9347-974FEB4E7BD5}" type="pres">
      <dgm:prSet presAssocID="{37413CBD-F28A-4791-8ADC-D5BB07B3CAFF}" presName="circ2" presStyleLbl="vennNode1" presStyleIdx="1" presStyleCnt="3" custScaleX="152047" custScaleY="139333" custLinFactNeighborX="23277" custLinFactNeighborY="-4663"/>
      <dgm:spPr/>
      <dgm:t>
        <a:bodyPr/>
        <a:lstStyle/>
        <a:p>
          <a:endParaRPr lang="zh-TW" altLang="en-US"/>
        </a:p>
      </dgm:t>
    </dgm:pt>
    <dgm:pt modelId="{AFBE6E83-CD56-48EE-BA8E-B6C94BD2EB10}" type="pres">
      <dgm:prSet presAssocID="{37413CBD-F28A-4791-8ADC-D5BB07B3CA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9F896E-26DF-4A37-B3C0-8CA2D8CC7D3E}" type="pres">
      <dgm:prSet presAssocID="{DAF9D853-00F2-4D81-BAA0-0D4D8DD54378}" presName="circ3" presStyleLbl="vennNode1" presStyleIdx="2" presStyleCnt="3" custScaleX="103959" custScaleY="79232" custLinFactNeighborX="-6607" custLinFactNeighborY="3478"/>
      <dgm:spPr/>
      <dgm:t>
        <a:bodyPr/>
        <a:lstStyle/>
        <a:p>
          <a:endParaRPr lang="zh-TW" altLang="en-US"/>
        </a:p>
      </dgm:t>
    </dgm:pt>
    <dgm:pt modelId="{A04259DE-FFF5-41C8-B4C6-A7A4CC22BEC7}" type="pres">
      <dgm:prSet presAssocID="{DAF9D853-00F2-4D81-BAA0-0D4D8DD5437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304776-577A-48B3-B228-0A7675C223F0}" srcId="{BBD1FC1F-8655-404A-B9D6-4BA656C672E2}" destId="{CE720736-6E16-4BCF-A260-6EDCE169EA0A}" srcOrd="0" destOrd="0" parTransId="{101D3E1B-DC9F-4C0B-A7FB-35FE6AE3E8A8}" sibTransId="{97D79FB9-B6A0-4ECD-8523-2F58168FB7FE}"/>
    <dgm:cxn modelId="{DB1DF4B0-4B53-4CF5-9BDE-1EFD0B3DB8E9}" srcId="{BBD1FC1F-8655-404A-B9D6-4BA656C672E2}" destId="{DAF9D853-00F2-4D81-BAA0-0D4D8DD54378}" srcOrd="2" destOrd="0" parTransId="{94BFDE18-307D-4EAB-85F9-F5CD0D7C6D2B}" sibTransId="{00D79409-198C-42A4-9634-ADBC212565F2}"/>
    <dgm:cxn modelId="{B64DE4A1-D524-48C8-ABA6-1CAA6BAE0FFF}" type="presOf" srcId="{BBD1FC1F-8655-404A-B9D6-4BA656C672E2}" destId="{7AF033FC-4B73-402F-8630-9002A241A8E1}" srcOrd="0" destOrd="0" presId="urn:microsoft.com/office/officeart/2005/8/layout/venn1"/>
    <dgm:cxn modelId="{A5F8DFE9-1F21-49EE-B413-BD8A303D9F83}" type="presOf" srcId="{37413CBD-F28A-4791-8ADC-D5BB07B3CAFF}" destId="{AFBE6E83-CD56-48EE-BA8E-B6C94BD2EB10}" srcOrd="1" destOrd="0" presId="urn:microsoft.com/office/officeart/2005/8/layout/venn1"/>
    <dgm:cxn modelId="{0F552EDA-65B9-459F-8B68-40D137B1C58C}" type="presOf" srcId="{37413CBD-F28A-4791-8ADC-D5BB07B3CAFF}" destId="{2527C987-F86A-49E6-9347-974FEB4E7BD5}" srcOrd="0" destOrd="0" presId="urn:microsoft.com/office/officeart/2005/8/layout/venn1"/>
    <dgm:cxn modelId="{39AE24D1-0046-4ED6-93AC-AC790BC4C5AC}" type="presOf" srcId="{DAF9D853-00F2-4D81-BAA0-0D4D8DD54378}" destId="{279F896E-26DF-4A37-B3C0-8CA2D8CC7D3E}" srcOrd="0" destOrd="0" presId="urn:microsoft.com/office/officeart/2005/8/layout/venn1"/>
    <dgm:cxn modelId="{E1791321-F1B9-445F-9CBC-1B391C442151}" type="presOf" srcId="{CE720736-6E16-4BCF-A260-6EDCE169EA0A}" destId="{92D446E6-B7E9-4FCA-AC3C-81A58A14ACAB}" srcOrd="0" destOrd="0" presId="urn:microsoft.com/office/officeart/2005/8/layout/venn1"/>
    <dgm:cxn modelId="{79178160-DCE8-4A57-A796-A9D8C604500E}" type="presOf" srcId="{DAF9D853-00F2-4D81-BAA0-0D4D8DD54378}" destId="{A04259DE-FFF5-41C8-B4C6-A7A4CC22BEC7}" srcOrd="1" destOrd="0" presId="urn:microsoft.com/office/officeart/2005/8/layout/venn1"/>
    <dgm:cxn modelId="{06B48E90-7242-403A-8950-658B6105B83E}" type="presOf" srcId="{CE720736-6E16-4BCF-A260-6EDCE169EA0A}" destId="{AC221A0C-2C10-4B5C-85A6-2861E99462B9}" srcOrd="1" destOrd="0" presId="urn:microsoft.com/office/officeart/2005/8/layout/venn1"/>
    <dgm:cxn modelId="{DD475E0D-703B-4AC6-9B02-49E25C96C101}" srcId="{BBD1FC1F-8655-404A-B9D6-4BA656C672E2}" destId="{37413CBD-F28A-4791-8ADC-D5BB07B3CAFF}" srcOrd="1" destOrd="0" parTransId="{811C9400-CA75-4787-AE12-A10F8FADC073}" sibTransId="{D111B94B-B884-4355-9092-935C660BBD2A}"/>
    <dgm:cxn modelId="{F050D55A-608F-425F-8060-AE8C4D71E511}" type="presParOf" srcId="{7AF033FC-4B73-402F-8630-9002A241A8E1}" destId="{92D446E6-B7E9-4FCA-AC3C-81A58A14ACAB}" srcOrd="0" destOrd="0" presId="urn:microsoft.com/office/officeart/2005/8/layout/venn1"/>
    <dgm:cxn modelId="{1059A883-51D0-4C89-9A47-63CC10206C05}" type="presParOf" srcId="{7AF033FC-4B73-402F-8630-9002A241A8E1}" destId="{AC221A0C-2C10-4B5C-85A6-2861E99462B9}" srcOrd="1" destOrd="0" presId="urn:microsoft.com/office/officeart/2005/8/layout/venn1"/>
    <dgm:cxn modelId="{5703E554-BC75-40AB-BBCC-2175EAF674BE}" type="presParOf" srcId="{7AF033FC-4B73-402F-8630-9002A241A8E1}" destId="{2527C987-F86A-49E6-9347-974FEB4E7BD5}" srcOrd="2" destOrd="0" presId="urn:microsoft.com/office/officeart/2005/8/layout/venn1"/>
    <dgm:cxn modelId="{7CEF3980-E7A0-4D27-89B2-6BF7EEF1CE4D}" type="presParOf" srcId="{7AF033FC-4B73-402F-8630-9002A241A8E1}" destId="{AFBE6E83-CD56-48EE-BA8E-B6C94BD2EB10}" srcOrd="3" destOrd="0" presId="urn:microsoft.com/office/officeart/2005/8/layout/venn1"/>
    <dgm:cxn modelId="{81E3196A-414C-411D-ADB1-96D7499567EE}" type="presParOf" srcId="{7AF033FC-4B73-402F-8630-9002A241A8E1}" destId="{279F896E-26DF-4A37-B3C0-8CA2D8CC7D3E}" srcOrd="4" destOrd="0" presId="urn:microsoft.com/office/officeart/2005/8/layout/venn1"/>
    <dgm:cxn modelId="{0DD6CFC7-7125-4067-AD68-B24E9D2BAC4E}" type="presParOf" srcId="{7AF033FC-4B73-402F-8630-9002A241A8E1}" destId="{A04259DE-FFF5-41C8-B4C6-A7A4CC22BEC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46E6-B7E9-4FCA-AC3C-81A58A14ACAB}">
      <dsp:nvSpPr>
        <dsp:cNvPr id="0" name=""/>
        <dsp:cNvSpPr/>
      </dsp:nvSpPr>
      <dsp:spPr>
        <a:xfrm>
          <a:off x="1376960" y="-34543"/>
          <a:ext cx="3980728" cy="2869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altLang="zh-TW" sz="2400" b="1" kern="1200">
            <a:latin typeface="+mn-lt"/>
            <a:ea typeface="+mn-ea"/>
            <a:cs typeface="+mn-ea"/>
            <a:sym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>
              <a:latin typeface="+mn-lt"/>
              <a:ea typeface="+mn-ea"/>
              <a:cs typeface="+mn-ea"/>
              <a:sym typeface="+mn-lt"/>
            </a:rPr>
            <a:t>飲食或睡眠突然改變無法與人相處</a:t>
          </a:r>
          <a:endParaRPr lang="en-US" altLang="zh-TW" sz="2400" b="1" kern="1200">
            <a:latin typeface="+mn-lt"/>
            <a:ea typeface="+mn-ea"/>
            <a:cs typeface="+mn-ea"/>
            <a:sym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>
              <a:latin typeface="+mn-lt"/>
              <a:ea typeface="+mn-ea"/>
              <a:cs typeface="+mn-ea"/>
              <a:sym typeface="+mn-lt"/>
            </a:rPr>
            <a:t>突然轉送重要物品</a:t>
          </a:r>
          <a:endParaRPr lang="en-US" altLang="zh-TW" sz="2400" b="1" kern="1200">
            <a:latin typeface="+mn-lt"/>
            <a:ea typeface="+mn-ea"/>
            <a:cs typeface="+mn-ea"/>
            <a:sym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>
              <a:latin typeface="+mn-lt"/>
              <a:ea typeface="+mn-ea"/>
              <a:cs typeface="+mn-ea"/>
              <a:sym typeface="+mn-lt"/>
            </a:rPr>
            <a:t>立遺囑</a:t>
          </a:r>
          <a:endParaRPr lang="en-US" altLang="zh-TW" sz="2400" b="1" kern="1200">
            <a:latin typeface="+mn-lt"/>
            <a:ea typeface="+mn-ea"/>
            <a:cs typeface="+mn-ea"/>
            <a:sym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>
              <a:latin typeface="+mn-lt"/>
              <a:ea typeface="+mn-ea"/>
              <a:cs typeface="+mn-ea"/>
              <a:sym typeface="+mn-lt"/>
            </a:rPr>
            <a:t>…</a:t>
          </a:r>
          <a:endParaRPr lang="zh-TW" altLang="en-US" sz="24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07724" y="467558"/>
        <a:ext cx="2919200" cy="1291120"/>
      </dsp:txXfrm>
    </dsp:sp>
    <dsp:sp modelId="{2527C987-F86A-49E6-9347-974FEB4E7BD5}">
      <dsp:nvSpPr>
        <dsp:cNvPr id="0" name=""/>
        <dsp:cNvSpPr/>
      </dsp:nvSpPr>
      <dsp:spPr>
        <a:xfrm>
          <a:off x="3269243" y="996208"/>
          <a:ext cx="5190444" cy="4756425"/>
        </a:xfrm>
        <a:prstGeom prst="ellipse">
          <a:avLst/>
        </a:prstGeom>
        <a:solidFill>
          <a:schemeClr val="accent2">
            <a:alpha val="50000"/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憂鬱、心情低落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異常緊張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易怒、悲觀、</a:t>
          </a:r>
          <a:endParaRPr kumimoji="0" lang="en-US" altLang="zh-TW" sz="2400" b="1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無感情人格之表現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自責、憎恨、無價值感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強烈感受到孤獨、</a:t>
          </a:r>
          <a:endParaRPr kumimoji="0" lang="en-US" altLang="zh-TW" sz="2400" b="1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無助、無望</a:t>
          </a:r>
          <a:endParaRPr kumimoji="0" lang="en-US" altLang="zh-TW" sz="2400" b="1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4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…</a:t>
          </a:r>
          <a:endParaRPr kumimoji="0" lang="zh-TW" altLang="en-US" sz="2400" b="1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</dsp:txBody>
      <dsp:txXfrm>
        <a:off x="4856654" y="2224952"/>
        <a:ext cx="3114266" cy="2616034"/>
      </dsp:txXfrm>
    </dsp:sp>
    <dsp:sp modelId="{279F896E-26DF-4A37-B3C0-8CA2D8CC7D3E}">
      <dsp:nvSpPr>
        <dsp:cNvPr id="0" name=""/>
        <dsp:cNvSpPr/>
      </dsp:nvSpPr>
      <dsp:spPr>
        <a:xfrm>
          <a:off x="606321" y="2299956"/>
          <a:ext cx="3548859" cy="2704751"/>
        </a:xfrm>
        <a:prstGeom prst="ellipse">
          <a:avLst/>
        </a:prstGeom>
        <a:solidFill>
          <a:schemeClr val="accent2">
            <a:alpha val="50000"/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zh-TW" altLang="en-US" sz="2400" b="1" i="0" u="none" strike="noStrike" kern="1200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透露自殺意念、安排計畫</a:t>
          </a:r>
        </a:p>
        <a:p>
          <a:pPr lvl="0" algn="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zh-TW" altLang="en-US" sz="2400" b="1" i="0" u="none" strike="noStrike" kern="1200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ea"/>
              <a:sym typeface="+mn-lt"/>
            </a:rPr>
            <a:t>反覆提到死亡或自殺</a:t>
          </a:r>
          <a:endParaRPr kumimoji="0" lang="en-US" altLang="zh-TW" sz="2400" b="1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ea"/>
            <a:sym typeface="+mn-lt"/>
          </a:endParaRPr>
        </a:p>
      </dsp:txBody>
      <dsp:txXfrm>
        <a:off x="940505" y="2998683"/>
        <a:ext cx="2129315" cy="148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0696-CCAB-4806-97A6-2B0007642B38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5EF6-B259-4003-B912-E73F878B7E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0B335-F2D0-4624-AE5D-EDA3F4FE85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0DE157-18AF-4A9B-8537-9C21332B1B84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EE0506-EEDB-48F2-BC4D-D749967DB6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91880" y="3645024"/>
            <a:ext cx="5220816" cy="94868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  校內宣導</a:t>
            </a:r>
            <a:r>
              <a:rPr lang="zh-TW" altLang="en-US" sz="4400" b="1" dirty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講座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9106" y="2132856"/>
            <a:ext cx="7571184" cy="914958"/>
          </a:xfrm>
        </p:spPr>
        <p:txBody>
          <a:bodyPr>
            <a:normAutofit fontScale="90000"/>
          </a:bodyPr>
          <a:lstStyle/>
          <a:p>
            <a:r>
              <a:rPr lang="zh-TW" altLang="en-US" sz="6700" b="1" dirty="0" smtClean="0">
                <a:cs typeface="+mn-ea"/>
                <a:sym typeface="+mn-lt"/>
              </a:rPr>
              <a:t>「自殺防治</a:t>
            </a:r>
            <a:r>
              <a:rPr lang="zh-TW" altLang="en-US" sz="6700" b="1" dirty="0">
                <a:cs typeface="+mn-ea"/>
                <a:sym typeface="+mn-lt"/>
              </a:rPr>
              <a:t>守門人</a:t>
            </a:r>
            <a:r>
              <a:rPr lang="zh-TW" altLang="en-US" sz="6700" b="1" dirty="0" smtClean="0">
                <a:cs typeface="+mn-ea"/>
                <a:sym typeface="+mn-lt"/>
              </a:rPr>
              <a:t>」</a:t>
            </a:r>
            <a:r>
              <a:rPr lang="zh-TW" altLang="en-US" b="1" dirty="0" smtClean="0"/>
              <a:t/>
            </a:r>
            <a:br>
              <a:rPr lang="zh-TW" altLang="en-US" b="1" dirty="0" smtClean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5155" y="459904"/>
            <a:ext cx="368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chemeClr val="accent3"/>
                </a:solidFill>
                <a:effectLst/>
              </a:rPr>
              <a:t>彰化縣友善</a:t>
            </a:r>
          </a:p>
          <a:p>
            <a:pPr algn="ctr"/>
            <a:r>
              <a:rPr lang="zh-TW" altLang="en-US" sz="2400" b="1" cap="none" spc="0" dirty="0" smtClean="0">
                <a:ln/>
                <a:solidFill>
                  <a:schemeClr val="accent3"/>
                </a:solidFill>
                <a:effectLst/>
              </a:rPr>
              <a:t>校園知能研習課程</a:t>
            </a:r>
            <a:endParaRPr lang="zh-TW" alt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68152" y="5127476"/>
            <a:ext cx="6192688" cy="9486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  花壇國小    </a:t>
            </a:r>
            <a:r>
              <a:rPr lang="en-US" altLang="zh-TW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110</a:t>
            </a:r>
            <a:r>
              <a:rPr lang="zh-TW" altLang="en-US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年</a:t>
            </a:r>
            <a:r>
              <a:rPr lang="en-US" altLang="zh-TW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9</a:t>
            </a:r>
            <a:r>
              <a:rPr lang="zh-TW" altLang="en-US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月</a:t>
            </a:r>
            <a:r>
              <a:rPr lang="en-US" altLang="zh-TW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15</a:t>
            </a:r>
            <a:r>
              <a:rPr lang="zh-TW" altLang="en-US" sz="4400" b="1" dirty="0" smtClean="0">
                <a:solidFill>
                  <a:schemeClr val="tx1"/>
                </a:solidFill>
                <a:latin typeface="+mj-lt"/>
                <a:ea typeface="+mj-ea"/>
                <a:cs typeface="+mn-ea"/>
              </a:rPr>
              <a:t>日</a:t>
            </a:r>
            <a:endParaRPr lang="zh-TW" altLang="en-US" sz="4400" b="1" dirty="0">
              <a:solidFill>
                <a:schemeClr val="tx1"/>
              </a:solidFill>
              <a:latin typeface="+mj-lt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800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784" y="80267"/>
            <a:ext cx="8460432" cy="1143000"/>
          </a:xfrm>
        </p:spPr>
        <p:txBody>
          <a:bodyPr>
            <a:normAutofit/>
          </a:bodyPr>
          <a:lstStyle/>
          <a:p>
            <a:r>
              <a:rPr lang="zh-TW" altLang="en-US">
                <a:latin typeface="+mn-lt"/>
                <a:ea typeface="+mn-ea"/>
                <a:cs typeface="+mn-ea"/>
                <a:sym typeface="+mn-lt"/>
              </a:rPr>
              <a:t>自殺言語</a:t>
            </a:r>
            <a:r>
              <a:rPr lang="zh-TW" altLang="zh-TW">
                <a:latin typeface="+mn-lt"/>
                <a:ea typeface="+mn-ea"/>
                <a:cs typeface="+mn-ea"/>
                <a:sym typeface="+mn-lt"/>
              </a:rPr>
              <a:t>警訊</a:t>
            </a:r>
            <a:r>
              <a:rPr lang="zh-TW" altLang="en-US" b="1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TW" altLang="en-US" b="1" dirty="0">
                <a:latin typeface="+mn-lt"/>
                <a:ea typeface="+mn-ea"/>
                <a:cs typeface="+mn-ea"/>
                <a:sym typeface="+mn-lt"/>
              </a:rPr>
              <a:t>消極的自殺意念傳達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616" y="1190118"/>
            <a:ext cx="8391872" cy="4525963"/>
          </a:xfrm>
        </p:spPr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我想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去一個很遠的地方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活得好累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我想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一覺不醒也沒關係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我想請你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幫我保管</a:t>
            </a:r>
            <a:r>
              <a:rPr lang="zh-TW" altLang="en-US" dirty="0">
                <a:cs typeface="+mn-ea"/>
                <a:sym typeface="+mn-lt"/>
              </a:rPr>
              <a:t>我的車子，幫我處理財務</a:t>
            </a:r>
            <a:endParaRPr lang="en-US" altLang="zh-TW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我覺得自己像行屍走肉，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不想這樣下去了</a:t>
            </a:r>
          </a:p>
        </p:txBody>
      </p:sp>
      <p:sp>
        <p:nvSpPr>
          <p:cNvPr id="5" name="橢圓 4"/>
          <p:cNvSpPr/>
          <p:nvPr/>
        </p:nvSpPr>
        <p:spPr>
          <a:xfrm>
            <a:off x="683568" y="4725144"/>
            <a:ext cx="1872208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cs typeface="+mn-ea"/>
                <a:sym typeface="+mn-lt"/>
              </a:rPr>
              <a:t>被動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555776" y="5315669"/>
            <a:ext cx="1872208" cy="100811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cs typeface="+mn-ea"/>
                <a:sym typeface="+mn-lt"/>
              </a:rPr>
              <a:t>隱藏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427984" y="4741118"/>
            <a:ext cx="1872208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cs typeface="+mn-ea"/>
                <a:sym typeface="+mn-lt"/>
              </a:rPr>
              <a:t>間接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588224" y="5150668"/>
            <a:ext cx="1872208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cs typeface="+mn-ea"/>
                <a:sym typeface="+mn-lt"/>
              </a:rPr>
              <a:t>暗示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789" y="188640"/>
            <a:ext cx="8452422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自殺言語</a:t>
            </a:r>
            <a:r>
              <a:rPr lang="zh-TW" altLang="zh-TW" dirty="0">
                <a:latin typeface="+mn-lt"/>
                <a:ea typeface="+mn-ea"/>
                <a:cs typeface="+mn-ea"/>
                <a:sym typeface="+mn-lt"/>
              </a:rPr>
              <a:t>警訊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TW" altLang="en-US" b="1" dirty="0">
                <a:latin typeface="+mn-lt"/>
                <a:ea typeface="+mn-ea"/>
                <a:cs typeface="+mn-ea"/>
                <a:sym typeface="+mn-lt"/>
              </a:rPr>
              <a:t>積極的自殺意念傳達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/>
          <a:lstStyle/>
          <a:p>
            <a:r>
              <a:rPr lang="zh-TW" altLang="en-US" dirty="0">
                <a:cs typeface="+mn-ea"/>
                <a:sym typeface="+mn-lt"/>
              </a:rPr>
              <a:t>我想死</a:t>
            </a:r>
            <a:endParaRPr lang="en-US" altLang="zh-TW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我覺得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自殺也沒甚麼不好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我想殺死自己之前，先殺了那個人</a:t>
            </a:r>
            <a:endParaRPr lang="en-US" altLang="zh-TW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傷害自己沒甚麼不好，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至少我的情緒會好一些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這麼多病都醫不好，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活著有甚麼意義</a:t>
            </a:r>
            <a:r>
              <a:rPr lang="en-US" altLang="zh-TW" dirty="0">
                <a:cs typeface="+mn-ea"/>
                <a:sym typeface="+mn-lt"/>
              </a:rPr>
              <a:t>?</a:t>
            </a:r>
          </a:p>
          <a:p>
            <a:r>
              <a:rPr lang="zh-TW" altLang="en-US" dirty="0">
                <a:cs typeface="+mn-ea"/>
                <a:sym typeface="+mn-lt"/>
              </a:rPr>
              <a:t>死了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會好過一些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12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PC\桌面\士婷_桌面\其他\課程簡報\myth-sta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0326">
            <a:off x="521282" y="2615926"/>
            <a:ext cx="3273168" cy="2087417"/>
          </a:xfrm>
          <a:prstGeom prst="rect">
            <a:avLst/>
          </a:prstGeom>
          <a:noFill/>
        </p:spPr>
      </p:pic>
      <p:pic>
        <p:nvPicPr>
          <p:cNvPr id="1026" name="Picture 2" descr="C:\Documents and Settings\PC\桌面\士婷_桌面\其他\課程簡報\328507-130P522142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46040"/>
            <a:ext cx="4211960" cy="42119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908720"/>
            <a:ext cx="9144000" cy="2088232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+mn-lt"/>
                <a:ea typeface="+mn-ea"/>
                <a:cs typeface="+mn-ea"/>
                <a:sym typeface="+mn-lt"/>
              </a:rPr>
              <a:t>談論自殺會讓本來不想自殺的人，變得有想自殺的念頭</a:t>
            </a:r>
            <a:endParaRPr lang="zh-TW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129" y="4428854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7307" y="5186414"/>
            <a:ext cx="46640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公開的談論可以給予個人其他的選擇或更多的時間去重新考慮他</a:t>
            </a:r>
            <a:r>
              <a:rPr lang="en-US" altLang="zh-TW" dirty="0">
                <a:cs typeface="+mn-ea"/>
                <a:sym typeface="+mn-lt"/>
              </a:rPr>
              <a:t>/</a:t>
            </a:r>
            <a:r>
              <a:rPr lang="zh-TW" altLang="en-US" dirty="0">
                <a:cs typeface="+mn-ea"/>
                <a:sym typeface="+mn-lt"/>
              </a:rPr>
              <a:t>她的決定，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進而達到自殺防治之效果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【Preventing Suicide a Global Imperative. (World Health Organization[WHO], 2014)】</a:t>
            </a:r>
            <a:endParaRPr lang="zh-TW" altLang="en-US" sz="1000" dirty="0">
              <a:cs typeface="+mn-ea"/>
              <a:sym typeface="+mn-l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1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08720"/>
            <a:ext cx="9144000" cy="208823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51" name="Picture 3" descr="C:\Documents and Settings\PC\桌面\士婷_桌面\國科會整理\其他\課程簡報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9786"/>
            <a:ext cx="4521151" cy="358821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zh-TW" altLang="en-US" sz="4000" b="1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TW" altLang="zh-TW" sz="4000" b="1" dirty="0">
                <a:latin typeface="+mn-lt"/>
                <a:ea typeface="+mn-ea"/>
                <a:cs typeface="+mn-ea"/>
                <a:sym typeface="+mn-lt"/>
              </a:rPr>
              <a:t>會說想要自殺的人，</a:t>
            </a:r>
            <a:r>
              <a:rPr lang="en-US" altLang="zh-TW" sz="4000" b="1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40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sz="4000" b="1" dirty="0">
                <a:latin typeface="+mn-lt"/>
                <a:ea typeface="+mn-ea"/>
                <a:cs typeface="+mn-ea"/>
                <a:sym typeface="+mn-lt"/>
              </a:rPr>
              <a:t>                     </a:t>
            </a:r>
            <a:r>
              <a:rPr lang="zh-TW" altLang="zh-TW" sz="4000" b="1" dirty="0">
                <a:latin typeface="+mn-lt"/>
                <a:ea typeface="+mn-ea"/>
                <a:cs typeface="+mn-ea"/>
                <a:sym typeface="+mn-lt"/>
              </a:rPr>
              <a:t>不一定真的會自殺。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5" name="Picture 3" descr="C:\Documents and Settings\PC\桌面\士婷_桌面\其他\課程簡報\myth-st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607">
            <a:off x="5217496" y="2841243"/>
            <a:ext cx="3273168" cy="208741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624419" y="4630677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13820" y="5229200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有相當多數談論想要自殺的人，其正在經歷焦慮、抑鬱或無望感，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且感到自己已毫無其他選擇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【Preventing Suicide a Global Imperative. (World Health Organization[WHO], 2014)】</a:t>
            </a: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6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08720"/>
            <a:ext cx="9144000" cy="208823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51" name="Picture 3" descr="C:\Documents and Settings\PC\桌面\士婷_桌面\國科會整理\其他\課程簡報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9786"/>
            <a:ext cx="4521151" cy="358821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zh-TW" altLang="en-US" sz="4000" b="1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TW" altLang="zh-TW" sz="4000" b="1" dirty="0">
                <a:latin typeface="+mn-lt"/>
                <a:ea typeface="+mn-ea"/>
                <a:cs typeface="+mn-ea"/>
                <a:sym typeface="+mn-lt"/>
              </a:rPr>
              <a:t>想自殺的人都有心理疾病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5" name="Picture 3" descr="C:\Documents and Settings\PC\桌面\士婷_桌面\其他\課程簡報\myth-st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607">
            <a:off x="5056169" y="2628128"/>
            <a:ext cx="3273168" cy="208741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749323" y="4447327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27985" y="5093658"/>
            <a:ext cx="47160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許多有心理疾病的患者並沒有自殺行為；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也並非所有自我結束生命的個體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都有心理疾病的問題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【Preventing Suicide a Global Imperative. (World Health Organization[WHO], 2014)】</a:t>
            </a:r>
          </a:p>
          <a:p>
            <a:endParaRPr lang="en-US" altLang="zh-TW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7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\桌面\士婷_桌面\其他\課程簡報\sy_52037215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769" y="2852861"/>
            <a:ext cx="4424231" cy="400513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908720"/>
            <a:ext cx="9144000" cy="2088232"/>
          </a:xfrm>
          <a:prstGeom prst="rect">
            <a:avLst/>
          </a:pr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zh-TW" sz="4000" b="1" dirty="0">
                <a:latin typeface="+mn-lt"/>
                <a:ea typeface="+mn-ea"/>
                <a:cs typeface="+mn-ea"/>
                <a:sym typeface="+mn-lt"/>
              </a:rPr>
              <a:t>具高度自殺危險性的人</a:t>
            </a:r>
            <a:r>
              <a:rPr lang="en-US" altLang="zh-TW" sz="4000" b="1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40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sz="4000" b="1" dirty="0">
                <a:latin typeface="+mn-lt"/>
                <a:ea typeface="+mn-ea"/>
                <a:cs typeface="+mn-ea"/>
                <a:sym typeface="+mn-lt"/>
              </a:rPr>
              <a:t>                    </a:t>
            </a:r>
            <a:r>
              <a:rPr lang="zh-TW" altLang="zh-TW" sz="4000" b="1" dirty="0">
                <a:latin typeface="+mn-lt"/>
                <a:ea typeface="+mn-ea"/>
                <a:cs typeface="+mn-ea"/>
                <a:sym typeface="+mn-lt"/>
              </a:rPr>
              <a:t>是抱持著必死的決心。</a:t>
            </a:r>
            <a:r>
              <a:rPr lang="zh-TW" altLang="zh-TW" sz="4000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TW" altLang="zh-TW" sz="4000" dirty="0">
                <a:latin typeface="+mn-lt"/>
                <a:ea typeface="+mn-ea"/>
                <a:cs typeface="+mn-ea"/>
                <a:sym typeface="+mn-lt"/>
              </a:rPr>
            </a:br>
            <a:endParaRPr lang="zh-TW" altLang="zh-TW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7" name="Picture 3" descr="C:\Documents and Settings\PC\桌面\士婷_桌面\其他\課程簡報\myth-st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0326">
            <a:off x="723302" y="2736204"/>
            <a:ext cx="3273168" cy="208741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07504" y="4532264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5306692"/>
            <a:ext cx="4719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相反的，自殺的人常常對生或死感到矛盾；在適當時間給予的情感支持可以預防自殺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【Preventing Suicide a Global Imperative. (World Health Organization[WHO], 2014)】</a:t>
            </a: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1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C\桌面\士婷_桌面\其他\課程簡報\4aa5ef5fbd9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36526"/>
            <a:ext cx="9326033" cy="6994525"/>
          </a:xfrm>
          <a:prstGeom prst="rect">
            <a:avLst/>
          </a:prstGeom>
          <a:noFill/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0" y="2204864"/>
            <a:ext cx="7812360" cy="2304256"/>
          </a:xfrm>
        </p:spPr>
        <p:txBody>
          <a:bodyPr>
            <a:noAutofit/>
          </a:bodyPr>
          <a:lstStyle/>
          <a:p>
            <a:pPr algn="l"/>
            <a:r>
              <a:rPr lang="zh-TW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當高度自殺危險性的人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TW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在心情變好之後，就表示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TW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自殺危機已經解除了</a:t>
            </a:r>
            <a:endParaRPr lang="zh-TW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52" y="5102608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5795394"/>
            <a:ext cx="83525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自殺率的最高峰發生在嚴重憂鬱情緒狀態明顯改善的三個月內，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因此，情緒狀態的改善並不意味著風險降低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【Tennessee Suicide Prevention Network[TSPN] (</a:t>
            </a:r>
            <a:r>
              <a:rPr lang="en-US" altLang="zh-TW" sz="1000" dirty="0" err="1">
                <a:cs typeface="+mn-ea"/>
                <a:sym typeface="+mn-lt"/>
              </a:rPr>
              <a:t>n.d.</a:t>
            </a:r>
            <a:r>
              <a:rPr lang="en-US" altLang="zh-TW" sz="1000" dirty="0">
                <a:cs typeface="+mn-ea"/>
                <a:sym typeface="+mn-lt"/>
              </a:rPr>
              <a:t>). Myths About Suicide. Retrieved May 23, 2017, from http://tspn.org/myths-about-suicide】</a:t>
            </a:r>
          </a:p>
          <a:p>
            <a:endParaRPr lang="en-US" altLang="zh-TW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8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C\桌面\士婷_桌面\其他\課程簡報\4aa5ef5fbd9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75" y="-184584"/>
            <a:ext cx="9390112" cy="7042584"/>
          </a:xfrm>
          <a:prstGeom prst="rect">
            <a:avLst/>
          </a:prstGeom>
          <a:noFill/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0" y="2636912"/>
            <a:ext cx="7812360" cy="1215008"/>
          </a:xfrm>
        </p:spPr>
        <p:txBody>
          <a:bodyPr>
            <a:noAutofit/>
          </a:bodyPr>
          <a:lstStyle/>
          <a:p>
            <a:pPr algn="l"/>
            <a:r>
              <a:rPr lang="zh-TW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想自殺的人並不會尋求幫助</a:t>
            </a:r>
            <a:endParaRPr lang="zh-TW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20272" y="2564904"/>
            <a:ext cx="21602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524328" y="2564904"/>
            <a:ext cx="21602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52" y="5085184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5813383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在</a:t>
            </a:r>
            <a:r>
              <a:rPr lang="en-US" altLang="zh-TW" dirty="0">
                <a:cs typeface="+mn-ea"/>
                <a:sym typeface="+mn-lt"/>
              </a:rPr>
              <a:t>10</a:t>
            </a:r>
            <a:r>
              <a:rPr lang="zh-TW" altLang="en-US" dirty="0">
                <a:cs typeface="+mn-ea"/>
                <a:sym typeface="+mn-lt"/>
              </a:rPr>
              <a:t>個自殺的人裡面，有</a:t>
            </a:r>
            <a:r>
              <a:rPr lang="en-US" altLang="zh-TW" dirty="0">
                <a:cs typeface="+mn-ea"/>
                <a:sym typeface="+mn-lt"/>
              </a:rPr>
              <a:t>8</a:t>
            </a:r>
            <a:r>
              <a:rPr lang="zh-TW" altLang="en-US" dirty="0">
                <a:cs typeface="+mn-ea"/>
                <a:sym typeface="+mn-lt"/>
              </a:rPr>
              <a:t>個曾給予他人關於其自殺意圖的線索；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但一些線索與警告可能是非語言或難以察覺的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【Tennessee Suicide Prevention Network[TSPN] (</a:t>
            </a:r>
            <a:r>
              <a:rPr lang="en-US" altLang="zh-TW" sz="1000" dirty="0" err="1">
                <a:cs typeface="+mn-ea"/>
                <a:sym typeface="+mn-lt"/>
              </a:rPr>
              <a:t>n.d.</a:t>
            </a:r>
            <a:r>
              <a:rPr lang="en-US" altLang="zh-TW" sz="1000" dirty="0">
                <a:cs typeface="+mn-ea"/>
                <a:sym typeface="+mn-lt"/>
              </a:rPr>
              <a:t>). Myths About Suicide. Retrieved May 23, 2017, from http://tspn.org/myths-about-suicide】</a:t>
            </a:r>
          </a:p>
          <a:p>
            <a:endParaRPr lang="en-US" altLang="zh-TW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1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C\桌面\士婷_桌面\其他\課程簡報\4aa5ef5fbd9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0" y="2636912"/>
            <a:ext cx="7812360" cy="1215008"/>
          </a:xfrm>
        </p:spPr>
        <p:txBody>
          <a:bodyPr>
            <a:noAutofit/>
          </a:bodyPr>
          <a:lstStyle/>
          <a:p>
            <a:pPr algn="l"/>
            <a:r>
              <a:rPr lang="zh-TW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會跟別人說想自殺的人，</a:t>
            </a:r>
            <a:r>
              <a:rPr lang="en-US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TW" altLang="zh-TW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其實只是想得到別人的注意</a:t>
            </a:r>
            <a:endParaRPr lang="zh-TW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D89E-47F2-4A68-BE3D-6487B46D775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6948264" y="2636912"/>
            <a:ext cx="360040" cy="28803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心形 12"/>
          <p:cNvSpPr/>
          <p:nvPr/>
        </p:nvSpPr>
        <p:spPr>
          <a:xfrm>
            <a:off x="7452320" y="2636912"/>
            <a:ext cx="360040" cy="28803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5031794"/>
            <a:ext cx="2037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事實是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....</a:t>
            </a:r>
            <a:endParaRPr lang="zh-TW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108520" y="556145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有超過</a:t>
            </a:r>
            <a:r>
              <a:rPr lang="en-US" altLang="zh-TW" dirty="0">
                <a:cs typeface="+mn-ea"/>
                <a:sym typeface="+mn-lt"/>
              </a:rPr>
              <a:t>70%</a:t>
            </a:r>
            <a:r>
              <a:rPr lang="zh-TW" altLang="en-US" dirty="0">
                <a:cs typeface="+mn-ea"/>
                <a:sym typeface="+mn-lt"/>
              </a:rPr>
              <a:t>威脅要自殺的人，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r>
              <a:rPr lang="zh-TW" altLang="en-US" dirty="0">
                <a:cs typeface="+mn-ea"/>
                <a:sym typeface="+mn-lt"/>
              </a:rPr>
              <a:t>隨後亦完成此行為或進行自殺企圖行為</a:t>
            </a:r>
            <a:endParaRPr lang="en-US" altLang="zh-TW" dirty="0">
              <a:cs typeface="+mn-ea"/>
              <a:sym typeface="+mn-lt"/>
            </a:endParaRPr>
          </a:p>
          <a:p>
            <a:pPr algn="ctr"/>
            <a:endParaRPr lang="en-US" altLang="zh-TW" sz="1000" dirty="0">
              <a:cs typeface="+mn-ea"/>
              <a:sym typeface="+mn-lt"/>
            </a:endParaRPr>
          </a:p>
          <a:p>
            <a:r>
              <a:rPr lang="en-US" altLang="zh-TW" sz="1000" dirty="0">
                <a:cs typeface="+mn-ea"/>
                <a:sym typeface="+mn-lt"/>
              </a:rPr>
              <a:t>【Tennessee Suicide Prevention Network[TSPN] (</a:t>
            </a:r>
            <a:r>
              <a:rPr lang="en-US" altLang="zh-TW" sz="1000" dirty="0" err="1">
                <a:cs typeface="+mn-ea"/>
                <a:sym typeface="+mn-lt"/>
              </a:rPr>
              <a:t>n.d.</a:t>
            </a:r>
            <a:r>
              <a:rPr lang="en-US" altLang="zh-TW" sz="1000" dirty="0">
                <a:cs typeface="+mn-ea"/>
                <a:sym typeface="+mn-lt"/>
              </a:rPr>
              <a:t>). Myths About Suicide. Retrieved May 23, 2017, from http://tspn.org/myths-about-suicide】</a:t>
            </a:r>
            <a:endParaRPr lang="zh-TW" altLang="en-US" sz="1000" dirty="0"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1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9885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>
                <a:cs typeface="+mn-ea"/>
                <a:sym typeface="+mn-lt"/>
              </a:rPr>
              <a:t>迷思</a:t>
            </a:r>
            <a:r>
              <a:rPr lang="en-US" altLang="zh-TW" b="1" dirty="0">
                <a:cs typeface="+mn-ea"/>
                <a:sym typeface="+mn-lt"/>
              </a:rPr>
              <a:t>1</a:t>
            </a:r>
            <a:r>
              <a:rPr lang="zh-TW" altLang="en-US" b="1" dirty="0">
                <a:cs typeface="+mn-ea"/>
                <a:sym typeface="+mn-lt"/>
              </a:rPr>
              <a:t>：憂鬱症不算是真正的疾病？</a:t>
            </a:r>
          </a:p>
          <a:p>
            <a:pPr marL="109728" indent="0">
              <a:buNone/>
            </a:pPr>
            <a:endParaRPr lang="en-US" altLang="zh-TW" dirty="0">
              <a:cs typeface="+mn-ea"/>
              <a:sym typeface="+mn-lt"/>
            </a:endParaRPr>
          </a:p>
          <a:p>
            <a:r>
              <a:rPr lang="zh-TW" altLang="en-US" b="1" dirty="0">
                <a:cs typeface="+mn-ea"/>
                <a:sym typeface="+mn-lt"/>
              </a:rPr>
              <a:t>迷思</a:t>
            </a:r>
            <a:r>
              <a:rPr lang="en-US" altLang="zh-TW" b="1" dirty="0">
                <a:cs typeface="+mn-ea"/>
                <a:sym typeface="+mn-lt"/>
              </a:rPr>
              <a:t>2</a:t>
            </a:r>
            <a:r>
              <a:rPr lang="zh-TW" altLang="en-US" b="1" dirty="0"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cs typeface="+mn-ea"/>
                <a:sym typeface="+mn-lt"/>
              </a:rPr>
              <a:t>憂鬱症無法根治</a:t>
            </a:r>
            <a:r>
              <a:rPr lang="zh-TW" altLang="en-US" b="1" dirty="0">
                <a:cs typeface="+mn-ea"/>
                <a:sym typeface="+mn-lt"/>
              </a:rPr>
              <a:t>？</a:t>
            </a:r>
          </a:p>
          <a:p>
            <a:endParaRPr lang="en-US" altLang="zh-TW" dirty="0">
              <a:cs typeface="+mn-ea"/>
              <a:sym typeface="+mn-lt"/>
            </a:endParaRPr>
          </a:p>
          <a:p>
            <a:r>
              <a:rPr lang="zh-TW" altLang="en-US" b="1" dirty="0">
                <a:cs typeface="+mn-ea"/>
                <a:sym typeface="+mn-lt"/>
              </a:rPr>
              <a:t>迷思</a:t>
            </a:r>
            <a:r>
              <a:rPr lang="en-US" altLang="zh-TW" b="1" dirty="0">
                <a:cs typeface="+mn-ea"/>
                <a:sym typeface="+mn-lt"/>
              </a:rPr>
              <a:t>3</a:t>
            </a:r>
            <a:r>
              <a:rPr lang="zh-TW" altLang="en-US" b="1" dirty="0">
                <a:cs typeface="+mn-ea"/>
                <a:sym typeface="+mn-lt"/>
              </a:rPr>
              <a:t>：憂鬱症容易復發？</a:t>
            </a:r>
          </a:p>
          <a:p>
            <a:endParaRPr lang="en-US" altLang="zh-TW" dirty="0">
              <a:cs typeface="+mn-ea"/>
              <a:sym typeface="+mn-lt"/>
            </a:endParaRPr>
          </a:p>
          <a:p>
            <a:r>
              <a:rPr lang="zh-TW" altLang="en-US" b="1" dirty="0">
                <a:cs typeface="+mn-ea"/>
                <a:sym typeface="+mn-lt"/>
              </a:rPr>
              <a:t>迷思</a:t>
            </a:r>
            <a:r>
              <a:rPr lang="en-US" altLang="zh-TW" b="1" dirty="0">
                <a:cs typeface="+mn-ea"/>
                <a:sym typeface="+mn-lt"/>
              </a:rPr>
              <a:t>4</a:t>
            </a:r>
            <a:r>
              <a:rPr lang="zh-TW" altLang="en-US" b="1" dirty="0"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cs typeface="+mn-ea"/>
                <a:sym typeface="+mn-lt"/>
              </a:rPr>
              <a:t>憂鬱症不一定要吃藥，也可以用非藥物方式治療</a:t>
            </a:r>
            <a:r>
              <a:rPr lang="zh-TW" altLang="en-US" b="1" dirty="0">
                <a:cs typeface="+mn-ea"/>
                <a:sym typeface="+mn-lt"/>
              </a:rPr>
              <a:t>？</a:t>
            </a:r>
          </a:p>
          <a:p>
            <a:endParaRPr lang="en-US" altLang="zh-TW" b="1" dirty="0">
              <a:cs typeface="+mn-ea"/>
              <a:sym typeface="+mn-lt"/>
            </a:endParaRPr>
          </a:p>
          <a:p>
            <a:r>
              <a:rPr lang="zh-TW" altLang="en-US" b="1" dirty="0">
                <a:cs typeface="+mn-ea"/>
                <a:sym typeface="+mn-lt"/>
              </a:rPr>
              <a:t>迷思</a:t>
            </a:r>
            <a:r>
              <a:rPr lang="en-US" altLang="zh-TW" b="1" dirty="0">
                <a:cs typeface="+mn-ea"/>
                <a:sym typeface="+mn-lt"/>
              </a:rPr>
              <a:t>5</a:t>
            </a:r>
            <a:r>
              <a:rPr lang="zh-TW" altLang="en-US" b="1" dirty="0">
                <a:cs typeface="+mn-ea"/>
                <a:sym typeface="+mn-lt"/>
              </a:rPr>
              <a:t>：吃藥會造成副作用，等憂鬱症狀好轉時就可以停藥？</a:t>
            </a:r>
            <a:endParaRPr lang="en-US" altLang="zh-TW" b="1" dirty="0">
              <a:cs typeface="+mn-ea"/>
              <a:sym typeface="+mn-lt"/>
            </a:endParaRPr>
          </a:p>
          <a:p>
            <a:endParaRPr lang="en-US" altLang="zh-TW" b="1" dirty="0">
              <a:cs typeface="+mn-ea"/>
              <a:sym typeface="+mn-lt"/>
            </a:endParaRPr>
          </a:p>
          <a:p>
            <a:r>
              <a:rPr lang="zh-TW" altLang="en-US" b="1" dirty="0">
                <a:cs typeface="+mn-ea"/>
                <a:sym typeface="+mn-lt"/>
              </a:rPr>
              <a:t>迷思</a:t>
            </a:r>
            <a:r>
              <a:rPr lang="en-US" altLang="zh-TW" b="1" dirty="0">
                <a:cs typeface="+mn-ea"/>
                <a:sym typeface="+mn-lt"/>
              </a:rPr>
              <a:t>6</a:t>
            </a:r>
            <a:r>
              <a:rPr lang="zh-TW" altLang="en-US" b="1" dirty="0">
                <a:cs typeface="+mn-ea"/>
                <a:sym typeface="+mn-lt"/>
              </a:rPr>
              <a:t>：憂鬱症病患只要</a:t>
            </a:r>
            <a:r>
              <a:rPr lang="zh-TW" altLang="en-US" b="1" dirty="0">
                <a:solidFill>
                  <a:srgbClr val="FF0000"/>
                </a:solidFill>
                <a:cs typeface="+mn-ea"/>
                <a:sym typeface="+mn-lt"/>
              </a:rPr>
              <a:t>多倒情緒垃圾，病情就能好轉</a:t>
            </a:r>
            <a:r>
              <a:rPr lang="zh-TW" altLang="en-US" b="1" dirty="0">
                <a:cs typeface="+mn-ea"/>
                <a:sym typeface="+mn-lt"/>
              </a:rPr>
              <a:t>？</a:t>
            </a:r>
          </a:p>
          <a:p>
            <a:endParaRPr lang="zh-TW" altLang="en-US" b="1" dirty="0">
              <a:cs typeface="+mn-ea"/>
              <a:sym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1577-0443-405A-9158-2C47C98A4DFB}" type="slidenum">
              <a:rPr lang="zh-TW" altLang="en-US" smtClean="0">
                <a:cs typeface="+mn-ea"/>
                <a:sym typeface="+mn-lt"/>
              </a:rPr>
              <a:t>19</a:t>
            </a:fld>
            <a:endParaRPr lang="zh-TW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0165" y="-66785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ea"/>
                <a:sym typeface="+mn-lt"/>
              </a:rPr>
              <a:t>憂鬱症相關迷思</a:t>
            </a:r>
          </a:p>
        </p:txBody>
      </p:sp>
      <p:sp>
        <p:nvSpPr>
          <p:cNvPr id="6" name="矩形 5"/>
          <p:cNvSpPr/>
          <p:nvPr/>
        </p:nvSpPr>
        <p:spPr>
          <a:xfrm>
            <a:off x="2375248" y="610828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關鍵評論 </a:t>
            </a:r>
            <a:r>
              <a:rPr lang="en-US" altLang="zh-TW" dirty="0">
                <a:cs typeface="+mn-ea"/>
                <a:sym typeface="+mn-lt"/>
              </a:rPr>
              <a:t>https://www.thenewslens.com/article/57535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1626" y="141859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錯，醫學已證實憂鬱症是一種腦部的疾病，不治療的話好不了，甚至拖越久越難治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61286" y="20957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錯，大部分的憂鬱病患是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可以被治癒</a:t>
            </a:r>
            <a:r>
              <a:rPr lang="zh-TW" altLang="en-US" dirty="0">
                <a:cs typeface="+mn-ea"/>
                <a:sym typeface="+mn-lt"/>
              </a:rPr>
              <a:t>的</a:t>
            </a:r>
          </a:p>
        </p:txBody>
      </p:sp>
      <p:sp>
        <p:nvSpPr>
          <p:cNvPr id="8" name="矩形 7"/>
          <p:cNvSpPr/>
          <p:nvPr/>
        </p:nvSpPr>
        <p:spPr>
          <a:xfrm>
            <a:off x="561286" y="2854419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對</a:t>
            </a:r>
            <a:r>
              <a:rPr lang="en-US" altLang="zh-TW" dirty="0">
                <a:cs typeface="+mn-ea"/>
                <a:sym typeface="+mn-lt"/>
              </a:rPr>
              <a:t>!</a:t>
            </a:r>
            <a:r>
              <a:rPr lang="zh-TW" altLang="en-US" dirty="0">
                <a:cs typeface="+mn-ea"/>
                <a:sym typeface="+mn-lt"/>
              </a:rPr>
              <a:t> 憂鬱症若不根治，確實容易復發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44660" y="3533224"/>
            <a:ext cx="88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錯，僅靠非藥物的治療方式效果有限，必須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配合藥物才能達到痊癒及避免復發的目標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44659" y="4173771"/>
            <a:ext cx="88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錯，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自行停藥只會讓治療變得更困難、棘手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61286" y="4850905"/>
            <a:ext cx="88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cs typeface="+mn-ea"/>
                <a:sym typeface="+mn-lt"/>
              </a:rPr>
              <a:t>錯，專業治療才有助於擺脫憂鬱症</a:t>
            </a: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" y="917405"/>
            <a:ext cx="3203061" cy="6979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99" y="4999187"/>
            <a:ext cx="3229890" cy="1001562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358254" y="1206238"/>
            <a:ext cx="409148" cy="409148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AED2748-C6F4-0C46-A956-97FFB6D62109}"/>
              </a:ext>
            </a:extLst>
          </p:cNvPr>
          <p:cNvSpPr/>
          <p:nvPr/>
        </p:nvSpPr>
        <p:spPr>
          <a:xfrm>
            <a:off x="1123441" y="560220"/>
            <a:ext cx="740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6AF"/>
                </a:solidFill>
                <a:effectLst/>
                <a:uLnTx/>
                <a:uFillTx/>
                <a:cs typeface="+mn-ea"/>
                <a:sym typeface="+mn-lt"/>
              </a:rPr>
              <a:t>跨族群、跨生命歷程的自殺高風險族群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BE7938D6-745C-2F41-9DFB-A54F90B63D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43" t="-1" b="-2499"/>
          <a:stretch/>
        </p:blipFill>
        <p:spPr>
          <a:xfrm>
            <a:off x="5315035" y="1722858"/>
            <a:ext cx="1192127" cy="177573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BB8136E4-BADD-6E4C-A6CD-8D68BEEAE939}"/>
              </a:ext>
            </a:extLst>
          </p:cNvPr>
          <p:cNvSpPr txBox="1"/>
          <p:nvPr/>
        </p:nvSpPr>
        <p:spPr>
          <a:xfrm>
            <a:off x="5191030" y="3661858"/>
            <a:ext cx="144013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疾病復發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治</a:t>
            </a: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療所產生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副作用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對家人虧欠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缺乏家庭支持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死亡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101E385A-FB03-F844-982A-D60A6F74E4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95" t="10103" r="3878" b="1776"/>
          <a:stretch/>
        </p:blipFill>
        <p:spPr>
          <a:xfrm>
            <a:off x="549130" y="1972571"/>
            <a:ext cx="1376471" cy="171805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BFD69DAA-E041-0541-A666-3D21DC2F0237}"/>
              </a:ext>
            </a:extLst>
          </p:cNvPr>
          <p:cNvSpPr txBox="1"/>
          <p:nvPr/>
        </p:nvSpPr>
        <p:spPr>
          <a:xfrm>
            <a:off x="489251" y="3740842"/>
            <a:ext cx="20460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家庭環境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升</a:t>
            </a: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學壓力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交友問題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失戀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自我認同與自我混肴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4EC0612B-00DF-1E44-8C93-44DD69710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045" y="1839565"/>
            <a:ext cx="1645248" cy="1718056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4076E22A-4D02-494F-B619-3D22BC99B34A}"/>
              </a:ext>
            </a:extLst>
          </p:cNvPr>
          <p:cNvSpPr txBox="1"/>
          <p:nvPr/>
        </p:nvSpPr>
        <p:spPr>
          <a:xfrm>
            <a:off x="2805095" y="3694347"/>
            <a:ext cx="161326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惡劣的勞動條件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工作負荷過重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zh-TW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職業上的地位</a:t>
            </a: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生涯規劃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9D909DF2-AC9C-2243-AEE5-D65B95ADE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038" y="1860903"/>
            <a:ext cx="1877585" cy="1844353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3712F979-F289-6A4B-8941-7ED4E3A2A972}"/>
              </a:ext>
            </a:extLst>
          </p:cNvPr>
          <p:cNvSpPr txBox="1"/>
          <p:nvPr/>
        </p:nvSpPr>
        <p:spPr>
          <a:xfrm>
            <a:off x="6923397" y="3837705"/>
            <a:ext cx="1440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老年社交網絡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老化疾病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自我期許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孤單感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650631" y="5591908"/>
            <a:ext cx="7878078" cy="6154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04687" y="5816083"/>
            <a:ext cx="17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兒童青少年期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706446" y="5788602"/>
            <a:ext cx="17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成年期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008205" y="5776568"/>
            <a:ext cx="17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中壯年期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074597" y="5768689"/>
            <a:ext cx="17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老年期</a:t>
            </a:r>
          </a:p>
        </p:txBody>
      </p:sp>
      <p:sp>
        <p:nvSpPr>
          <p:cNvPr id="8" name="矩形 7"/>
          <p:cNvSpPr/>
          <p:nvPr/>
        </p:nvSpPr>
        <p:spPr>
          <a:xfrm>
            <a:off x="3297173" y="5023351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+mn-ea"/>
                <a:sym typeface="+mn-lt"/>
              </a:rPr>
              <a:t>生命歷程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C9C7-C830-F640-BCF7-DC0B75512E7A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82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切勿忽略</a:t>
            </a:r>
            <a:r>
              <a:rPr lang="zh-TW" altLang="en-US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精神疾病</a:t>
            </a: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的影響力</a:t>
            </a:r>
            <a:r>
              <a:rPr lang="en-US" altLang="zh-TW" dirty="0">
                <a:latin typeface="+mn-lt"/>
                <a:ea typeface="+mn-ea"/>
                <a:cs typeface="+mn-ea"/>
                <a:sym typeface="+mn-lt"/>
              </a:rPr>
              <a:t>!</a:t>
            </a:r>
            <a:endParaRPr lang="zh-TW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12108" y="1351309"/>
            <a:ext cx="460851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dirty="0">
                <a:cs typeface="+mn-ea"/>
                <a:sym typeface="+mn-lt"/>
              </a:rPr>
              <a:t>常見精神疾病 </a:t>
            </a:r>
            <a:r>
              <a:rPr lang="en-US" altLang="zh-TW" dirty="0">
                <a:cs typeface="+mn-ea"/>
                <a:sym typeface="+mn-lt"/>
              </a:rPr>
              <a:t>(</a:t>
            </a:r>
            <a:r>
              <a:rPr lang="zh-TW" altLang="en-US" dirty="0">
                <a:cs typeface="+mn-ea"/>
                <a:sym typeface="+mn-lt"/>
              </a:rPr>
              <a:t>舉例</a:t>
            </a:r>
            <a:r>
              <a:rPr lang="en-US" altLang="zh-TW" dirty="0">
                <a:cs typeface="+mn-ea"/>
                <a:sym typeface="+mn-lt"/>
              </a:rPr>
              <a:t>)</a:t>
            </a:r>
          </a:p>
          <a:p>
            <a:pPr marL="109728" indent="0">
              <a:buNone/>
            </a:pPr>
            <a:r>
              <a:rPr lang="en-US" altLang="zh-TW" sz="2400" dirty="0">
                <a:cs typeface="+mn-ea"/>
                <a:sym typeface="+mn-lt"/>
              </a:rPr>
              <a:t>(Common Mental Disorders)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憂鬱症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焦慮症</a:t>
            </a:r>
            <a:r>
              <a:rPr lang="zh-TW" altLang="en-US" dirty="0">
                <a:cs typeface="+mn-ea"/>
                <a:sym typeface="+mn-lt"/>
              </a:rPr>
              <a:t> </a:t>
            </a:r>
            <a:r>
              <a:rPr lang="en-US" altLang="zh-TW" dirty="0">
                <a:cs typeface="+mn-ea"/>
                <a:sym typeface="+mn-lt"/>
              </a:rPr>
              <a:t>(</a:t>
            </a:r>
            <a:r>
              <a:rPr lang="zh-TW" altLang="en-US" dirty="0">
                <a:cs typeface="+mn-ea"/>
                <a:sym typeface="+mn-lt"/>
              </a:rPr>
              <a:t>如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強迫症</a:t>
            </a:r>
            <a:r>
              <a:rPr lang="zh-TW" altLang="en-US" dirty="0">
                <a:cs typeface="+mn-ea"/>
                <a:sym typeface="+mn-lt"/>
              </a:rPr>
              <a:t>、廣泛焦慮症、畏懼症、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恐慌症</a:t>
            </a:r>
            <a:r>
              <a:rPr lang="zh-TW" altLang="en-US" dirty="0">
                <a:cs typeface="+mn-ea"/>
                <a:sym typeface="+mn-lt"/>
              </a:rPr>
              <a:t>等</a:t>
            </a:r>
            <a:r>
              <a:rPr lang="en-US" altLang="zh-TW" dirty="0">
                <a:cs typeface="+mn-ea"/>
                <a:sym typeface="+mn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cs typeface="+mn-ea"/>
                <a:sym typeface="+mn-lt"/>
              </a:rPr>
              <a:t>飲食障礙症</a:t>
            </a:r>
            <a:endParaRPr lang="en-US" altLang="zh-TW" dirty="0">
              <a:cs typeface="+mn-ea"/>
              <a:sym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睡眠障礙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心身症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cs typeface="+mn-ea"/>
                <a:sym typeface="+mn-lt"/>
              </a:rPr>
              <a:t>人格疾患</a:t>
            </a:r>
            <a:endParaRPr lang="en-US" altLang="zh-TW" dirty="0">
              <a:cs typeface="+mn-ea"/>
              <a:sym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適應障礙症</a:t>
            </a:r>
            <a:r>
              <a:rPr lang="en-US" altLang="zh-TW" dirty="0">
                <a:cs typeface="+mn-ea"/>
                <a:sym typeface="+mn-lt"/>
              </a:rPr>
              <a:t>	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4747009" y="1384474"/>
            <a:ext cx="4038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dirty="0">
                <a:cs typeface="+mn-ea"/>
                <a:sym typeface="+mn-lt"/>
              </a:rPr>
              <a:t>嚴重精神疾病 </a:t>
            </a:r>
            <a:r>
              <a:rPr lang="en-US" altLang="zh-TW" dirty="0">
                <a:cs typeface="+mn-ea"/>
                <a:sym typeface="+mn-lt"/>
              </a:rPr>
              <a:t>(</a:t>
            </a:r>
            <a:r>
              <a:rPr lang="zh-TW" altLang="en-US" dirty="0">
                <a:cs typeface="+mn-ea"/>
                <a:sym typeface="+mn-lt"/>
              </a:rPr>
              <a:t>舉例</a:t>
            </a:r>
            <a:r>
              <a:rPr lang="en-US" altLang="zh-TW" dirty="0">
                <a:cs typeface="+mn-ea"/>
                <a:sym typeface="+mn-lt"/>
              </a:rPr>
              <a:t>)</a:t>
            </a:r>
          </a:p>
          <a:p>
            <a:pPr marL="109728" indent="0">
              <a:buNone/>
            </a:pPr>
            <a:r>
              <a:rPr lang="en-US" altLang="zh-TW" sz="2400" dirty="0">
                <a:cs typeface="+mn-ea"/>
                <a:sym typeface="+mn-lt"/>
              </a:rPr>
              <a:t>(Severe Mental Illness)</a:t>
            </a:r>
            <a:endParaRPr lang="en-US" altLang="zh-TW" dirty="0">
              <a:cs typeface="+mn-ea"/>
              <a:sym typeface="+mn-l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思覺失調症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躁鬱症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>
                <a:cs typeface="+mn-ea"/>
                <a:sym typeface="+mn-lt"/>
              </a:rPr>
              <a:t>妄想症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34" y="3371156"/>
            <a:ext cx="2652666" cy="2489534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93441" y="5877272"/>
            <a:ext cx="8856984" cy="9688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cs typeface="+mn-ea"/>
                <a:sym typeface="+mn-lt"/>
              </a:rPr>
              <a:t>兒童青少年任何一種精神疾病的盛行率約為</a:t>
            </a:r>
            <a:r>
              <a:rPr lang="en-US" altLang="zh-TW" sz="2400" dirty="0">
                <a:solidFill>
                  <a:schemeClr val="tx1"/>
                </a:solidFill>
                <a:cs typeface="+mn-ea"/>
                <a:sym typeface="+mn-lt"/>
              </a:rPr>
              <a:t>20-35%</a:t>
            </a:r>
            <a:r>
              <a:rPr lang="zh-TW" altLang="en-US" sz="2400" dirty="0">
                <a:solidFill>
                  <a:schemeClr val="tx1"/>
                </a:solidFill>
                <a:cs typeface="+mn-ea"/>
                <a:sym typeface="+mn-lt"/>
              </a:rPr>
              <a:t>，不容忽視</a:t>
            </a:r>
            <a:r>
              <a:rPr lang="en-US" altLang="zh-TW" sz="2400" dirty="0">
                <a:solidFill>
                  <a:schemeClr val="tx1"/>
                </a:solidFill>
                <a:cs typeface="+mn-ea"/>
                <a:sym typeface="+mn-lt"/>
              </a:rPr>
              <a:t>!</a:t>
            </a:r>
          </a:p>
          <a:p>
            <a:pPr algn="ctr"/>
            <a:r>
              <a:rPr lang="en-US" altLang="zh-TW" dirty="0">
                <a:solidFill>
                  <a:srgbClr val="002060"/>
                </a:solidFill>
                <a:cs typeface="+mn-ea"/>
                <a:sym typeface="+mn-lt"/>
              </a:rPr>
              <a:t>(</a:t>
            </a:r>
            <a:r>
              <a:rPr lang="zh-TW" altLang="en-US" dirty="0">
                <a:solidFill>
                  <a:srgbClr val="002060"/>
                </a:solidFill>
                <a:cs typeface="+mn-ea"/>
                <a:sym typeface="+mn-lt"/>
              </a:rPr>
              <a:t>資料來源</a:t>
            </a:r>
            <a:r>
              <a:rPr lang="en-US" altLang="zh-TW" dirty="0">
                <a:solidFill>
                  <a:srgbClr val="002060"/>
                </a:solidFill>
                <a:cs typeface="+mn-ea"/>
                <a:sym typeface="+mn-lt"/>
              </a:rPr>
              <a:t>: </a:t>
            </a:r>
            <a:r>
              <a:rPr lang="zh-TW" altLang="en-US" dirty="0">
                <a:solidFill>
                  <a:srgbClr val="002060"/>
                </a:solidFill>
                <a:cs typeface="+mn-ea"/>
                <a:sym typeface="+mn-lt"/>
              </a:rPr>
              <a:t>全國兒童精神疾病流行病學調查，高淑芬</a:t>
            </a:r>
            <a:r>
              <a:rPr lang="en-US" altLang="zh-TW" dirty="0">
                <a:solidFill>
                  <a:srgbClr val="002060"/>
                </a:solidFill>
                <a:cs typeface="+mn-ea"/>
                <a:sym typeface="+mn-lt"/>
              </a:rPr>
              <a:t>)</a:t>
            </a:r>
            <a:r>
              <a:rPr lang="zh-TW" altLang="en-US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TW" dirty="0">
                <a:solidFill>
                  <a:srgbClr val="002060"/>
                </a:solidFill>
                <a:cs typeface="+mn-ea"/>
                <a:sym typeface="+mn-lt"/>
              </a:rPr>
              <a:t>(</a:t>
            </a:r>
            <a:r>
              <a:rPr lang="en-US" altLang="zh-TW" sz="1400" dirty="0">
                <a:solidFill>
                  <a:srgbClr val="002060"/>
                </a:solidFill>
                <a:cs typeface="+mn-ea"/>
                <a:sym typeface="+mn-lt"/>
              </a:rPr>
              <a:t>http://host.cc.ntu.edu.tw/sec/schinfo/epaper/article.asp?num=1274&amp;sn=14591</a:t>
            </a:r>
            <a:r>
              <a:rPr lang="en-US" altLang="zh-TW" dirty="0">
                <a:solidFill>
                  <a:srgbClr val="002060"/>
                </a:solidFill>
                <a:cs typeface="+mn-ea"/>
                <a:sym typeface="+mn-lt"/>
              </a:rPr>
              <a:t>)</a:t>
            </a:r>
            <a:endParaRPr lang="zh-TW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961713A-B95E-4604-9A60-528C81EB81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老師、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家長</a:t>
            </a:r>
            <a:r>
              <a:rPr lang="zh-TW" altLang="en-US" dirty="0" smtClean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親朋好友，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各個都</a:t>
            </a:r>
            <a:r>
              <a:rPr lang="zh-TW" altLang="en-US" dirty="0" smtClean="0"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珍愛生命守門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lang="en-US" altLang="zh-TW" dirty="0">
                <a:latin typeface="+mn-lt"/>
                <a:ea typeface="+mn-ea"/>
                <a:cs typeface="+mn-ea"/>
                <a:sym typeface="+mn-lt"/>
              </a:rPr>
              <a:t>!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E7CA7BA2-0A5B-446D-802D-D9517405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EA3470B9-E703-4303-9FF6-B5A15A8D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21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40C8E209-6984-4613-8702-E73577ECC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0" t="22543" r="16149" b="20000"/>
          <a:stretch/>
        </p:blipFill>
        <p:spPr>
          <a:xfrm>
            <a:off x="1061544" y="1616211"/>
            <a:ext cx="6674070" cy="47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627313" y="3716338"/>
            <a:ext cx="2305050" cy="160043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b="1" u="sng" dirty="0">
                <a:solidFill>
                  <a:srgbClr val="0070C0"/>
                </a:solidFill>
                <a:cs typeface="+mn-ea"/>
                <a:sym typeface="+mn-lt"/>
              </a:rPr>
              <a:t>社會救助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b="1" i="1" dirty="0">
                <a:solidFill>
                  <a:srgbClr val="FF0000"/>
                </a:solidFill>
                <a:cs typeface="+mn-ea"/>
                <a:sym typeface="+mn-lt"/>
              </a:rPr>
              <a:t>1957</a:t>
            </a:r>
            <a:r>
              <a:rPr lang="zh-TW" altLang="en-US" sz="1600" b="1" i="1" dirty="0">
                <a:solidFill>
                  <a:srgbClr val="FF0000"/>
                </a:solidFill>
                <a:cs typeface="+mn-ea"/>
                <a:sym typeface="+mn-lt"/>
              </a:rPr>
              <a:t>福利諮詢專線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馬上關懷急難救助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低收入戶生活補助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愛心關懷服務網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醫療機構社工室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(</a:t>
            </a: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部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)</a:t>
            </a:r>
            <a:endParaRPr lang="zh-TW" altLang="zh-TW" sz="16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364163" y="620713"/>
            <a:ext cx="3455987" cy="18158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就業服務</a:t>
            </a:r>
            <a:endParaRPr lang="en-US" altLang="zh-TW" sz="1600" b="1" u="sng" dirty="0">
              <a:solidFill>
                <a:srgbClr val="FF388C">
                  <a:lumMod val="75000"/>
                </a:srgbClr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立即上工計畫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就業諮詢專線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:</a:t>
            </a: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0800-777-888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社會保險專線：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02-2396-1266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（失業給付相關）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創業諮詢服務專線：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0800-092-957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勞資爭議專線：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02-8590-2829</a:t>
            </a:r>
            <a:endParaRPr lang="zh-TW" altLang="zh-TW" sz="16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076056" y="2708920"/>
            <a:ext cx="3887788" cy="1323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債務協商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債權金融機構個別協商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銀行公會債務協商專線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02-8596-1629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銀行申訴專線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02-8968-9999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內政部暴力討債檢舉專線 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02-2356-5009</a:t>
            </a:r>
            <a:endParaRPr lang="zh-TW" altLang="zh-TW" sz="16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627784" y="5373216"/>
            <a:ext cx="2159000" cy="1323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校園輔導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導師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(</a:t>
            </a: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任課老師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關心學生生活狀況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輔導室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(</a:t>
            </a: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諮商中心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評估轉介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3059113" y="765175"/>
            <a:ext cx="2132012" cy="860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心理健康管理</a:t>
            </a:r>
            <a:endParaRPr lang="en-US" altLang="zh-TW" sz="1600" b="1" u="sng" dirty="0">
              <a:solidFill>
                <a:srgbClr val="FF388C">
                  <a:lumMod val="75000"/>
                </a:srgbClr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心情溫度計</a:t>
            </a:r>
            <a:endParaRPr lang="en-US" altLang="zh-TW" sz="1600" b="1" dirty="0">
              <a:solidFill>
                <a:srgbClr val="002060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珍愛生命守門人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251520" y="908720"/>
            <a:ext cx="2665413" cy="1079649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0070C0"/>
                </a:solidFill>
                <a:cs typeface="+mn-ea"/>
                <a:sym typeface="+mn-lt"/>
              </a:rPr>
              <a:t>電話諮詢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i="1" dirty="0">
                <a:solidFill>
                  <a:srgbClr val="FF0000"/>
                </a:solidFill>
                <a:cs typeface="+mn-ea"/>
                <a:sym typeface="+mn-lt"/>
              </a:rPr>
              <a:t>安心</a:t>
            </a:r>
            <a:r>
              <a:rPr lang="zh-TW" altLang="en-US" sz="1600" b="1" i="1" dirty="0" smtClean="0">
                <a:solidFill>
                  <a:srgbClr val="FF0000"/>
                </a:solidFill>
                <a:cs typeface="+mn-ea"/>
                <a:sym typeface="+mn-lt"/>
              </a:rPr>
              <a:t>專線</a:t>
            </a:r>
            <a:r>
              <a:rPr lang="en-US" altLang="zh-TW" sz="1600" b="1" i="1" dirty="0" smtClean="0">
                <a:solidFill>
                  <a:srgbClr val="FF0000"/>
                </a:solidFill>
                <a:cs typeface="+mn-ea"/>
                <a:sym typeface="+mn-lt"/>
              </a:rPr>
              <a:t>1925</a:t>
            </a:r>
            <a:endParaRPr lang="en-US" altLang="zh-TW" sz="1600" b="1" i="1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i="1" dirty="0">
                <a:solidFill>
                  <a:srgbClr val="FF0000"/>
                </a:solidFill>
                <a:cs typeface="+mn-ea"/>
                <a:sym typeface="+mn-lt"/>
              </a:rPr>
              <a:t>生命線</a:t>
            </a:r>
            <a:r>
              <a:rPr lang="en-US" altLang="zh-TW" sz="1600" b="1" i="1" dirty="0">
                <a:solidFill>
                  <a:srgbClr val="FF0000"/>
                </a:solidFill>
                <a:cs typeface="+mn-ea"/>
                <a:sym typeface="+mn-lt"/>
              </a:rPr>
              <a:t>1995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i="1" dirty="0">
                <a:solidFill>
                  <a:srgbClr val="FF0000"/>
                </a:solidFill>
                <a:cs typeface="+mn-ea"/>
                <a:sym typeface="+mn-lt"/>
              </a:rPr>
              <a:t>張老師</a:t>
            </a:r>
            <a:r>
              <a:rPr lang="en-US" altLang="zh-TW" sz="1600" b="1" i="1" dirty="0">
                <a:solidFill>
                  <a:srgbClr val="FF0000"/>
                </a:solidFill>
                <a:cs typeface="+mn-ea"/>
                <a:sym typeface="+mn-lt"/>
              </a:rPr>
              <a:t>1980</a:t>
            </a:r>
            <a:endParaRPr lang="zh-TW" altLang="zh-TW" sz="1600" b="1" i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250825" y="2205038"/>
            <a:ext cx="2749550" cy="830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心理諮詢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社區心理衛生中心</a:t>
            </a:r>
            <a:r>
              <a:rPr lang="en-US" altLang="zh-TW" sz="1600" b="1" dirty="0">
                <a:solidFill>
                  <a:srgbClr val="00B050"/>
                </a:solidFill>
                <a:cs typeface="+mn-ea"/>
                <a:sym typeface="+mn-lt"/>
              </a:rPr>
              <a:t>:</a:t>
            </a: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心理諮詢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衛生局社區定點諮商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250825" y="4076700"/>
            <a:ext cx="2030413" cy="1570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醫療協助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警消緊急救援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緊急醫療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憂鬱症共同照護網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健保費補助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酒藥癮戒治補助計畫</a:t>
            </a:r>
          </a:p>
        </p:txBody>
      </p:sp>
      <p:sp>
        <p:nvSpPr>
          <p:cNvPr id="44042" name="Text Box 13"/>
          <p:cNvSpPr txBox="1">
            <a:spLocks noChangeArrowheads="1"/>
          </p:cNvSpPr>
          <p:nvPr/>
        </p:nvSpPr>
        <p:spPr bwMode="auto">
          <a:xfrm>
            <a:off x="250825" y="3141663"/>
            <a:ext cx="2338388" cy="830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關懷訪視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自殺企圖者通報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關懷訪視員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:</a:t>
            </a: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電訪或面訪</a:t>
            </a:r>
          </a:p>
        </p:txBody>
      </p:sp>
      <p:sp>
        <p:nvSpPr>
          <p:cNvPr id="44043" name="Text Box 14"/>
          <p:cNvSpPr txBox="1">
            <a:spLocks noChangeArrowheads="1"/>
          </p:cNvSpPr>
          <p:nvPr/>
        </p:nvSpPr>
        <p:spPr bwMode="auto">
          <a:xfrm>
            <a:off x="5004048" y="4365104"/>
            <a:ext cx="3816350" cy="181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u="sng" dirty="0">
                <a:solidFill>
                  <a:srgbClr val="FF388C">
                    <a:lumMod val="75000"/>
                  </a:srgbClr>
                </a:solidFill>
                <a:cs typeface="+mn-ea"/>
                <a:sym typeface="+mn-lt"/>
              </a:rPr>
              <a:t>其他資源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緊急協助電話：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110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婦幼保護專線：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113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老朋友專線：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0800-228-585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男性關懷專線：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0800-013-999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同志健康免費諮詢專線：</a:t>
            </a:r>
            <a:r>
              <a:rPr lang="en-US" altLang="zh-TW" sz="1600" b="1" dirty="0">
                <a:solidFill>
                  <a:srgbClr val="002060"/>
                </a:solidFill>
                <a:cs typeface="+mn-ea"/>
                <a:sym typeface="+mn-lt"/>
              </a:rPr>
              <a:t>0800-010-569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2060"/>
                </a:solidFill>
                <a:cs typeface="+mn-ea"/>
                <a:sym typeface="+mn-lt"/>
              </a:rPr>
              <a:t>各縣市社區心理衛生中心相關資源</a:t>
            </a:r>
          </a:p>
        </p:txBody>
      </p:sp>
      <p:grpSp>
        <p:nvGrpSpPr>
          <p:cNvPr id="2" name="群組 22"/>
          <p:cNvGrpSpPr>
            <a:grpSpLocks/>
          </p:cNvGrpSpPr>
          <p:nvPr/>
        </p:nvGrpSpPr>
        <p:grpSpPr bwMode="auto">
          <a:xfrm>
            <a:off x="2987824" y="1628775"/>
            <a:ext cx="2231876" cy="2016125"/>
            <a:chOff x="3163036" y="1628775"/>
            <a:chExt cx="1913789" cy="1655763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759200" y="1914550"/>
              <a:ext cx="911860" cy="917526"/>
              <a:chOff x="5220" y="498"/>
              <a:chExt cx="1436" cy="1174"/>
            </a:xfrm>
          </p:grpSpPr>
          <p:sp>
            <p:nvSpPr>
              <p:cNvPr id="44053" name="Oval 16"/>
              <p:cNvSpPr>
                <a:spLocks noChangeArrowheads="1"/>
              </p:cNvSpPr>
              <p:nvPr/>
            </p:nvSpPr>
            <p:spPr bwMode="auto">
              <a:xfrm>
                <a:off x="5220" y="498"/>
                <a:ext cx="1436" cy="117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TW" altLang="en-US" sz="2400" b="1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54" name="Text Box 17"/>
              <p:cNvSpPr txBox="1">
                <a:spLocks noChangeArrowheads="1"/>
              </p:cNvSpPr>
              <p:nvPr/>
            </p:nvSpPr>
            <p:spPr bwMode="auto">
              <a:xfrm>
                <a:off x="5448" y="738"/>
                <a:ext cx="972" cy="8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zh-TW" altLang="en-US" sz="2400" b="1" dirty="0">
                    <a:solidFill>
                      <a:srgbClr val="002060"/>
                    </a:solidFill>
                    <a:cs typeface="+mn-ea"/>
                    <a:sym typeface="+mn-lt"/>
                  </a:rPr>
                  <a:t>個</a:t>
                </a:r>
                <a:endParaRPr lang="en-US" altLang="zh-TW" sz="2400" b="1" dirty="0">
                  <a:solidFill>
                    <a:srgbClr val="002060"/>
                  </a:solidFill>
                  <a:cs typeface="+mn-ea"/>
                  <a:sym typeface="+mn-lt"/>
                </a:endParaRPr>
              </a:p>
              <a:p>
                <a:pPr algn="ctr">
                  <a:defRPr/>
                </a:pPr>
                <a:r>
                  <a:rPr lang="zh-TW" altLang="en-US" sz="2400" b="1" dirty="0">
                    <a:solidFill>
                      <a:srgbClr val="002060"/>
                    </a:solidFill>
                    <a:cs typeface="+mn-ea"/>
                    <a:sym typeface="+mn-lt"/>
                  </a:rPr>
                  <a:t>案</a:t>
                </a:r>
              </a:p>
            </p:txBody>
          </p:sp>
        </p:grpSp>
        <p:cxnSp>
          <p:nvCxnSpPr>
            <p:cNvPr id="22" name="直線單箭頭接點 21"/>
            <p:cNvCxnSpPr/>
            <p:nvPr/>
          </p:nvCxnSpPr>
          <p:spPr>
            <a:xfrm flipV="1">
              <a:off x="4643948" y="2133327"/>
              <a:ext cx="432877" cy="1434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4571802" y="2708280"/>
              <a:ext cx="360731" cy="3598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H="1">
              <a:off x="3163036" y="2456718"/>
              <a:ext cx="555942" cy="522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H="1">
              <a:off x="3492330" y="2708280"/>
              <a:ext cx="359370" cy="2894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211070" y="2852997"/>
              <a:ext cx="0" cy="4315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3418823" y="1988610"/>
              <a:ext cx="360732" cy="14471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flipH="1" flipV="1">
              <a:off x="4211070" y="1628775"/>
              <a:ext cx="5445" cy="2868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文字方塊 3"/>
          <p:cNvSpPr txBox="1"/>
          <p:nvPr/>
        </p:nvSpPr>
        <p:spPr>
          <a:xfrm>
            <a:off x="35496" y="0"/>
            <a:ext cx="1800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496" y="-7986"/>
            <a:ext cx="9144000" cy="62092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zh-TW" sz="3600" dirty="0">
                <a:cs typeface="+mn-ea"/>
                <a:sym typeface="+mn-lt"/>
              </a:rPr>
              <a:t>自殺防治網絡資源連結</a:t>
            </a:r>
            <a:endParaRPr lang="zh-TW" altLang="en-US" sz="3600" dirty="0">
              <a:cs typeface="+mn-ea"/>
              <a:sym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51920" y="64533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cs typeface="+mn-ea"/>
                <a:sym typeface="+mn-lt"/>
              </a:rPr>
              <a:t>資料來源</a:t>
            </a:r>
            <a:r>
              <a:rPr lang="en-US" altLang="zh-TW" dirty="0">
                <a:cs typeface="+mn-ea"/>
                <a:sym typeface="+mn-lt"/>
              </a:rPr>
              <a:t>: </a:t>
            </a:r>
            <a:r>
              <a:rPr lang="zh-TW" altLang="en-US" dirty="0">
                <a:cs typeface="+mn-ea"/>
                <a:sym typeface="+mn-lt"/>
              </a:rPr>
              <a:t>全國自殺防治中心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結語：建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構校園自殺防治網絡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盤點</a:t>
            </a:r>
            <a:r>
              <a:rPr lang="zh-TW" altLang="en-US" dirty="0">
                <a:cs typeface="+mn-ea"/>
                <a:sym typeface="+mn-lt"/>
              </a:rPr>
              <a:t>校內相關單位及組織</a:t>
            </a:r>
            <a:r>
              <a:rPr lang="en-US" altLang="zh-TW" dirty="0">
                <a:cs typeface="+mn-ea"/>
                <a:sym typeface="+mn-lt"/>
              </a:rPr>
              <a:t>(</a:t>
            </a:r>
            <a:r>
              <a:rPr lang="zh-TW" altLang="en-US" dirty="0">
                <a:cs typeface="+mn-ea"/>
                <a:sym typeface="+mn-lt"/>
              </a:rPr>
              <a:t>含學生團體</a:t>
            </a:r>
            <a:r>
              <a:rPr lang="en-US" altLang="zh-TW" dirty="0">
                <a:cs typeface="+mn-ea"/>
                <a:sym typeface="+mn-lt"/>
              </a:rPr>
              <a:t>)</a:t>
            </a:r>
          </a:p>
          <a:p>
            <a:r>
              <a:rPr lang="zh-TW" altLang="en-US" dirty="0">
                <a:cs typeface="+mn-ea"/>
                <a:sym typeface="+mn-lt"/>
              </a:rPr>
              <a:t>了解社區周遭有關之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心理衛生資源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檢視現行高風險學生之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處遇流程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強化校內教職員工暨學生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守門人</a:t>
            </a:r>
            <a:r>
              <a:rPr lang="zh-TW" altLang="en-US" dirty="0">
                <a:cs typeface="+mn-ea"/>
                <a:sym typeface="+mn-lt"/>
              </a:rPr>
              <a:t>之功能</a:t>
            </a:r>
            <a:endParaRPr lang="en-US" altLang="zh-TW" dirty="0"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建立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關懷</a:t>
            </a:r>
            <a:r>
              <a:rPr lang="zh-TW" altLang="en-US" dirty="0">
                <a:cs typeface="+mn-ea"/>
                <a:sym typeface="+mn-lt"/>
              </a:rPr>
              <a:t>文化與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求醫說帖</a:t>
            </a:r>
            <a:endParaRPr lang="en-US" altLang="zh-TW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TW" altLang="en-US" dirty="0">
                <a:cs typeface="+mn-ea"/>
                <a:sym typeface="+mn-lt"/>
              </a:rPr>
              <a:t>善用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心情溫度計</a:t>
            </a:r>
            <a:r>
              <a:rPr lang="zh-TW" altLang="en-US" dirty="0">
                <a:cs typeface="+mn-ea"/>
                <a:sym typeface="+mn-lt"/>
              </a:rPr>
              <a:t>倡導</a:t>
            </a:r>
            <a:r>
              <a:rPr lang="zh-TW" altLang="en-US" dirty="0">
                <a:solidFill>
                  <a:srgbClr val="FF0000"/>
                </a:solidFill>
                <a:cs typeface="+mn-ea"/>
                <a:sym typeface="+mn-lt"/>
              </a:rPr>
              <a:t>心理健康促進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44481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ea"/>
                <a:sym typeface="+mn-lt"/>
              </a:rPr>
              <a:t>關鍵一刻</a:t>
            </a:r>
            <a:endParaRPr lang="en-US" altLang="zh-TW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1997" y="255641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ea"/>
                <a:sym typeface="+mn-lt"/>
              </a:rPr>
              <a:t>扭轉一生</a:t>
            </a:r>
          </a:p>
        </p:txBody>
      </p:sp>
      <p:sp>
        <p:nvSpPr>
          <p:cNvPr id="4" name="矩形 3"/>
          <p:cNvSpPr/>
          <p:nvPr/>
        </p:nvSpPr>
        <p:spPr>
          <a:xfrm>
            <a:off x="841109" y="332656"/>
            <a:ext cx="7516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ea"/>
                <a:sym typeface="+mn-lt"/>
              </a:rPr>
              <a:t>Take a minute, change a life</a:t>
            </a:r>
            <a:endParaRPr lang="zh-TW" alt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Picture 3" descr="heart-11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34670"/>
            <a:ext cx="1017408" cy="8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163106" y="652534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ea"/>
                <a:sym typeface="+mn-lt"/>
              </a:rPr>
              <a:t>©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960" y="107548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cs typeface="+mn-ea"/>
                <a:sym typeface="+mn-lt"/>
              </a:rPr>
              <a:t>2017 World Suicide Prevention Day Slogan 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D944-4BAF-4366-A2F5-9D0876174752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06288" y="3672276"/>
            <a:ext cx="9036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+mn-ea"/>
                <a:sym typeface="+mn-lt"/>
              </a:rPr>
              <a:t>早期發現、有效轉介</a:t>
            </a:r>
            <a:r>
              <a:rPr lang="en-US" altLang="zh-TW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+mn-ea"/>
                <a:sym typeface="+mn-lt"/>
              </a:rPr>
              <a:t>!</a:t>
            </a:r>
            <a:endParaRPr lang="zh-TW" alt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94818" y="4137544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ea"/>
                <a:sym typeface="+mn-lt"/>
              </a:rPr>
              <a:t>Q&amp;A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437" y="6002408"/>
            <a:ext cx="5081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TW" sz="40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jennycyw@ntu.edu.tw</a:t>
            </a:r>
            <a:endParaRPr lang="zh-TW" alt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51920" y="64533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cs typeface="+mn-ea"/>
                <a:sym typeface="+mn-lt"/>
              </a:rPr>
              <a:t>圖片來源</a:t>
            </a:r>
            <a:r>
              <a:rPr lang="en-US" altLang="zh-TW" dirty="0">
                <a:cs typeface="+mn-ea"/>
                <a:sym typeface="+mn-lt"/>
              </a:rPr>
              <a:t>: </a:t>
            </a:r>
            <a:r>
              <a:rPr lang="zh-TW" altLang="en-US" dirty="0">
                <a:cs typeface="+mn-ea"/>
                <a:sym typeface="+mn-lt"/>
              </a:rPr>
              <a:t>全國自殺防治中心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56727" y="188640"/>
            <a:ext cx="865130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3600" dirty="0">
                <a:latin typeface="+mn-lt"/>
                <a:ea typeface="+mn-ea"/>
                <a:cs typeface="+mn-ea"/>
                <a:sym typeface="+mn-lt"/>
              </a:rPr>
              <a:t>107</a:t>
            </a:r>
            <a:r>
              <a:rPr kumimoji="1" lang="zh-TW" altLang="en-US" sz="3600" dirty="0">
                <a:latin typeface="+mn-lt"/>
                <a:ea typeface="+mn-ea"/>
                <a:cs typeface="+mn-ea"/>
                <a:sym typeface="+mn-lt"/>
              </a:rPr>
              <a:t>年全國兒少及各年齡層自殺通報原因</a:t>
            </a:r>
            <a:endParaRPr kumimoji="1" lang="en-US" altLang="zh-TW" sz="3600" dirty="0">
              <a:latin typeface="+mn-lt"/>
              <a:ea typeface="+mn-ea"/>
              <a:cs typeface="+mn-ea"/>
              <a:sym typeface="+mn-lt"/>
            </a:endParaRPr>
          </a:p>
          <a:p>
            <a:r>
              <a:rPr kumimoji="1" lang="zh-TW" altLang="en-US" sz="3600" dirty="0">
                <a:latin typeface="+mn-lt"/>
                <a:ea typeface="+mn-ea"/>
                <a:cs typeface="+mn-ea"/>
                <a:sym typeface="+mn-lt"/>
              </a:rPr>
              <a:t>占率圖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7712" t="14301" r="8657" b="13243"/>
          <a:stretch/>
        </p:blipFill>
        <p:spPr>
          <a:xfrm>
            <a:off x="755576" y="1268760"/>
            <a:ext cx="7805221" cy="4320480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9863" y="752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lt"/>
                <a:ea typeface="+mn-ea"/>
                <a:cs typeface="+mn-ea"/>
                <a:sym typeface="+mn-lt"/>
              </a:rPr>
              <a:t>勤於使用守門人關懷工具</a:t>
            </a:r>
            <a:r>
              <a:rPr lang="en-US" altLang="zh-TW" sz="2800" dirty="0">
                <a:latin typeface="+mn-lt"/>
                <a:ea typeface="+mn-ea"/>
                <a:cs typeface="+mn-ea"/>
                <a:sym typeface="+mn-lt"/>
              </a:rPr>
              <a:t>--</a:t>
            </a:r>
            <a:r>
              <a:rPr lang="zh-TW" altLang="en-US" sz="2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心情溫度計</a:t>
            </a:r>
            <a:r>
              <a:rPr lang="en-US" altLang="zh-TW" sz="2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2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測量心情是否發燒</a:t>
            </a:r>
          </a:p>
        </p:txBody>
      </p:sp>
      <p:pic>
        <p:nvPicPr>
          <p:cNvPr id="1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86445"/>
            <a:ext cx="7848872" cy="4988959"/>
          </a:xfrm>
          <a:prstGeom prst="rect">
            <a:avLst/>
          </a:prstGeom>
          <a:noFill/>
          <a:ln w="57150" cmpd="thinThick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4000" dirty="0">
                <a:cs typeface="+mn-ea"/>
                <a:sym typeface="+mn-lt"/>
              </a:rPr>
              <a:t>一問：測量心情溫度</a:t>
            </a:r>
            <a:endParaRPr lang="zh-TW" altLang="en-US" sz="6600" dirty="0">
              <a:cs typeface="+mn-ea"/>
              <a:sym typeface="+mn-lt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6876256" y="3501008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56176" y="4028896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466883" y="4532952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876256" y="5037008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555001" y="5541064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156176" y="6079479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10550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心情溫度計 </a:t>
            </a:r>
            <a:r>
              <a:rPr lang="zh-TW" dirty="0">
                <a:latin typeface="+mn-lt"/>
                <a:ea typeface="+mn-ea"/>
                <a:cs typeface="+mn-ea"/>
                <a:sym typeface="+mn-lt"/>
              </a:rPr>
              <a:t>分數說明</a:t>
            </a:r>
            <a:endParaRPr lang="zh-TW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292975" cy="43926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zh-TW" altLang="en-US" sz="2500" dirty="0">
                <a:cs typeface="+mn-ea"/>
                <a:sym typeface="+mn-lt"/>
              </a:rPr>
              <a:t>      </a:t>
            </a:r>
            <a:r>
              <a:rPr lang="en-US" altLang="zh-TW" sz="2500" dirty="0">
                <a:cs typeface="+mn-ea"/>
                <a:sym typeface="+mn-lt"/>
              </a:rPr>
              <a:t>1</a:t>
            </a:r>
            <a:r>
              <a:rPr lang="zh-TW" altLang="en-US" sz="2500" dirty="0">
                <a:cs typeface="+mn-ea"/>
                <a:sym typeface="+mn-lt"/>
              </a:rPr>
              <a:t>至</a:t>
            </a:r>
            <a:r>
              <a:rPr lang="en-US" altLang="zh-TW" sz="2500" dirty="0">
                <a:cs typeface="+mn-ea"/>
                <a:sym typeface="+mn-lt"/>
              </a:rPr>
              <a:t>5</a:t>
            </a:r>
            <a:r>
              <a:rPr lang="zh-TW" altLang="en-US" sz="2500" dirty="0">
                <a:cs typeface="+mn-ea"/>
                <a:sym typeface="+mn-lt"/>
              </a:rPr>
              <a:t>題之總分：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en-US" altLang="zh-TW" sz="2400" dirty="0">
                <a:cs typeface="+mn-ea"/>
                <a:sym typeface="+mn-lt"/>
              </a:rPr>
              <a:t>0-5</a:t>
            </a:r>
            <a:r>
              <a:rPr lang="zh-TW" altLang="en-US" sz="2400" dirty="0">
                <a:cs typeface="+mn-ea"/>
                <a:sym typeface="+mn-lt"/>
              </a:rPr>
              <a:t>分： 身心適應狀況良好。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en-US" altLang="zh-TW" sz="2400" dirty="0">
                <a:cs typeface="+mn-ea"/>
                <a:sym typeface="+mn-lt"/>
              </a:rPr>
              <a:t>6-9</a:t>
            </a:r>
            <a:r>
              <a:rPr lang="zh-TW" altLang="en-US" sz="2400" dirty="0">
                <a:cs typeface="+mn-ea"/>
                <a:sym typeface="+mn-lt"/>
              </a:rPr>
              <a:t>分： </a:t>
            </a: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輕度</a:t>
            </a:r>
            <a:r>
              <a:rPr lang="zh-TW" altLang="en-US" sz="2400" dirty="0">
                <a:cs typeface="+mn-ea"/>
                <a:sym typeface="+mn-lt"/>
              </a:rPr>
              <a:t>情緒困擾，建議找家人或朋友談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zh-TW" altLang="en-US" sz="2400" dirty="0">
                <a:cs typeface="+mn-ea"/>
                <a:sym typeface="+mn-lt"/>
              </a:rPr>
              <a:t>        談，抒發情緒。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en-US" altLang="zh-TW" sz="2400" dirty="0">
                <a:cs typeface="+mn-ea"/>
                <a:sym typeface="+mn-lt"/>
              </a:rPr>
              <a:t>10-14</a:t>
            </a:r>
            <a:r>
              <a:rPr lang="zh-TW" altLang="en-US" sz="2400" dirty="0">
                <a:cs typeface="+mn-ea"/>
                <a:sym typeface="+mn-lt"/>
              </a:rPr>
              <a:t>分：</a:t>
            </a: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中度</a:t>
            </a:r>
            <a:r>
              <a:rPr lang="zh-TW" altLang="en-US" sz="2400" dirty="0">
                <a:cs typeface="+mn-ea"/>
                <a:sym typeface="+mn-lt"/>
              </a:rPr>
              <a:t>情緒困擾，建議尋求心理諮商或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zh-TW" altLang="en-US" sz="2400" dirty="0">
                <a:cs typeface="+mn-ea"/>
                <a:sym typeface="+mn-lt"/>
              </a:rPr>
              <a:t>         接受專業諮詢。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en-US" altLang="zh-TW" sz="2400" dirty="0">
                <a:cs typeface="+mn-ea"/>
                <a:sym typeface="+mn-lt"/>
              </a:rPr>
              <a:t>15</a:t>
            </a:r>
            <a:r>
              <a:rPr lang="zh-TW" altLang="en-US" sz="2400" dirty="0">
                <a:cs typeface="+mn-ea"/>
                <a:sym typeface="+mn-lt"/>
              </a:rPr>
              <a:t>分以上：</a:t>
            </a:r>
            <a:r>
              <a:rPr lang="zh-TW" altLang="en-US" sz="2400" dirty="0">
                <a:solidFill>
                  <a:srgbClr val="FF0000"/>
                </a:solidFill>
                <a:cs typeface="+mn-ea"/>
                <a:sym typeface="+mn-lt"/>
              </a:rPr>
              <a:t>重度</a:t>
            </a:r>
            <a:r>
              <a:rPr lang="zh-TW" altLang="en-US" sz="2400" dirty="0">
                <a:cs typeface="+mn-ea"/>
                <a:sym typeface="+mn-lt"/>
              </a:rPr>
              <a:t>情緒困擾，需高關懷，建議尋求</a:t>
            </a:r>
          </a:p>
          <a:p>
            <a:pPr marL="990600" lvl="1" indent="-533400" eaLnBrk="1" hangingPunct="1">
              <a:buFont typeface="Wingdings 2" pitchFamily="18" charset="2"/>
              <a:buNone/>
            </a:pPr>
            <a:r>
              <a:rPr lang="zh-TW" altLang="en-US" sz="2400" dirty="0">
                <a:cs typeface="+mn-ea"/>
                <a:sym typeface="+mn-lt"/>
              </a:rPr>
              <a:t>          專業輔導或精神科治療。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78706" y="4646482"/>
            <a:ext cx="7920037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kumimoji="0" lang="zh-TW" altLang="en-US" sz="2400" dirty="0">
                <a:solidFill>
                  <a:srgbClr val="002060"/>
                </a:solidFill>
                <a:cs typeface="+mn-ea"/>
                <a:sym typeface="+mn-lt"/>
              </a:rPr>
              <a:t>第六題（有無自殺意念）單項評分。</a:t>
            </a:r>
          </a:p>
          <a:p>
            <a:pPr>
              <a:lnSpc>
                <a:spcPct val="120000"/>
              </a:lnSpc>
            </a:pPr>
            <a:r>
              <a:rPr kumimoji="0" lang="zh-TW" altLang="en-US" sz="2400" dirty="0">
                <a:solidFill>
                  <a:srgbClr val="002060"/>
                </a:solidFill>
                <a:cs typeface="+mn-ea"/>
                <a:sym typeface="+mn-lt"/>
              </a:rPr>
              <a:t>   本題為</a:t>
            </a:r>
            <a:r>
              <a:rPr kumimoji="0" lang="zh-TW" altLang="en-US" sz="2400" b="1" dirty="0">
                <a:solidFill>
                  <a:srgbClr val="002060"/>
                </a:solidFill>
                <a:cs typeface="+mn-ea"/>
                <a:sym typeface="+mn-lt"/>
              </a:rPr>
              <a:t>附加題</a:t>
            </a:r>
            <a:r>
              <a:rPr kumimoji="0" lang="zh-TW" altLang="en-US" sz="2400" dirty="0">
                <a:solidFill>
                  <a:srgbClr val="002060"/>
                </a:solidFill>
                <a:cs typeface="+mn-ea"/>
                <a:sym typeface="+mn-lt"/>
              </a:rPr>
              <a:t>，本題評分為</a:t>
            </a:r>
            <a:r>
              <a:rPr kumimoji="0" lang="en-US" altLang="zh-TW" sz="2400" b="1" dirty="0">
                <a:solidFill>
                  <a:srgbClr val="002060"/>
                </a:solidFill>
                <a:cs typeface="+mn-ea"/>
                <a:sym typeface="+mn-lt"/>
              </a:rPr>
              <a:t>2</a:t>
            </a:r>
            <a:r>
              <a:rPr kumimoji="0" lang="zh-TW" altLang="en-US" sz="2400" b="1" dirty="0">
                <a:solidFill>
                  <a:srgbClr val="002060"/>
                </a:solidFill>
                <a:cs typeface="+mn-ea"/>
                <a:sym typeface="+mn-lt"/>
              </a:rPr>
              <a:t>分</a:t>
            </a:r>
            <a:r>
              <a:rPr kumimoji="0" lang="zh-TW" altLang="en-US" sz="2400" dirty="0">
                <a:solidFill>
                  <a:srgbClr val="002060"/>
                </a:solidFill>
                <a:cs typeface="+mn-ea"/>
                <a:sym typeface="+mn-lt"/>
              </a:rPr>
              <a:t>以上（中等程度）時，  </a:t>
            </a:r>
          </a:p>
          <a:p>
            <a:pPr>
              <a:lnSpc>
                <a:spcPct val="120000"/>
              </a:lnSpc>
            </a:pPr>
            <a:r>
              <a:rPr kumimoji="0" lang="zh-TW" altLang="en-US" sz="2400" dirty="0">
                <a:solidFill>
                  <a:srgbClr val="002060"/>
                </a:solidFill>
                <a:cs typeface="+mn-ea"/>
                <a:sym typeface="+mn-lt"/>
              </a:rPr>
              <a:t>   即建議尋求精神醫療之協助。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7544" y="1628800"/>
            <a:ext cx="769938" cy="3003550"/>
            <a:chOff x="341" y="1071"/>
            <a:chExt cx="485" cy="1892"/>
          </a:xfrm>
        </p:grpSpPr>
        <p:pic>
          <p:nvPicPr>
            <p:cNvPr id="26635" name="Picture 12" descr="dglxasset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" y="1071"/>
              <a:ext cx="45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3" descr="dglxasset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024"/>
              <a:ext cx="43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4" descr="dglxasset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2568"/>
              <a:ext cx="44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5" descr="MC90030405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1434"/>
              <a:ext cx="437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1577-0443-405A-9158-2C47C98A4DFB}" type="slidenum">
              <a:rPr lang="zh-TW" altLang="en-US" smtClean="0">
                <a:cs typeface="+mn-ea"/>
                <a:sym typeface="+mn-lt"/>
              </a:rPr>
              <a:t>5</a:t>
            </a:fld>
            <a:endParaRPr lang="zh-TW" altLang="en-US">
              <a:cs typeface="+mn-ea"/>
              <a:sym typeface="+mn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73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85309" y="-315416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+mn-lt"/>
                <a:ea typeface="+mn-ea"/>
                <a:cs typeface="+mn-ea"/>
                <a:sym typeface="+mn-lt"/>
              </a:rPr>
              <a:t>自殺危險因子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61865" y="597157"/>
          <a:ext cx="8424935" cy="614391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9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0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面</a:t>
                      </a:r>
                      <a:r>
                        <a:rPr lang="zh-TW" altLang="en-US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向</a:t>
                      </a:r>
                      <a:endParaRPr lang="zh-TW" sz="180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自殺危險因子</a:t>
                      </a:r>
                      <a:endParaRPr lang="zh-TW" sz="200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26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生理、心理、與社會層面</a:t>
                      </a:r>
                      <a:endParaRPr lang="zh-TW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重大身體疾病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藥物或酒精成癮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精神疾病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家族自殺史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家暴、性侵、受虐或其他創傷經驗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曾有自殺企圖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83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環境層面</a:t>
                      </a:r>
                      <a:endParaRPr lang="zh-TW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經濟困難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情感或人際關係問題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容易取得致命工具者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模仿效應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323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社會文化層面</a:t>
                      </a:r>
                      <a:endParaRPr lang="zh-TW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缺乏社會支持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宗教文化影響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汙名化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媒體報導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缺乏適當的醫療照護</a:t>
                      </a:r>
                      <a:endParaRPr 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95936" y="1750657"/>
            <a:ext cx="115212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95936" y="3417921"/>
            <a:ext cx="2448272" cy="3693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87384" y="5429694"/>
            <a:ext cx="1584176" cy="3693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23928" y="5805264"/>
            <a:ext cx="2448272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TW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01750" y="2625832"/>
            <a:ext cx="157836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91882" y="-315416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3600">
                <a:latin typeface="+mn-lt"/>
                <a:ea typeface="+mn-ea"/>
                <a:cs typeface="+mn-ea"/>
                <a:sym typeface="+mn-lt"/>
              </a:rPr>
              <a:t>自殺</a:t>
            </a:r>
            <a:r>
              <a:rPr lang="zh-TW" altLang="en-US" sz="3600" dirty="0">
                <a:latin typeface="+mn-lt"/>
                <a:ea typeface="+mn-ea"/>
                <a:cs typeface="+mn-ea"/>
                <a:sym typeface="+mn-lt"/>
              </a:rPr>
              <a:t>保護因子</a:t>
            </a:r>
            <a:r>
              <a:rPr lang="en-US" altLang="zh-TW" sz="3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TW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cs typeface="+mn-ea"/>
              <a:sym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61865" y="583478"/>
          <a:ext cx="8424935" cy="60138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9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0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725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面</a:t>
                      </a:r>
                      <a:r>
                        <a:rPr lang="zh-TW" altLang="en-US" sz="24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向</a:t>
                      </a:r>
                      <a:endParaRPr lang="zh-TW" sz="240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自殺</a:t>
                      </a:r>
                      <a:r>
                        <a:rPr lang="zh-TW" altLang="en-US" sz="24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保護</a:t>
                      </a:r>
                      <a:r>
                        <a:rPr lang="zh-TW" sz="24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因子</a:t>
                      </a:r>
                      <a:endParaRPr lang="zh-TW" sz="240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2645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1.</a:t>
                      </a: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個人層面</a:t>
                      </a:r>
                      <a:endParaRPr lang="en-US" alt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個</a:t>
                      </a: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人特質與正向經驗</a:t>
                      </a:r>
                      <a:endParaRPr lang="en-US" alt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正向心理健康與調適</a:t>
                      </a:r>
                      <a:endParaRPr lang="en-US" alt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良好的生活習慣</a:t>
                      </a:r>
                      <a:endParaRPr kumimoji="0" lang="en-US" alt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社交技巧</a:t>
                      </a:r>
                      <a:endParaRPr kumimoji="0" lang="zh-TW" alt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具求助意願及求助意向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擁有歸屬感、認同感和良好的自尊與自信感</a:t>
                      </a:r>
                      <a:endParaRPr kumimoji="0" lang="en-US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擁有關於生命意義與價值的文化信念、精神支持與宗教信仰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擁有樂觀的願景及清楚的未來目標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具韌性之特質</a:t>
                      </a:r>
                      <a:r>
                        <a:rPr kumimoji="0"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(resilience)</a:t>
                      </a:r>
                      <a:r>
                        <a:rPr kumimoji="0"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，如</a:t>
                      </a: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認知彈性</a:t>
                      </a:r>
                      <a:endParaRPr kumimoji="0" lang="en-US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擁有良好的飲食</a:t>
                      </a:r>
                      <a:r>
                        <a:rPr kumimoji="0"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、睡眠、運動</a:t>
                      </a: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習慣</a:t>
                      </a:r>
                      <a:endParaRPr kumimoji="0" lang="en-US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擁有良好</a:t>
                      </a:r>
                      <a:r>
                        <a:rPr kumimoji="0" lang="zh-TW" alt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的</a:t>
                      </a:r>
                      <a:r>
                        <a:rPr kumimoji="0"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生活作息習慣</a:t>
                      </a:r>
                      <a:endParaRPr kumimoji="0" lang="zh-TW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3831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altLang="zh-TW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2. </a:t>
                      </a: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社會文化</a:t>
                      </a: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層面</a:t>
                      </a:r>
                      <a:endParaRPr lang="en-US" alt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社會支持</a:t>
                      </a:r>
                      <a:endParaRPr kumimoji="0" lang="en-US" alt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社會關係與責任</a:t>
                      </a:r>
                      <a:endParaRPr kumimoji="0" 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與家庭或所屬社團成員間有高度的人際連結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擁有一個安全且穩定的生活環境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家庭給予溫暖、支持與接納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擁有工作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婚姻圓滿 </a:t>
                      </a:r>
                      <a:r>
                        <a:rPr lang="en-US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(intact marriage)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對其他事情還有責任和義務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尚有幼子待養育</a:t>
                      </a:r>
                      <a:endParaRPr lang="zh-TW" altLang="zh-TW" sz="16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8174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altLang="zh-TW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3. </a:t>
                      </a: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健康照護</a:t>
                      </a:r>
                      <a:r>
                        <a:rPr lang="zh-TW" altLang="en-US" sz="18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層面</a:t>
                      </a:r>
                      <a:endParaRPr lang="en-US" altLang="zh-TW" sz="18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精神醫療</a:t>
                      </a:r>
                      <a:endParaRPr kumimoji="0" lang="en-US" alt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zh-TW" alt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一般醫療</a:t>
                      </a:r>
                      <a:endParaRPr kumimoji="0" lang="zh-TW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4853" marR="64853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連結到合適的醫療服務 </a:t>
                      </a:r>
                      <a:r>
                        <a:rPr kumimoji="0"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(treatment engagement)</a:t>
                      </a:r>
                      <a:endParaRPr kumimoji="0" lang="zh-TW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可持續由醫療或心理健康照護中得到支持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kumimoji="0"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良好的醫病關係</a:t>
                      </a:r>
                    </a:p>
                  </a:txBody>
                  <a:tcPr marL="64853" marR="6485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995936" y="1115452"/>
            <a:ext cx="232028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82602" y="1483431"/>
            <a:ext cx="4422468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altLang="zh-TW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82602" y="2566991"/>
            <a:ext cx="3888432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altLang="zh-TW" dirty="0">
              <a:cs typeface="+mn-ea"/>
              <a:sym typeface="+mn-lt"/>
            </a:endParaRPr>
          </a:p>
          <a:p>
            <a:endParaRPr lang="en-US" altLang="zh-TW" dirty="0">
              <a:cs typeface="+mn-ea"/>
              <a:sym typeface="+mn-lt"/>
            </a:endParaRPr>
          </a:p>
          <a:p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180528" y="655640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cs typeface="+mn-ea"/>
                <a:sym typeface="+mn-lt"/>
              </a:rPr>
              <a:t>(</a:t>
            </a:r>
            <a:r>
              <a:rPr lang="zh-TW" altLang="en-US" dirty="0">
                <a:cs typeface="+mn-ea"/>
                <a:sym typeface="+mn-lt"/>
              </a:rPr>
              <a:t>表格來源</a:t>
            </a:r>
            <a:r>
              <a:rPr lang="en-US" altLang="zh-TW" dirty="0">
                <a:cs typeface="+mn-ea"/>
                <a:sym typeface="+mn-lt"/>
              </a:rPr>
              <a:t>: </a:t>
            </a:r>
            <a:r>
              <a:rPr lang="zh-TW" altLang="en-US" dirty="0">
                <a:cs typeface="+mn-ea"/>
                <a:sym typeface="+mn-lt"/>
              </a:rPr>
              <a:t>吳佳儀，從個人面向強化自殺保護因子，自殺防治網通訊，</a:t>
            </a:r>
            <a:r>
              <a:rPr lang="en-US" altLang="zh-TW" dirty="0">
                <a:cs typeface="+mn-ea"/>
                <a:sym typeface="+mn-lt"/>
              </a:rPr>
              <a:t>9 (4), 2-5)</a:t>
            </a:r>
            <a:endParaRPr lang="zh-TW" altLang="en-US" dirty="0">
              <a:cs typeface="+mn-ea"/>
              <a:sym typeface="+mn-l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810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+mn-lt"/>
                <a:ea typeface="+mn-ea"/>
                <a:cs typeface="+mn-ea"/>
                <a:sym typeface="+mn-lt"/>
              </a:rPr>
              <a:t>自殺行為</a:t>
            </a:r>
            <a:r>
              <a:rPr lang="zh-TW" dirty="0">
                <a:latin typeface="+mn-lt"/>
                <a:ea typeface="+mn-ea"/>
                <a:cs typeface="+mn-ea"/>
                <a:sym typeface="+mn-lt"/>
              </a:rPr>
              <a:t>警訊</a:t>
            </a: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0" y="764704"/>
          <a:ext cx="849694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860032" y="191683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cs typeface="+mn-ea"/>
                <a:sym typeface="+mn-lt"/>
              </a:rPr>
              <a:t>長期或突發的</a:t>
            </a:r>
            <a:r>
              <a:rPr lang="en-US" altLang="zh-TW" sz="2400" dirty="0">
                <a:cs typeface="+mn-ea"/>
                <a:sym typeface="+mn-lt"/>
              </a:rPr>
              <a:t>…</a:t>
            </a:r>
            <a:endParaRPr lang="zh-TW" altLang="en-US" sz="2400" dirty="0"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851920" y="64533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cs typeface="+mn-ea"/>
                <a:sym typeface="+mn-lt"/>
              </a:rPr>
              <a:t>資料來源</a:t>
            </a:r>
            <a:r>
              <a:rPr lang="en-US" altLang="zh-TW" dirty="0">
                <a:cs typeface="+mn-ea"/>
                <a:sym typeface="+mn-lt"/>
              </a:rPr>
              <a:t>: </a:t>
            </a:r>
            <a:r>
              <a:rPr lang="zh-TW" altLang="en-US" dirty="0">
                <a:cs typeface="+mn-ea"/>
                <a:sym typeface="+mn-lt"/>
              </a:rPr>
              <a:t>全國自殺防治中心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56913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7556" y="836712"/>
            <a:ext cx="4680520" cy="5863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「很累，我要走了！」</a:t>
            </a: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   </a:t>
            </a:r>
            <a:endParaRPr 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「我很累，先走一步了，明天看新聞」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「十年生死兩茫茫，不思量，自難忘；千里孤墳，無處話淒涼」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「生離死別一百三十天」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「永別了，這個世界！」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「過得好累」、「看不到未來」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「做人很辛苦，對不起家人」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</a:t>
            </a:r>
            <a:r>
              <a:rPr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再見，我要去很高的地方，那裡比較快樂</a:t>
            </a: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「這一次真的很痛苦，這裡沒有存在的地方，這個世界容不下我。」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「真是太慚愧了，對不起，我會用一輩子去反省。」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「我覺得我已經無所求無所欲了」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43825" y="836712"/>
            <a:ext cx="3888432" cy="5863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下輩子我們相約再當姊妹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「應盡責任已了先走一步」</a:t>
            </a: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「對不起父母」，「我真的很自私」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「我已經看開這個世界，真的沒什麼好計較了！」</a:t>
            </a:r>
            <a:endParaRPr kumimoji="0"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「原諒媽媽最後一次自私！」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「我生活壓力很大」、「我已經做了最後決定」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「過兩天等著在報紙上看到我名字！」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zh-TW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「好痛、像在地獄、有個真的擔心我的人就好了」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「會把悲傷留給自己」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zh-TW" altLang="en-US" sz="2000" b="1" dirty="0">
                <a:solidFill>
                  <a:sysClr val="windowText" lastClr="000000"/>
                </a:solidFill>
                <a:cs typeface="+mn-ea"/>
                <a:sym typeface="+mn-lt"/>
              </a:rPr>
              <a:t>「萬一我不在，要照顧自己」</a:t>
            </a:r>
            <a:endParaRPr lang="en-US" altLang="zh-TW" sz="2000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9676" y="167951"/>
            <a:ext cx="333937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自殺言語</a:t>
            </a:r>
            <a:r>
              <a:rPr lang="zh-TW" altLang="zh-TW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警訊</a:t>
            </a:r>
            <a:endParaRPr lang="zh-TW" alt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51920" y="65973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cs typeface="+mn-ea"/>
                <a:sym typeface="+mn-lt"/>
              </a:rPr>
              <a:t>資料來源</a:t>
            </a:r>
            <a:r>
              <a:rPr lang="en-US" altLang="zh-TW" dirty="0">
                <a:cs typeface="+mn-ea"/>
                <a:sym typeface="+mn-lt"/>
              </a:rPr>
              <a:t>: </a:t>
            </a:r>
            <a:r>
              <a:rPr lang="zh-TW" altLang="en-US" dirty="0">
                <a:cs typeface="+mn-ea"/>
                <a:sym typeface="+mn-lt"/>
              </a:rPr>
              <a:t>全國自殺防治中心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C8A6-EF2E-41EB-83B3-8169BACAEB1C}" type="slidenum">
              <a:rPr lang="zh-TW" altLang="en-US" smtClean="0">
                <a:solidFill>
                  <a:prstClr val="black">
                    <a:tint val="75000"/>
                  </a:prstClr>
                </a:solidFill>
                <a:cs typeface="+mn-ea"/>
                <a:sym typeface="+mn-lt"/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020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</TotalTime>
  <Words>2041</Words>
  <Application>Microsoft Office PowerPoint</Application>
  <PresentationFormat>如螢幕大小 (4:3)</PresentationFormat>
  <Paragraphs>332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公正</vt:lpstr>
      <vt:lpstr>「自殺防治守門人」 </vt:lpstr>
      <vt:lpstr>PowerPoint 簡報</vt:lpstr>
      <vt:lpstr>PowerPoint 簡報</vt:lpstr>
      <vt:lpstr>勤於使用守門人關懷工具--心情溫度計 測量心情是否發燒</vt:lpstr>
      <vt:lpstr>心情溫度計 分數說明</vt:lpstr>
      <vt:lpstr>自殺危險因子</vt:lpstr>
      <vt:lpstr>自殺保護因子 </vt:lpstr>
      <vt:lpstr>自殺行為警訊</vt:lpstr>
      <vt:lpstr>PowerPoint 簡報</vt:lpstr>
      <vt:lpstr>自殺言語警訊：消極的自殺意念傳達</vt:lpstr>
      <vt:lpstr>自殺言語警訊：積極的自殺意念傳達</vt:lpstr>
      <vt:lpstr>談論自殺會讓本來不想自殺的人，變得有想自殺的念頭</vt:lpstr>
      <vt:lpstr>    會說想要自殺的人，                      不一定真的會自殺。</vt:lpstr>
      <vt:lpstr>    想自殺的人都有心理疾病</vt:lpstr>
      <vt:lpstr>具高度自殺危險性的人                     是抱持著必死的決心。 </vt:lpstr>
      <vt:lpstr>當高度自殺危險性的人 在心情變好之後，就表示 自殺危機已經解除了</vt:lpstr>
      <vt:lpstr>想自殺的人並不會尋求幫助</vt:lpstr>
      <vt:lpstr>會跟別人說想自殺的人， 其實只是想得到別人的注意</vt:lpstr>
      <vt:lpstr>PowerPoint 簡報</vt:lpstr>
      <vt:lpstr>切勿忽略精神疾病的影響力!</vt:lpstr>
      <vt:lpstr>老師、家長、親朋好友， 各個都是珍愛生命守門人!</vt:lpstr>
      <vt:lpstr>PowerPoint 簡報</vt:lpstr>
      <vt:lpstr>結語：建構校園自殺防治網絡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「自殺防治守門人」 </dc:title>
  <dc:creator>user</dc:creator>
  <cp:lastModifiedBy>user</cp:lastModifiedBy>
  <cp:revision>4</cp:revision>
  <dcterms:created xsi:type="dcterms:W3CDTF">2021-09-09T01:48:57Z</dcterms:created>
  <dcterms:modified xsi:type="dcterms:W3CDTF">2021-09-09T06:12:08Z</dcterms:modified>
</cp:coreProperties>
</file>