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267" r:id="rId4"/>
    <p:sldId id="326" r:id="rId5"/>
    <p:sldId id="329" r:id="rId6"/>
    <p:sldId id="265" r:id="rId7"/>
    <p:sldId id="355" r:id="rId8"/>
    <p:sldId id="337" r:id="rId9"/>
    <p:sldId id="338" r:id="rId10"/>
    <p:sldId id="339" r:id="rId11"/>
    <p:sldId id="330" r:id="rId12"/>
    <p:sldId id="296" r:id="rId13"/>
    <p:sldId id="266" r:id="rId14"/>
    <p:sldId id="298" r:id="rId15"/>
    <p:sldId id="312" r:id="rId16"/>
    <p:sldId id="297" r:id="rId17"/>
    <p:sldId id="331" r:id="rId18"/>
    <p:sldId id="286" r:id="rId19"/>
    <p:sldId id="332" r:id="rId20"/>
    <p:sldId id="341" r:id="rId21"/>
    <p:sldId id="342" r:id="rId22"/>
    <p:sldId id="343" r:id="rId23"/>
    <p:sldId id="344" r:id="rId24"/>
    <p:sldId id="345" r:id="rId25"/>
    <p:sldId id="321" r:id="rId26"/>
    <p:sldId id="356" r:id="rId27"/>
    <p:sldId id="327" r:id="rId28"/>
    <p:sldId id="328" r:id="rId29"/>
    <p:sldId id="333" r:id="rId30"/>
    <p:sldId id="358" r:id="rId31"/>
    <p:sldId id="334" r:id="rId32"/>
    <p:sldId id="288" r:id="rId33"/>
    <p:sldId id="289" r:id="rId34"/>
    <p:sldId id="294" r:id="rId35"/>
    <p:sldId id="357" r:id="rId36"/>
    <p:sldId id="359" r:id="rId37"/>
    <p:sldId id="319" r:id="rId38"/>
    <p:sldId id="360" r:id="rId3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6E9-7927-4BD1-B8CA-9900A00179B5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CE3E-4F29-4009-A9C6-8F8045AA9E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43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6E9-7927-4BD1-B8CA-9900A00179B5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CE3E-4F29-4009-A9C6-8F8045AA9E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4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6E9-7927-4BD1-B8CA-9900A00179B5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CE3E-4F29-4009-A9C6-8F8045AA9E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04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6E9-7927-4BD1-B8CA-9900A00179B5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CE3E-4F29-4009-A9C6-8F8045AA9E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39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6E9-7927-4BD1-B8CA-9900A00179B5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CE3E-4F29-4009-A9C6-8F8045AA9E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0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6E9-7927-4BD1-B8CA-9900A00179B5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CE3E-4F29-4009-A9C6-8F8045AA9E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32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6E9-7927-4BD1-B8CA-9900A00179B5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CE3E-4F29-4009-A9C6-8F8045AA9E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01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6E9-7927-4BD1-B8CA-9900A00179B5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CE3E-4F29-4009-A9C6-8F8045AA9E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85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6E9-7927-4BD1-B8CA-9900A00179B5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CE3E-4F29-4009-A9C6-8F8045AA9E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47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6E9-7927-4BD1-B8CA-9900A00179B5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CE3E-4F29-4009-A9C6-8F8045AA9E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58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B6E9-7927-4BD1-B8CA-9900A00179B5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FCE3E-4F29-4009-A9C6-8F8045AA9E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96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5B6E9-7927-4BD1-B8CA-9900A00179B5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FCE3E-4F29-4009-A9C6-8F8045AA9E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81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EMBA%20&#23416;&#29983;&#36039;&#26009;109.xl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curriculum%20mapping/&#21488;&#22823;&#24107;&#22521;&#35506;&#31243;&#26550;&#27083;&#22294;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672354"/>
            <a:ext cx="9144000" cy="905542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課程地圖之規劃與實例分享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1995854"/>
            <a:ext cx="9144000" cy="1169377"/>
          </a:xfrm>
        </p:spPr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林政逸</a:t>
            </a:r>
            <a:endParaRPr lang="en-US" altLang="zh-TW" dirty="0" smtClean="0"/>
          </a:p>
          <a:p>
            <a:r>
              <a:rPr lang="zh-TW" altLang="en-US" dirty="0" smtClean="0"/>
              <a:t>國立臺中教育大學 高等教育經營管理碩士學程 教授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59" y="3765176"/>
            <a:ext cx="7179694" cy="29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繪製</a:t>
            </a:r>
            <a:r>
              <a:rPr lang="zh-TW" altLang="en-US" sz="4000" dirty="0">
                <a:solidFill>
                  <a:srgbClr val="000000"/>
                </a:solidFill>
                <a:latin typeface="新細明體" panose="02020500000000000000" pitchFamily="18" charset="-120"/>
              </a:rPr>
              <a:t>課程地圖之理由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呈現動態的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課程教學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的歷程</a:t>
            </a:r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2.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做為教師彼此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溝通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分享的平台</a:t>
            </a:r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3.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提供教師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輔導學生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的資訊</a:t>
            </a:r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</a:rPr>
              <a:t>4.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作為學生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檢視學習成果</a:t>
            </a:r>
            <a:endParaRPr lang="en-US" altLang="zh-TW" dirty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  課程地圖除了具有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協助學生選課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之功用外，也作為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課程開設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完整 </a:t>
            </a:r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  與否之檢視。</a:t>
            </a:r>
            <a:endParaRPr lang="zh-TW" altLang="en-US" dirty="0">
              <a:solidFill>
                <a:prstClr val="black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952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zh-TW" altLang="en-US" sz="4000" dirty="0">
                <a:solidFill>
                  <a:prstClr val="black"/>
                </a:solidFill>
              </a:rPr>
              <a:t>貳、課程地圖意涵與</a:t>
            </a:r>
            <a:r>
              <a:rPr lang="zh-TW" altLang="en-US" sz="4000" dirty="0" smtClean="0">
                <a:solidFill>
                  <a:prstClr val="black"/>
                </a:solidFill>
              </a:rPr>
              <a:t>目標</a:t>
            </a:r>
            <a:endParaRPr lang="en-US" altLang="zh-TW" sz="4000" dirty="0">
              <a:solidFill>
                <a:prstClr val="black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32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8877" y="39150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全</a:t>
            </a:r>
            <a:r>
              <a:rPr lang="zh-TW" altLang="en-US" dirty="0"/>
              <a:t>校課程地圖的</a:t>
            </a:r>
            <a:r>
              <a:rPr lang="zh-TW" altLang="en-US" dirty="0" smtClean="0"/>
              <a:t>目標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教育部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70212"/>
            <a:ext cx="10515600" cy="494851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定義</a:t>
            </a:r>
            <a:r>
              <a:rPr lang="en-US" altLang="zh-TW" dirty="0" smtClean="0"/>
              <a:t>:</a:t>
            </a:r>
            <a:r>
              <a:rPr lang="zh-TW" altLang="en-US" dirty="0" smtClean="0"/>
              <a:t>學生</a:t>
            </a:r>
            <a:r>
              <a:rPr lang="zh-TW" altLang="en-US" dirty="0"/>
              <a:t>大學四年之清晰修課學習路徑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目的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協助</a:t>
            </a:r>
            <a:r>
              <a:rPr lang="zh-TW" altLang="en-US" dirty="0"/>
              <a:t>學生</a:t>
            </a:r>
            <a:r>
              <a:rPr lang="zh-TW" altLang="en-US" dirty="0" smtClean="0"/>
              <a:t>選課前</a:t>
            </a:r>
            <a:r>
              <a:rPr lang="zh-TW" altLang="en-US" dirty="0"/>
              <a:t>、</a:t>
            </a:r>
            <a:r>
              <a:rPr lang="zh-TW" altLang="en-US" dirty="0" smtClean="0"/>
              <a:t>後，能夠</a:t>
            </a:r>
            <a:r>
              <a:rPr lang="zh-TW" altLang="en-US" dirty="0"/>
              <a:t>規劃、組織、整合所修之課程乃至</a:t>
            </a:r>
            <a:r>
              <a:rPr lang="zh-TW" altLang="en-US" dirty="0" smtClean="0"/>
              <a:t>於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學</a:t>
            </a:r>
            <a:r>
              <a:rPr lang="zh-TW" altLang="en-US" dirty="0"/>
              <a:t>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課程地圖所</a:t>
            </a:r>
            <a:r>
              <a:rPr lang="zh-TW" altLang="en-US" dirty="0"/>
              <a:t>涉之</a:t>
            </a:r>
            <a:r>
              <a:rPr lang="zh-TW" altLang="en-US" dirty="0">
                <a:solidFill>
                  <a:srgbClr val="FF0000"/>
                </a:solidFill>
              </a:rPr>
              <a:t>課程內容與目標</a:t>
            </a:r>
            <a:r>
              <a:rPr lang="zh-TW" altLang="en-US" dirty="0"/>
              <a:t>應互有融貫鍊結，且具</a:t>
            </a:r>
            <a:r>
              <a:rPr lang="zh-TW" altLang="en-US" dirty="0">
                <a:solidFill>
                  <a:srgbClr val="FF0000"/>
                </a:solidFill>
              </a:rPr>
              <a:t>系統性</a:t>
            </a:r>
            <a:r>
              <a:rPr lang="zh-TW" altLang="en-US" dirty="0" smtClean="0"/>
              <a:t>與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層次</a:t>
            </a:r>
            <a:r>
              <a:rPr lang="zh-TW" altLang="en-US" dirty="0">
                <a:solidFill>
                  <a:srgbClr val="FF0000"/>
                </a:solidFill>
              </a:rPr>
              <a:t>感</a:t>
            </a:r>
            <a:r>
              <a:rPr lang="zh-TW" altLang="en-US" dirty="0" smtClean="0"/>
              <a:t>，而</a:t>
            </a:r>
            <a:r>
              <a:rPr lang="zh-TW" altLang="en-US" dirty="0"/>
              <a:t>非儘是單一課程之綜合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開設</a:t>
            </a:r>
            <a:r>
              <a:rPr lang="zh-TW" altLang="en-US" dirty="0"/>
              <a:t>具備完整性與系統性</a:t>
            </a:r>
            <a:r>
              <a:rPr lang="zh-TW" altLang="en-US" dirty="0" smtClean="0"/>
              <a:t>之課</a:t>
            </a:r>
            <a:r>
              <a:rPr lang="zh-TW" altLang="en-US" dirty="0"/>
              <a:t>（學）程，以作為全校課程地圖</a:t>
            </a:r>
            <a:r>
              <a:rPr lang="zh-TW" altLang="en-US" dirty="0" smtClean="0"/>
              <a:t>之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映照</a:t>
            </a:r>
            <a:r>
              <a:rPr lang="zh-TW" altLang="en-US" dirty="0"/>
              <a:t>，發揮全校課程地圖</a:t>
            </a:r>
            <a:r>
              <a:rPr lang="zh-TW" altLang="en-US" dirty="0" smtClean="0"/>
              <a:t>指導</a:t>
            </a:r>
            <a:r>
              <a:rPr lang="zh-TW" altLang="en-US" dirty="0"/>
              <a:t>課程開設之目標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sz="1800" dirty="0"/>
              <a:t>《</a:t>
            </a:r>
            <a:r>
              <a:rPr lang="zh-TW" altLang="en-US" sz="1800" dirty="0"/>
              <a:t>教育部補助及輔導大學校院推動以通識教育為核心之全校課程革新</a:t>
            </a:r>
            <a:r>
              <a:rPr lang="zh-TW" altLang="en-US" sz="1800" dirty="0" smtClean="0"/>
              <a:t>計畫要點</a:t>
            </a:r>
            <a:r>
              <a:rPr lang="en-US" altLang="zh-TW" sz="1800" dirty="0"/>
              <a:t>》</a:t>
            </a:r>
            <a:r>
              <a:rPr lang="zh-TW" altLang="en-US" sz="1800" dirty="0"/>
              <a:t>（</a:t>
            </a:r>
            <a:r>
              <a:rPr lang="en-US" altLang="zh-TW" sz="1800" dirty="0"/>
              <a:t>2007</a:t>
            </a:r>
            <a:r>
              <a:rPr lang="zh-TW" altLang="en-US" sz="1800" dirty="0" smtClean="0"/>
              <a:t>）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學生就業的核心</a:t>
            </a:r>
            <a:r>
              <a:rPr lang="zh-TW" altLang="en-US" dirty="0" smtClean="0"/>
              <a:t>能力</a:t>
            </a:r>
            <a:r>
              <a:rPr lang="en-US" altLang="zh-TW" sz="1800" dirty="0">
                <a:hlinkClick r:id="rId2" action="ppaction://hlinkfile"/>
              </a:rPr>
              <a:t>(</a:t>
            </a:r>
            <a:r>
              <a:rPr lang="en-US" altLang="zh-TW" sz="1800" dirty="0" err="1">
                <a:hlinkClick r:id="rId2" action="ppaction://hlinkfile"/>
              </a:rPr>
              <a:t>EMBA</a:t>
            </a:r>
            <a:r>
              <a:rPr lang="zh-TW" altLang="en-US" sz="1800" dirty="0">
                <a:hlinkClick r:id="rId2" action="ppaction://hlinkfile"/>
              </a:rPr>
              <a:t>學生</a:t>
            </a:r>
            <a:r>
              <a:rPr lang="en-US" altLang="zh-TW" sz="1800" dirty="0">
                <a:hlinkClick r:id="rId2" action="ppaction://hlinkfile"/>
              </a:rPr>
              <a:t>)</a:t>
            </a:r>
            <a:endParaRPr lang="en-US" altLang="zh-TW" sz="1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10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 smtClean="0"/>
              <a:t>(</a:t>
            </a:r>
            <a:r>
              <a:rPr lang="zh-TW" altLang="en-US" sz="4000" dirty="0" smtClean="0"/>
              <a:t>一</a:t>
            </a:r>
            <a:r>
              <a:rPr lang="en-US" altLang="zh-TW" sz="4000" dirty="0" smtClean="0"/>
              <a:t>)</a:t>
            </a:r>
            <a:r>
              <a:rPr lang="zh-TW" altLang="en-US" sz="4000" dirty="0" smtClean="0"/>
              <a:t>課程地圖意涵、</a:t>
            </a:r>
            <a:r>
              <a:rPr lang="zh-TW" altLang="en-US" sz="4000" smtClean="0"/>
              <a:t>目標與功能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30924"/>
            <a:ext cx="10515600" cy="4946039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課程地圖是將學校課程的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圖示化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，以呈現各科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正式課程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及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非正式課程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在一定的教學歷程中，各階段彼此的關聯性及學生學習的進程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。</a:t>
            </a:r>
            <a:endParaRPr lang="en-US" altLang="zh-TW" dirty="0" smtClean="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其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內容應連結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學校願景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與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教育目標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，並有課程理念、課程領域、課程主題及課程綱要等。</a:t>
            </a:r>
          </a:p>
          <a:p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課程地圖的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目的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為協助學生選課前、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後，能夠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規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畫與整合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所修之課程及活動，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讓學生明瞭不同課程目標可養成哪些核心能力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達成何種生涯或職涯發展，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促進學習動機及效果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。</a:t>
            </a:r>
            <a:endParaRPr lang="en-US" altLang="zh-TW" dirty="0" smtClean="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endParaRPr lang="en-US" altLang="zh-TW" dirty="0" smtClean="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50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DFHei-W5-WIN-BF"/>
              </a:rPr>
              <a:t>Jacobs</a:t>
            </a:r>
            <a:r>
              <a:rPr lang="zh-TW" altLang="en-US" sz="4000" dirty="0">
                <a:latin typeface="DFHei-W5-WIN-BF"/>
              </a:rPr>
              <a:t>的課程地圖概念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50731"/>
            <a:ext cx="10515600" cy="4726232"/>
          </a:xfrm>
        </p:spPr>
        <p:txBody>
          <a:bodyPr/>
          <a:lstStyle/>
          <a:p>
            <a:r>
              <a:rPr lang="zh-TW" altLang="en-US" dirty="0">
                <a:latin typeface="DFKaiShu-W5-WIN-BF"/>
              </a:rPr>
              <a:t>課程地圖是一個蒐集資料（</a:t>
            </a:r>
            <a:r>
              <a:rPr lang="en-US" altLang="zh-TW" dirty="0">
                <a:latin typeface="TimesNewRomanPSMT"/>
              </a:rPr>
              <a:t>data</a:t>
            </a:r>
            <a:r>
              <a:rPr lang="zh-TW" altLang="en-US" dirty="0">
                <a:latin typeface="DFKaiShu-W3-WIN-BF"/>
              </a:rPr>
              <a:t>）的歷程，</a:t>
            </a:r>
            <a:r>
              <a:rPr lang="en-US" altLang="zh-TW" dirty="0">
                <a:latin typeface="DFKaiShu-W3-WIN-BF"/>
              </a:rPr>
              <a:t>…</a:t>
            </a:r>
            <a:r>
              <a:rPr lang="zh-TW" altLang="en-US" dirty="0">
                <a:latin typeface="DFKaiShu-W3-WIN-BF"/>
              </a:rPr>
              <a:t>，課程地圖並非在</a:t>
            </a:r>
          </a:p>
          <a:p>
            <a:pPr marL="0" indent="0">
              <a:buNone/>
            </a:pPr>
            <a:r>
              <a:rPr lang="zh-TW" altLang="en-US" dirty="0">
                <a:latin typeface="DFKaiShu-W3-WIN-BF"/>
              </a:rPr>
              <a:t>呈現什麼必須（</a:t>
            </a:r>
            <a:r>
              <a:rPr lang="en-US" altLang="zh-TW" dirty="0">
                <a:latin typeface="TimesNewRomanPSMT"/>
              </a:rPr>
              <a:t>ought to</a:t>
            </a:r>
            <a:r>
              <a:rPr lang="zh-TW" altLang="en-US" dirty="0">
                <a:latin typeface="DFKaiShu-W3-WIN-BF"/>
              </a:rPr>
              <a:t>）發生，而是在整個學年中，什麼正在發</a:t>
            </a:r>
          </a:p>
          <a:p>
            <a:pPr marL="0" indent="0">
              <a:buNone/>
            </a:pPr>
            <a:r>
              <a:rPr lang="zh-TW" altLang="en-US" dirty="0">
                <a:latin typeface="DFKaiShu-W3-WIN-BF"/>
              </a:rPr>
              <a:t>生</a:t>
            </a:r>
            <a:r>
              <a:rPr lang="zh-TW" altLang="en-US" dirty="0" smtClean="0">
                <a:latin typeface="DFKaiShu-W3-WIN-BF"/>
              </a:rPr>
              <a:t>。</a:t>
            </a:r>
            <a:endParaRPr lang="en-US" altLang="zh-TW" dirty="0" smtClean="0">
              <a:latin typeface="DFKaiShu-W3-WIN-BF"/>
            </a:endParaRPr>
          </a:p>
          <a:p>
            <a:r>
              <a:rPr lang="zh-TW" altLang="en-US" dirty="0" smtClean="0">
                <a:latin typeface="DFKaiShu-W3-WIN-BF"/>
              </a:rPr>
              <a:t>資料</a:t>
            </a:r>
            <a:r>
              <a:rPr lang="zh-TW" altLang="en-US" dirty="0">
                <a:latin typeface="DFKaiShu-W3-WIN-BF"/>
              </a:rPr>
              <a:t>提供一個概要的觀點而非教室日常生活的觀點，課程地</a:t>
            </a:r>
          </a:p>
          <a:p>
            <a:pPr marL="0" indent="0">
              <a:buNone/>
            </a:pPr>
            <a:r>
              <a:rPr lang="zh-TW" altLang="en-US" dirty="0">
                <a:latin typeface="DFKaiShu-W3-WIN-BF"/>
              </a:rPr>
              <a:t>圖為一非常有用的工具，可用以</a:t>
            </a:r>
            <a:r>
              <a:rPr lang="zh-TW" altLang="en-US" dirty="0">
                <a:solidFill>
                  <a:srgbClr val="FF0000"/>
                </a:solidFill>
                <a:latin typeface="DFKaiShu-W3-WIN-BF"/>
              </a:rPr>
              <a:t>創造一個概覽圖（</a:t>
            </a:r>
            <a:r>
              <a:rPr lang="en-US" altLang="zh-TW" dirty="0">
                <a:solidFill>
                  <a:srgbClr val="FF0000"/>
                </a:solidFill>
                <a:latin typeface="TimesNewRomanPSMT"/>
              </a:rPr>
              <a:t>big picture</a:t>
            </a:r>
            <a:r>
              <a:rPr lang="zh-TW" altLang="en-US" dirty="0">
                <a:solidFill>
                  <a:srgbClr val="FF0000"/>
                </a:solidFill>
                <a:latin typeface="DFKaiShu-W3-WIN-BF"/>
              </a:rPr>
              <a:t>）</a:t>
            </a:r>
            <a:r>
              <a:rPr lang="zh-TW" altLang="en-US" dirty="0">
                <a:latin typeface="DFKaiShu-W3-WIN-BF"/>
              </a:rPr>
              <a:t>以</a:t>
            </a:r>
          </a:p>
          <a:p>
            <a:pPr marL="0" indent="0">
              <a:buNone/>
            </a:pPr>
            <a:r>
              <a:rPr lang="zh-TW" altLang="en-US" dirty="0">
                <a:latin typeface="DFKaiShu-W3-WIN-BF"/>
              </a:rPr>
              <a:t>作為</a:t>
            </a:r>
            <a:r>
              <a:rPr lang="zh-TW" altLang="en-US" dirty="0">
                <a:solidFill>
                  <a:srgbClr val="FF0000"/>
                </a:solidFill>
                <a:latin typeface="DFKaiShu-W3-WIN-BF"/>
              </a:rPr>
              <a:t>課程決定的</a:t>
            </a:r>
            <a:r>
              <a:rPr lang="zh-TW" altLang="en-US" dirty="0" smtClean="0">
                <a:solidFill>
                  <a:srgbClr val="FF0000"/>
                </a:solidFill>
                <a:latin typeface="DFKaiShu-W3-WIN-BF"/>
              </a:rPr>
              <a:t>基礎</a:t>
            </a:r>
            <a:r>
              <a:rPr lang="zh-TW" altLang="en-US" dirty="0">
                <a:latin typeface="DFKaiShu-W3-WIN-BF"/>
              </a:rPr>
              <a:t>（ </a:t>
            </a:r>
            <a:r>
              <a:rPr lang="en-US" altLang="zh-TW" dirty="0">
                <a:latin typeface="TimesNewRomanPSMT"/>
              </a:rPr>
              <a:t>Jacobs 1997 : 61</a:t>
            </a:r>
            <a:r>
              <a:rPr lang="zh-TW" altLang="en-US" dirty="0" smtClean="0">
                <a:latin typeface="DFKaiShu-W5-WIN-BF"/>
              </a:rPr>
              <a:t>）</a:t>
            </a:r>
            <a:r>
              <a:rPr lang="zh-TW" altLang="en-US" dirty="0" smtClean="0">
                <a:latin typeface="DFKaiShu-W3-WIN-BF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72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10914185" cy="980098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即便依照地圖、設定好旅程，還是</a:t>
            </a:r>
            <a:r>
              <a:rPr lang="zh-TW" altLang="en-US" sz="3600" dirty="0"/>
              <a:t>會</a:t>
            </a:r>
            <a:r>
              <a:rPr lang="zh-TW" altLang="en-US" sz="3600" dirty="0" smtClean="0"/>
              <a:t>有意外與驚訝</a:t>
            </a:r>
            <a:r>
              <a:rPr lang="en-US" altLang="zh-TW" sz="3600" dirty="0" smtClean="0"/>
              <a:t>!!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1565032"/>
            <a:ext cx="5820507" cy="492845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369" y="1565032"/>
            <a:ext cx="5794131" cy="48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590"/>
          </a:xfrm>
        </p:spPr>
        <p:txBody>
          <a:bodyPr/>
          <a:lstStyle/>
          <a:p>
            <a:r>
              <a:rPr lang="zh-TW" altLang="en-US" dirty="0"/>
              <a:t>課程</a:t>
            </a:r>
            <a:r>
              <a:rPr lang="zh-TW" altLang="en-US" dirty="0" smtClean="0"/>
              <a:t>地圖</a:t>
            </a:r>
            <a:r>
              <a:rPr lang="zh-TW" altLang="en-US" dirty="0"/>
              <a:t>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746" y="1239716"/>
            <a:ext cx="10835054" cy="53545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一、學習指引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 smtClean="0"/>
              <a:t>提供</a:t>
            </a:r>
            <a:r>
              <a:rPr lang="zh-TW" altLang="en-US" dirty="0"/>
              <a:t>學生「課程</a:t>
            </a:r>
            <a:r>
              <a:rPr lang="zh-TW" altLang="en-US" dirty="0" smtClean="0"/>
              <a:t>指引</a:t>
            </a:r>
            <a:r>
              <a:rPr lang="zh-TW" altLang="en-US" dirty="0"/>
              <a:t>」，考量學生的職涯發展目標，課程地圖</a:t>
            </a:r>
            <a:r>
              <a:rPr lang="zh-TW" altLang="en-US" dirty="0" smtClean="0"/>
              <a:t>規劃修業</a:t>
            </a:r>
            <a:r>
              <a:rPr lang="zh-TW" altLang="en-US" dirty="0"/>
              <a:t>期間學習路徑</a:t>
            </a:r>
            <a:r>
              <a:rPr lang="zh-TW" altLang="en-US" dirty="0" smtClean="0"/>
              <a:t>，以</a:t>
            </a:r>
            <a:r>
              <a:rPr lang="zh-TW" altLang="en-US" dirty="0"/>
              <a:t>作為學生修課的</a:t>
            </a:r>
            <a:r>
              <a:rPr lang="zh-TW" altLang="en-US" dirty="0" smtClean="0"/>
              <a:t>指引 </a:t>
            </a:r>
            <a:endParaRPr lang="en-US" altLang="zh-TW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二、連貫</a:t>
            </a:r>
            <a:r>
              <a:rPr lang="zh-TW" altLang="en-US" b="1" dirty="0">
                <a:solidFill>
                  <a:srgbClr val="FF0000"/>
                </a:solidFill>
              </a:rPr>
              <a:t>統</a:t>
            </a:r>
            <a:r>
              <a:rPr lang="zh-TW" altLang="en-US" b="1" dirty="0" smtClean="0">
                <a:solidFill>
                  <a:srgbClr val="FF0000"/>
                </a:solidFill>
              </a:rPr>
              <a:t>整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 smtClean="0"/>
              <a:t>統</a:t>
            </a:r>
            <a:r>
              <a:rPr lang="zh-TW" altLang="en-US" dirty="0"/>
              <a:t>整是指專業課程、通</a:t>
            </a:r>
            <a:r>
              <a:rPr lang="zh-TW" altLang="en-US" dirty="0" smtClean="0"/>
              <a:t>識課程</a:t>
            </a:r>
            <a:r>
              <a:rPr lang="zh-TW" altLang="en-US" dirty="0"/>
              <a:t>、與各處室活動橫向與縱向的統整，它在突破專業、通識與活動的</a:t>
            </a:r>
            <a:r>
              <a:rPr lang="zh-TW" altLang="en-US" dirty="0" smtClean="0"/>
              <a:t>藩籬</a:t>
            </a:r>
            <a:r>
              <a:rPr lang="zh-TW" altLang="en-US" dirty="0"/>
              <a:t>，以建構具完整性的大學</a:t>
            </a:r>
            <a:r>
              <a:rPr lang="zh-TW" altLang="en-US" dirty="0" smtClean="0"/>
              <a:t>課程</a:t>
            </a:r>
            <a:endParaRPr lang="en-US" altLang="zh-TW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三、層次系統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 smtClean="0"/>
              <a:t>它</a:t>
            </a:r>
            <a:r>
              <a:rPr lang="zh-TW" altLang="en-US" dirty="0"/>
              <a:t>將課程與活動</a:t>
            </a:r>
            <a:r>
              <a:rPr lang="zh-TW" altLang="en-US" dirty="0" smtClean="0"/>
              <a:t>系統性</a:t>
            </a:r>
            <a:r>
              <a:rPr lang="zh-TW" altLang="en-US" dirty="0"/>
              <a:t>地呈現，以導正過去太過零碎的</a:t>
            </a:r>
            <a:r>
              <a:rPr lang="zh-TW" altLang="en-US" dirty="0" smtClean="0"/>
              <a:t>缺失</a:t>
            </a:r>
            <a:endParaRPr lang="en-US" altLang="zh-TW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四、課程檢視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 smtClean="0"/>
              <a:t>課程</a:t>
            </a:r>
            <a:r>
              <a:rPr lang="zh-TW" altLang="en-US" dirty="0"/>
              <a:t>地圖可</a:t>
            </a:r>
            <a:r>
              <a:rPr lang="zh-TW" altLang="en-US" dirty="0" smtClean="0"/>
              <a:t>檢視</a:t>
            </a:r>
            <a:r>
              <a:rPr lang="zh-TW" altLang="en-US" dirty="0"/>
              <a:t>課程的橫向與縱向關係，並做為</a:t>
            </a:r>
            <a:r>
              <a:rPr lang="zh-TW" altLang="en-US" u="sng" dirty="0"/>
              <a:t>課程對話、決策、及評鑑</a:t>
            </a:r>
            <a:r>
              <a:rPr lang="zh-TW" altLang="en-US" dirty="0"/>
              <a:t>的重要依據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1600" dirty="0" smtClean="0"/>
              <a:t>李坤崇</a:t>
            </a:r>
            <a:r>
              <a:rPr lang="zh-TW" altLang="en-US" sz="1600" dirty="0"/>
              <a:t>（</a:t>
            </a:r>
            <a:r>
              <a:rPr lang="en-US" altLang="zh-TW" sz="1600" dirty="0"/>
              <a:t>2009</a:t>
            </a:r>
            <a:r>
              <a:rPr lang="zh-TW" altLang="en-US" sz="1600" dirty="0"/>
              <a:t>）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4285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zh-TW" altLang="en-US" sz="4000" dirty="0" smtClean="0">
                <a:solidFill>
                  <a:prstClr val="black"/>
                </a:solidFill>
              </a:rPr>
              <a:t>叁</a:t>
            </a:r>
            <a:r>
              <a:rPr lang="zh-TW" altLang="en-US" dirty="0" smtClean="0">
                <a:solidFill>
                  <a:prstClr val="black"/>
                </a:solidFill>
              </a:rPr>
              <a:t>、</a:t>
            </a:r>
            <a:r>
              <a:rPr lang="zh-TW" altLang="en-US" sz="4000" dirty="0">
                <a:solidFill>
                  <a:prstClr val="black"/>
                </a:solidFill>
              </a:rPr>
              <a:t>新課綱強調課程地圖之原因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052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3721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新課綱強調課程地圖之</a:t>
            </a:r>
            <a:r>
              <a:rPr lang="zh-TW" altLang="en-US" sz="4000" dirty="0"/>
              <a:t>原因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未來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在</a:t>
            </a:r>
            <a:r>
              <a:rPr lang="en-US" altLang="zh-TW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108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課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綱實施後，部定必修時數減少，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校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訂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必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選修課程、彈性課程、跨領域、探索實作課程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時數增加，學校課程目標由傳統升學導向轉化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為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素養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導向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，並逐漸形塑學校課程發展特色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。</a:t>
            </a:r>
            <a:endParaRPr lang="en-US" altLang="zh-TW" dirty="0" smtClean="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在此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發展趨勢下學校間的差異擴大、學校內的課程更加複雜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</a:rPr>
              <a:t>。可透過課程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地圖的說明與指引，讓學生、家長更了解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各校特色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課程學習進路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</a:rPr>
              <a:t>，以利適性選擇。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10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000" dirty="0" smtClean="0">
                <a:solidFill>
                  <a:prstClr val="black"/>
                </a:solidFill>
                <a:latin typeface="verdana" panose="020B0604030504040204" pitchFamily="34" charset="0"/>
                <a:cs typeface="+mj-cs"/>
              </a:rPr>
              <a:t>肆、課程</a:t>
            </a:r>
            <a:r>
              <a:rPr lang="zh-TW" altLang="en-US" sz="4000" dirty="0">
                <a:solidFill>
                  <a:prstClr val="black"/>
                </a:solidFill>
                <a:latin typeface="verdana" panose="020B0604030504040204" pitchFamily="34" charset="0"/>
                <a:cs typeface="+mj-cs"/>
              </a:rPr>
              <a:t>地圖</a:t>
            </a:r>
            <a:r>
              <a:rPr lang="zh-TW" altLang="en-US" sz="4000" dirty="0" smtClean="0">
                <a:solidFill>
                  <a:prstClr val="black"/>
                </a:solidFill>
                <a:latin typeface="verdana" panose="020B0604030504040204" pitchFamily="34" charset="0"/>
                <a:cs typeface="+mj-cs"/>
              </a:rPr>
              <a:t>樣式與步驟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622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259617"/>
            <a:ext cx="10515600" cy="602029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個人簡歷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5830" y="861646"/>
            <a:ext cx="11673255" cy="577654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1.Visiting Scholar at UCLA(2017-2018)</a:t>
            </a:r>
            <a:r>
              <a:rPr lang="zh-TW" altLang="en-US" sz="1800" b="1" dirty="0">
                <a:latin typeface="Corbel Light" panose="020B0303020204020204" pitchFamily="34" charset="0"/>
              </a:rPr>
              <a:t/>
            </a:r>
            <a:br>
              <a:rPr lang="zh-TW" altLang="en-US" sz="1800" b="1" dirty="0">
                <a:latin typeface="Corbel Light" panose="020B0303020204020204" pitchFamily="34" charset="0"/>
              </a:rPr>
            </a:br>
            <a:r>
              <a:rPr lang="en-US" altLang="zh-TW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2.</a:t>
            </a:r>
            <a:r>
              <a:rPr lang="zh-TW" altLang="en-US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現任 國立臺中教育大學教務處 課務組組長</a:t>
            </a:r>
            <a:endParaRPr lang="en-US" altLang="zh-TW" sz="1800" b="1" dirty="0" smtClean="0">
              <a:solidFill>
                <a:srgbClr val="333333"/>
              </a:solidFill>
              <a:latin typeface="Corbel Light" panose="020B03030202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 </a:t>
            </a:r>
            <a:r>
              <a:rPr lang="zh-TW" altLang="en-US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  曾任國立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臺中教育大學 師資培育暨就業輔導處 師資培育組組長</a:t>
            </a:r>
            <a:r>
              <a:rPr lang="en-US" altLang="zh-TW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4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年</a:t>
            </a:r>
            <a:r>
              <a:rPr lang="zh-TW" altLang="en-US" sz="1800" b="1" dirty="0">
                <a:latin typeface="Corbel Light" panose="020B0303020204020204" pitchFamily="34" charset="0"/>
              </a:rPr>
              <a:t/>
            </a:r>
            <a:br>
              <a:rPr lang="zh-TW" altLang="en-US" sz="1800" b="1" dirty="0">
                <a:latin typeface="Corbel Light" panose="020B0303020204020204" pitchFamily="34" charset="0"/>
              </a:rPr>
            </a:b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3.</a:t>
            </a:r>
            <a:r>
              <a:rPr lang="zh-TW" altLang="en-US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靜宜大學</a:t>
            </a: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EMBA</a:t>
            </a:r>
            <a:r>
              <a:rPr lang="zh-TW" altLang="en-US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兼任教授</a:t>
            </a:r>
            <a:r>
              <a:rPr lang="zh-TW" altLang="en-US" sz="1800" dirty="0">
                <a:latin typeface="Corbel Light" panose="020B0303020204020204" pitchFamily="34" charset="0"/>
              </a:rPr>
              <a:t/>
            </a:r>
            <a:br>
              <a:rPr lang="zh-TW" altLang="en-US" sz="1800" dirty="0">
                <a:latin typeface="Corbel Light" panose="020B0303020204020204" pitchFamily="34" charset="0"/>
              </a:rPr>
            </a:b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4.</a:t>
            </a:r>
            <a:r>
              <a:rPr lang="zh-TW" altLang="en-US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台中市國中小校務評鑑評鑑委員</a:t>
            </a:r>
            <a:r>
              <a:rPr lang="zh-TW" altLang="en-US" sz="1800" dirty="0">
                <a:latin typeface="Corbel Light" panose="020B0303020204020204" pitchFamily="34" charset="0"/>
              </a:rPr>
              <a:t/>
            </a:r>
            <a:br>
              <a:rPr lang="zh-TW" altLang="en-US" sz="1800" dirty="0">
                <a:latin typeface="Corbel Light" panose="020B0303020204020204" pitchFamily="34" charset="0"/>
              </a:rPr>
            </a:b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5.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教育部 中華民國師資培育白皮書 撰稿委員</a:t>
            </a:r>
            <a:r>
              <a:rPr lang="zh-TW" altLang="en-US" sz="1800" b="1" dirty="0">
                <a:latin typeface="Corbel Light" panose="020B0303020204020204" pitchFamily="34" charset="0"/>
              </a:rPr>
              <a:t/>
            </a:r>
            <a:br>
              <a:rPr lang="zh-TW" altLang="en-US" sz="1800" b="1" dirty="0">
                <a:latin typeface="Corbel Light" panose="020B0303020204020204" pitchFamily="34" charset="0"/>
              </a:rPr>
            </a:b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6.</a:t>
            </a:r>
            <a:r>
              <a:rPr lang="zh-TW" altLang="en-US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國科會專題研究計畫 主持人</a:t>
            </a:r>
            <a:r>
              <a:rPr lang="zh-TW" altLang="en-US" sz="1800" dirty="0">
                <a:latin typeface="Corbel Light" panose="020B0303020204020204" pitchFamily="34" charset="0"/>
              </a:rPr>
              <a:t/>
            </a:r>
            <a:br>
              <a:rPr lang="zh-TW" altLang="en-US" sz="1800" dirty="0">
                <a:latin typeface="Corbel Light" panose="020B0303020204020204" pitchFamily="34" charset="0"/>
              </a:rPr>
            </a:b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7.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十二年國民基本教育課程總綱種子</a:t>
            </a:r>
            <a:r>
              <a:rPr lang="zh-TW" altLang="en-US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講師</a:t>
            </a:r>
            <a:r>
              <a:rPr lang="en-US" altLang="zh-TW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&amp;</a:t>
            </a:r>
            <a:r>
              <a:rPr lang="zh-TW" altLang="en-US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評核委員</a:t>
            </a: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(</a:t>
            </a:r>
            <a:r>
              <a:rPr lang="zh-TW" altLang="en-US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民國</a:t>
            </a: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105-109)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8</a:t>
            </a: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.</a:t>
            </a:r>
            <a:r>
              <a:rPr lang="zh-TW" altLang="en-US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教育部新移民教育文化學程整合型計畫 協同主持人</a:t>
            </a:r>
            <a:r>
              <a:rPr lang="zh-TW" altLang="en-US" sz="1800" dirty="0">
                <a:latin typeface="Corbel Light" panose="020B0303020204020204" pitchFamily="34" charset="0"/>
              </a:rPr>
              <a:t/>
            </a:r>
            <a:br>
              <a:rPr lang="zh-TW" altLang="en-US" sz="1800" dirty="0">
                <a:latin typeface="Corbel Light" panose="020B0303020204020204" pitchFamily="34" charset="0"/>
              </a:rPr>
            </a:b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9.</a:t>
            </a:r>
            <a:r>
              <a:rPr lang="zh-TW" altLang="en-US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教育部國民小學師資培用聯盟計畫</a:t>
            </a: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(</a:t>
            </a:r>
            <a:r>
              <a:rPr lang="zh-TW" altLang="en-US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國小教師專業標準</a:t>
            </a: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) </a:t>
            </a:r>
            <a:r>
              <a:rPr lang="zh-TW" altLang="en-US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研究員</a:t>
            </a:r>
            <a:r>
              <a:rPr lang="zh-TW" altLang="en-US" sz="1800" dirty="0">
                <a:latin typeface="Corbel Light" panose="020B0303020204020204" pitchFamily="34" charset="0"/>
              </a:rPr>
              <a:t/>
            </a:r>
            <a:br>
              <a:rPr lang="zh-TW" altLang="en-US" sz="1800" dirty="0">
                <a:latin typeface="Corbel Light" panose="020B0303020204020204" pitchFamily="34" charset="0"/>
              </a:rPr>
            </a:br>
            <a:r>
              <a:rPr lang="en-US" altLang="zh-TW" sz="1800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10.</a:t>
            </a:r>
            <a:r>
              <a:rPr lang="zh-TW" altLang="en-US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教育部教育優先區計畫評估研究專案 共同主持人</a:t>
            </a: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(104.2-105.1)</a:t>
            </a:r>
            <a:r>
              <a:rPr lang="zh-TW" altLang="en-US" sz="1800" dirty="0">
                <a:latin typeface="Corbel Light" panose="020B0303020204020204" pitchFamily="34" charset="0"/>
              </a:rPr>
              <a:t/>
            </a:r>
            <a:br>
              <a:rPr lang="zh-TW" altLang="en-US" sz="1800" dirty="0">
                <a:latin typeface="Corbel Light" panose="020B0303020204020204" pitchFamily="34" charset="0"/>
              </a:rPr>
            </a:br>
            <a:r>
              <a:rPr lang="en-US" altLang="zh-TW" sz="1800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11.104.109</a:t>
            </a:r>
            <a:r>
              <a:rPr lang="zh-TW" altLang="en-US" sz="1800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學年</a:t>
            </a:r>
            <a:r>
              <a:rPr lang="zh-TW" altLang="en-US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度高中優質化輔助方案專家諮詢輔導委員</a:t>
            </a:r>
            <a:r>
              <a:rPr lang="zh-TW" altLang="en-US" sz="1800" dirty="0">
                <a:latin typeface="Corbel Light" panose="020B0303020204020204" pitchFamily="34" charset="0"/>
              </a:rPr>
              <a:t/>
            </a:r>
            <a:br>
              <a:rPr lang="zh-TW" altLang="en-US" sz="1800" dirty="0">
                <a:latin typeface="Corbel Light" panose="020B0303020204020204" pitchFamily="34" charset="0"/>
              </a:rPr>
            </a:br>
            <a:r>
              <a:rPr lang="en-US" altLang="zh-TW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12.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教育部教師專業發展評鑑講師</a:t>
            </a:r>
            <a:r>
              <a:rPr lang="en-US" altLang="zh-TW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(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初階、進階、教學輔導教師</a:t>
            </a:r>
            <a:r>
              <a:rPr lang="en-US" altLang="zh-TW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)</a:t>
            </a:r>
            <a:r>
              <a:rPr lang="zh-TW" altLang="en-US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、審查委員</a:t>
            </a:r>
            <a:endParaRPr lang="en-US" altLang="zh-TW" sz="1800" b="1" dirty="0" smtClean="0">
              <a:solidFill>
                <a:srgbClr val="333333"/>
              </a:solidFill>
              <a:latin typeface="Corbel Light" panose="020B03030202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13</a:t>
            </a:r>
            <a:r>
              <a:rPr lang="en-US" altLang="zh-TW" sz="1800" dirty="0">
                <a:solidFill>
                  <a:srgbClr val="333333"/>
                </a:solidFill>
                <a:latin typeface="Corbel Light" panose="020B0303020204020204" pitchFamily="34" charset="0"/>
              </a:rPr>
              <a:t>.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國教署教育部補助直轄市、縣</a:t>
            </a:r>
            <a:r>
              <a:rPr lang="en-US" altLang="zh-TW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(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市</a:t>
            </a:r>
            <a:r>
              <a:rPr lang="en-US" altLang="zh-TW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)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政府精進國民中學及國民小學教師教學專業與課程品質計畫 審查</a:t>
            </a:r>
            <a:r>
              <a:rPr lang="zh-TW" altLang="en-US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委員  </a:t>
            </a:r>
            <a:endParaRPr lang="en-US" altLang="zh-TW" sz="1800" b="1" dirty="0" smtClean="0">
              <a:solidFill>
                <a:srgbClr val="333333"/>
              </a:solidFill>
              <a:latin typeface="Corbel Light" panose="020B03030202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 </a:t>
            </a:r>
            <a:r>
              <a:rPr lang="zh-TW" altLang="en-US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  </a:t>
            </a:r>
            <a:r>
              <a:rPr lang="en-US" altLang="zh-TW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( </a:t>
            </a:r>
            <a:r>
              <a:rPr lang="en-US" altLang="zh-TW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109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年</a:t>
            </a:r>
            <a:r>
              <a:rPr lang="en-US" altLang="zh-TW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14</a:t>
            </a:r>
            <a:r>
              <a:rPr lang="en-US" altLang="zh-TW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.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國教署教育部補助直轄市、縣</a:t>
            </a:r>
            <a:r>
              <a:rPr lang="en-US" altLang="zh-TW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(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市</a:t>
            </a:r>
            <a:r>
              <a:rPr lang="en-US" altLang="zh-TW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)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政府精進國民中學及國民小學教師教學專業與課程品質計畫 輔導諮詢</a:t>
            </a:r>
            <a:r>
              <a:rPr lang="zh-TW" altLang="en-US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委</a:t>
            </a:r>
            <a:endParaRPr lang="en-US" altLang="zh-TW" sz="1800" b="1" dirty="0" smtClean="0">
              <a:solidFill>
                <a:srgbClr val="333333"/>
              </a:solidFill>
              <a:latin typeface="Corbel Light" panose="020B03030202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 </a:t>
            </a:r>
            <a:r>
              <a:rPr lang="zh-TW" altLang="en-US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   員</a:t>
            </a:r>
            <a:r>
              <a:rPr lang="en-US" altLang="zh-TW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(108-109</a:t>
            </a:r>
            <a:r>
              <a:rPr lang="zh-TW" altLang="en-US" sz="1800" b="1" dirty="0">
                <a:solidFill>
                  <a:srgbClr val="333333"/>
                </a:solidFill>
                <a:latin typeface="Corbel Light" panose="020B0303020204020204" pitchFamily="34" charset="0"/>
              </a:rPr>
              <a:t>學年</a:t>
            </a:r>
            <a:r>
              <a:rPr lang="en-US" altLang="zh-TW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)</a:t>
            </a:r>
            <a:r>
              <a:rPr lang="zh-TW" altLang="en-US" sz="1800" b="1" dirty="0" smtClean="0">
                <a:solidFill>
                  <a:srgbClr val="333333"/>
                </a:solidFill>
                <a:latin typeface="Corbel Light" panose="020B0303020204020204" pitchFamily="34" charset="0"/>
              </a:rPr>
              <a:t>彰化縣、苗栗縣</a:t>
            </a:r>
            <a:endParaRPr lang="en-US" altLang="zh-TW" sz="1800" b="1" dirty="0" smtClean="0">
              <a:solidFill>
                <a:srgbClr val="333333"/>
              </a:solidFill>
              <a:latin typeface="Corbel Light" panose="020B03030202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18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18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1800" dirty="0"/>
              <a:t/>
            </a:r>
            <a:br>
              <a:rPr lang="zh-TW" altLang="en-US" sz="1800" dirty="0"/>
            </a:b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864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solidFill>
                  <a:prstClr val="black"/>
                </a:solidFill>
              </a:rPr>
              <a:t>SBC </a:t>
            </a:r>
            <a:r>
              <a:rPr lang="zh-TW" altLang="en-US" sz="4000" dirty="0">
                <a:solidFill>
                  <a:prstClr val="black"/>
                </a:solidFill>
              </a:rPr>
              <a:t>發展程序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438102"/>
            <a:ext cx="10143392" cy="51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2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solidFill>
                  <a:prstClr val="black"/>
                </a:solidFill>
              </a:rPr>
              <a:t>前置作業</a:t>
            </a:r>
            <a:r>
              <a:rPr lang="en-US" altLang="zh-TW" sz="3600" dirty="0" smtClean="0">
                <a:solidFill>
                  <a:prstClr val="black"/>
                </a:solidFill>
              </a:rPr>
              <a:t>:</a:t>
            </a:r>
            <a:br>
              <a:rPr lang="en-US" altLang="zh-TW" sz="3600" dirty="0" smtClean="0">
                <a:solidFill>
                  <a:prstClr val="black"/>
                </a:solidFill>
              </a:rPr>
            </a:br>
            <a:r>
              <a:rPr lang="zh-TW" altLang="en-US" sz="3600" dirty="0" smtClean="0">
                <a:solidFill>
                  <a:prstClr val="black"/>
                </a:solidFill>
              </a:rPr>
              <a:t>思考學校</a:t>
            </a:r>
            <a:r>
              <a:rPr lang="zh-TW" altLang="en-US" sz="3600" dirty="0">
                <a:solidFill>
                  <a:prstClr val="black"/>
                </a:solidFill>
              </a:rPr>
              <a:t>願景、學生圖像、課程</a:t>
            </a:r>
            <a:r>
              <a:rPr lang="zh-TW" altLang="en-US" sz="3600" dirty="0" smtClean="0">
                <a:solidFill>
                  <a:prstClr val="black"/>
                </a:solidFill>
              </a:rPr>
              <a:t>地圖的關係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62297"/>
            <a:ext cx="10515600" cy="441466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prstClr val="black"/>
                </a:solidFill>
                <a:cs typeface="+mj-cs"/>
              </a:rPr>
              <a:t>1.</a:t>
            </a:r>
            <a:r>
              <a:rPr lang="zh-TW" altLang="en-US" dirty="0" smtClean="0">
                <a:solidFill>
                  <a:prstClr val="black"/>
                </a:solidFill>
                <a:cs typeface="+mj-cs"/>
              </a:rPr>
              <a:t>學校</a:t>
            </a:r>
            <a:r>
              <a:rPr lang="zh-TW" altLang="en-US" dirty="0">
                <a:solidFill>
                  <a:prstClr val="black"/>
                </a:solidFill>
                <a:cs typeface="+mj-cs"/>
              </a:rPr>
              <a:t>願景的</a:t>
            </a:r>
            <a:r>
              <a:rPr lang="zh-TW" altLang="en-US" dirty="0" smtClean="0">
                <a:solidFill>
                  <a:prstClr val="black"/>
                </a:solidFill>
                <a:cs typeface="+mj-cs"/>
              </a:rPr>
              <a:t>形成</a:t>
            </a:r>
            <a:endParaRPr lang="en-US" altLang="zh-TW" dirty="0" smtClean="0">
              <a:solidFill>
                <a:prstClr val="black"/>
              </a:solidFill>
              <a:cs typeface="+mj-cs"/>
            </a:endParaRPr>
          </a:p>
          <a:p>
            <a:pPr lvl="0"/>
            <a:r>
              <a:rPr lang="zh-TW" altLang="en-US" dirty="0">
                <a:solidFill>
                  <a:prstClr val="black"/>
                </a:solidFill>
              </a:rPr>
              <a:t>學校願景的形成</a:t>
            </a:r>
            <a:r>
              <a:rPr lang="en-US" altLang="zh-TW" dirty="0">
                <a:solidFill>
                  <a:prstClr val="black"/>
                </a:solidFill>
              </a:rPr>
              <a:t>:</a:t>
            </a:r>
            <a:r>
              <a:rPr lang="zh-TW" altLang="en-US" dirty="0">
                <a:solidFill>
                  <a:prstClr val="black"/>
                </a:solidFill>
              </a:rPr>
              <a:t> 願景的塑造要</a:t>
            </a:r>
            <a:r>
              <a:rPr lang="zh-TW" altLang="en-US" dirty="0">
                <a:solidFill>
                  <a:srgbClr val="FF0000"/>
                </a:solidFill>
              </a:rPr>
              <a:t>融入各種聲音（</a:t>
            </a:r>
            <a:r>
              <a:rPr lang="en-US" altLang="zh-TW" dirty="0">
                <a:solidFill>
                  <a:srgbClr val="FF0000"/>
                </a:solidFill>
              </a:rPr>
              <a:t>Voice</a:t>
            </a:r>
            <a:r>
              <a:rPr lang="zh-TW" altLang="en-US" dirty="0">
                <a:solidFill>
                  <a:srgbClr val="FF0000"/>
                </a:solidFill>
              </a:rPr>
              <a:t>）。</a:t>
            </a:r>
            <a:endParaRPr lang="en-US" altLang="zh-TW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TW" altLang="en-US" dirty="0">
                <a:solidFill>
                  <a:prstClr val="black"/>
                </a:solidFill>
              </a:rPr>
              <a:t>回歸教育的本質，為落實學校願景之實施，於擬定學校課程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prstClr val="black"/>
                </a:solidFill>
              </a:rPr>
              <a:t>願景及課程目標是關鍵性的步驟，需要審慎而周延地訂定課程願景及課程目標。尤其在訂定的過程中，透過</a:t>
            </a:r>
            <a:r>
              <a:rPr lang="zh-TW" altLang="en-US" dirty="0">
                <a:solidFill>
                  <a:srgbClr val="FF0000"/>
                </a:solidFill>
              </a:rPr>
              <a:t>民主的方式與集體的智慧</a:t>
            </a:r>
            <a:r>
              <a:rPr lang="zh-TW" altLang="en-US" dirty="0">
                <a:solidFill>
                  <a:prstClr val="black"/>
                </a:solidFill>
              </a:rPr>
              <a:t>，關係著學校願景推動的成敗與否。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9274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TW" dirty="0">
                <a:solidFill>
                  <a:prstClr val="black"/>
                </a:solidFill>
              </a:rPr>
              <a:t>2.</a:t>
            </a:r>
            <a:r>
              <a:rPr lang="zh-TW" altLang="en-US" dirty="0">
                <a:solidFill>
                  <a:prstClr val="black"/>
                </a:solidFill>
              </a:rPr>
              <a:t>學校願景的內涵</a:t>
            </a:r>
            <a:endParaRPr lang="en-US" altLang="zh-TW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TW" dirty="0" err="1">
                <a:solidFill>
                  <a:prstClr val="black"/>
                </a:solidFill>
              </a:rPr>
              <a:t>Beare</a:t>
            </a:r>
            <a:r>
              <a:rPr lang="zh-TW" altLang="en-US" dirty="0">
                <a:solidFill>
                  <a:prstClr val="black"/>
                </a:solidFill>
              </a:rPr>
              <a:t>、</a:t>
            </a:r>
            <a:r>
              <a:rPr lang="en-US" altLang="zh-TW" dirty="0">
                <a:solidFill>
                  <a:prstClr val="black"/>
                </a:solidFill>
              </a:rPr>
              <a:t>Caldwell</a:t>
            </a:r>
            <a:r>
              <a:rPr lang="zh-TW" altLang="en-US" dirty="0">
                <a:solidFill>
                  <a:prstClr val="black"/>
                </a:solidFill>
              </a:rPr>
              <a:t>和</a:t>
            </a:r>
            <a:r>
              <a:rPr lang="en-US" altLang="zh-TW" dirty="0">
                <a:solidFill>
                  <a:prstClr val="black"/>
                </a:solidFill>
              </a:rPr>
              <a:t>Millikan(1989)</a:t>
            </a:r>
            <a:r>
              <a:rPr lang="zh-TW" altLang="en-US" dirty="0">
                <a:solidFill>
                  <a:prstClr val="black"/>
                </a:solidFill>
              </a:rPr>
              <a:t>將學校願景的內涵描繪如下：</a:t>
            </a:r>
            <a:endParaRPr lang="en-US" altLang="zh-TW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prstClr val="black"/>
                </a:solidFill>
              </a:rPr>
              <a:t>(1)</a:t>
            </a:r>
            <a:r>
              <a:rPr lang="zh-TW" altLang="en-US" dirty="0">
                <a:solidFill>
                  <a:prstClr val="black"/>
                </a:solidFill>
              </a:rPr>
              <a:t>學校可能與</a:t>
            </a:r>
            <a:r>
              <a:rPr lang="zh-TW" altLang="en-US" dirty="0">
                <a:solidFill>
                  <a:srgbClr val="FF0000"/>
                </a:solidFill>
              </a:rPr>
              <a:t>所欲的</a:t>
            </a:r>
            <a:r>
              <a:rPr lang="zh-TW" altLang="en-US" dirty="0">
                <a:solidFill>
                  <a:prstClr val="black"/>
                </a:solidFill>
              </a:rPr>
              <a:t>未來心理性圖像；</a:t>
            </a:r>
            <a:endParaRPr lang="en-US" altLang="zh-TW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prstClr val="black"/>
                </a:solidFill>
              </a:rPr>
              <a:t>(2)</a:t>
            </a:r>
            <a:r>
              <a:rPr lang="zh-TW" altLang="en-US" dirty="0">
                <a:solidFill>
                  <a:prstClr val="black"/>
                </a:solidFill>
              </a:rPr>
              <a:t>涵蓋</a:t>
            </a:r>
            <a:r>
              <a:rPr lang="zh-TW" altLang="en-US" dirty="0">
                <a:solidFill>
                  <a:srgbClr val="FF0000"/>
                </a:solidFill>
              </a:rPr>
              <a:t>領導者</a:t>
            </a:r>
            <a:r>
              <a:rPr lang="zh-TW" altLang="en-US" dirty="0">
                <a:solidFill>
                  <a:prstClr val="black"/>
                </a:solidFill>
              </a:rPr>
              <a:t>自己對創發卓越學校的觀點；</a:t>
            </a:r>
            <a:endParaRPr lang="en-US" altLang="zh-TW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prstClr val="black"/>
                </a:solidFill>
              </a:rPr>
              <a:t>(3)</a:t>
            </a:r>
            <a:r>
              <a:rPr lang="zh-TW" altLang="en-US" dirty="0">
                <a:solidFill>
                  <a:prstClr val="black"/>
                </a:solidFill>
              </a:rPr>
              <a:t>具有廣博的</a:t>
            </a:r>
            <a:r>
              <a:rPr lang="zh-TW" altLang="en-US" dirty="0">
                <a:solidFill>
                  <a:srgbClr val="FF0000"/>
                </a:solidFill>
              </a:rPr>
              <a:t>教育視野</a:t>
            </a:r>
            <a:r>
              <a:rPr lang="zh-TW" altLang="en-US" dirty="0">
                <a:solidFill>
                  <a:prstClr val="black"/>
                </a:solidFill>
              </a:rPr>
              <a:t>與</a:t>
            </a:r>
            <a:r>
              <a:rPr lang="zh-TW" altLang="en-US" dirty="0">
                <a:solidFill>
                  <a:srgbClr val="FF0000"/>
                </a:solidFill>
              </a:rPr>
              <a:t>社會體察</a:t>
            </a:r>
            <a:r>
              <a:rPr lang="zh-TW" altLang="en-US" dirty="0">
                <a:solidFill>
                  <a:prstClr val="black"/>
                </a:solidFill>
              </a:rPr>
              <a:t>；</a:t>
            </a:r>
            <a:endParaRPr lang="en-US" altLang="zh-TW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prstClr val="black"/>
                </a:solidFill>
              </a:rPr>
              <a:t>(4)</a:t>
            </a:r>
            <a:r>
              <a:rPr lang="zh-TW" altLang="en-US" dirty="0">
                <a:solidFill>
                  <a:prstClr val="black"/>
                </a:solidFill>
              </a:rPr>
              <a:t>能反映出不同的假設、價值與信念；</a:t>
            </a:r>
            <a:endParaRPr lang="en-US" altLang="zh-TW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prstClr val="black"/>
                </a:solidFill>
              </a:rPr>
              <a:t>(5)</a:t>
            </a:r>
            <a:r>
              <a:rPr lang="zh-TW" altLang="en-US" dirty="0">
                <a:solidFill>
                  <a:prstClr val="black"/>
                </a:solidFill>
              </a:rPr>
              <a:t>必須</a:t>
            </a:r>
            <a:r>
              <a:rPr lang="zh-TW" altLang="en-US" dirty="0">
                <a:solidFill>
                  <a:srgbClr val="FF0000"/>
                </a:solidFill>
              </a:rPr>
              <a:t>制度化（</a:t>
            </a:r>
            <a:r>
              <a:rPr lang="en-US" altLang="zh-TW" dirty="0">
                <a:solidFill>
                  <a:srgbClr val="FF0000"/>
                </a:solidFill>
              </a:rPr>
              <a:t>institutionalized</a:t>
            </a:r>
            <a:r>
              <a:rPr lang="zh-TW" altLang="en-US" dirty="0">
                <a:solidFill>
                  <a:srgbClr val="FF0000"/>
                </a:solidFill>
              </a:rPr>
              <a:t>），</a:t>
            </a:r>
            <a:r>
              <a:rPr lang="zh-TW" altLang="en-US" dirty="0">
                <a:solidFill>
                  <a:prstClr val="black"/>
                </a:solidFill>
              </a:rPr>
              <a:t>以形成</a:t>
            </a:r>
            <a:r>
              <a:rPr lang="zh-TW" altLang="en-US" sz="4000" dirty="0">
                <a:solidFill>
                  <a:srgbClr val="FF0000"/>
                </a:solidFill>
              </a:rPr>
              <a:t>學校每天的活動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1770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</a:rPr>
              <a:t>先進行</a:t>
            </a:r>
            <a:r>
              <a:rPr lang="en-US" altLang="zh-TW" dirty="0">
                <a:solidFill>
                  <a:srgbClr val="FF0000"/>
                </a:solidFill>
              </a:rPr>
              <a:t>SWOT</a:t>
            </a:r>
            <a:r>
              <a:rPr lang="en-US" altLang="zh-TW" dirty="0">
                <a:solidFill>
                  <a:prstClr val="black"/>
                </a:solidFill>
              </a:rPr>
              <a:t> 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and  </a:t>
            </a:r>
            <a:r>
              <a:rPr lang="en-US" altLang="zh-TW" dirty="0">
                <a:solidFill>
                  <a:srgbClr val="FF0000"/>
                </a:solidFill>
              </a:rPr>
              <a:t>PEST </a:t>
            </a:r>
            <a:r>
              <a:rPr lang="en-US" altLang="zh-TW" dirty="0">
                <a:solidFill>
                  <a:prstClr val="black"/>
                </a:solidFill>
              </a:rPr>
              <a:t>analysis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705" y="1288473"/>
            <a:ext cx="9670047" cy="48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00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846"/>
          </a:xfrm>
        </p:spPr>
        <p:txBody>
          <a:bodyPr/>
          <a:lstStyle/>
          <a:p>
            <a:r>
              <a:rPr lang="en-US" altLang="zh-TW" dirty="0">
                <a:solidFill>
                  <a:prstClr val="black"/>
                </a:solidFill>
              </a:rPr>
              <a:t>PEST Analysis</a:t>
            </a:r>
            <a:endParaRPr lang="zh-TW" altLang="en-US" dirty="0"/>
          </a:p>
        </p:txBody>
      </p:sp>
      <p:pic>
        <p:nvPicPr>
          <p:cNvPr id="4" name="Picture 2" descr="ãpest swot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1222375"/>
            <a:ext cx="9784080" cy="49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69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783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verdana" panose="020B0604030504040204" pitchFamily="34" charset="0"/>
              </a:rPr>
              <a:t>肆、課程地圖樣式與步驟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655" y="1090246"/>
            <a:ext cx="11289322" cy="556553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TW" altLang="en-US" sz="3400" dirty="0">
                <a:solidFill>
                  <a:srgbClr val="FF0000"/>
                </a:solidFill>
              </a:rPr>
              <a:t>課程地圖有固定樣式嗎？</a:t>
            </a:r>
            <a:endParaRPr lang="en-US" altLang="zh-TW" sz="3400" dirty="0" smtClean="0">
              <a:solidFill>
                <a:srgbClr val="FF000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3400" dirty="0" smtClean="0">
                <a:solidFill>
                  <a:prstClr val="black"/>
                </a:solidFill>
                <a:latin typeface="+mn-ea"/>
              </a:rPr>
              <a:t>        地圖</a:t>
            </a:r>
            <a:r>
              <a:rPr lang="zh-TW" altLang="en-US" sz="3400" dirty="0">
                <a:solidFill>
                  <a:prstClr val="black"/>
                </a:solidFill>
                <a:latin typeface="+mn-ea"/>
              </a:rPr>
              <a:t>的外在樣式並非那麼</a:t>
            </a:r>
            <a:r>
              <a:rPr lang="zh-TW" altLang="en-US" sz="3400" dirty="0" smtClean="0">
                <a:solidFill>
                  <a:prstClr val="black"/>
                </a:solidFill>
                <a:latin typeface="+mn-ea"/>
              </a:rPr>
              <a:t>重要</a:t>
            </a:r>
            <a:endParaRPr lang="en-US" altLang="zh-TW" sz="3400" dirty="0" smtClean="0">
              <a:solidFill>
                <a:prstClr val="black"/>
              </a:solidFill>
              <a:latin typeface="+mn-ea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3400" dirty="0" smtClean="0">
                <a:solidFill>
                  <a:prstClr val="black"/>
                </a:solidFill>
                <a:latin typeface="+mn-ea"/>
              </a:rPr>
              <a:t>重點</a:t>
            </a:r>
            <a:r>
              <a:rPr lang="zh-TW" altLang="en-US" sz="3400" dirty="0">
                <a:solidFill>
                  <a:prstClr val="black"/>
                </a:solidFill>
                <a:latin typeface="+mn-ea"/>
              </a:rPr>
              <a:t>在於</a:t>
            </a:r>
            <a:r>
              <a:rPr lang="zh-TW" altLang="en-US" sz="3400" dirty="0">
                <a:solidFill>
                  <a:srgbClr val="FF0000"/>
                </a:solidFill>
                <a:latin typeface="+mn-ea"/>
              </a:rPr>
              <a:t>如何組織課程、研討課程、</a:t>
            </a:r>
            <a:r>
              <a:rPr lang="zh-TW" altLang="en-US" sz="3400" dirty="0" smtClean="0">
                <a:solidFill>
                  <a:srgbClr val="FF0000"/>
                </a:solidFill>
                <a:latin typeface="+mn-ea"/>
              </a:rPr>
              <a:t>審核課程</a:t>
            </a:r>
            <a:r>
              <a:rPr lang="zh-TW" altLang="en-US" sz="3400" dirty="0">
                <a:solidFill>
                  <a:srgbClr val="FF0000"/>
                </a:solidFill>
                <a:latin typeface="+mn-ea"/>
              </a:rPr>
              <a:t>、評量學習結果，以及引導課程</a:t>
            </a:r>
            <a:r>
              <a:rPr lang="zh-TW" altLang="en-US" sz="3400" dirty="0" smtClean="0">
                <a:solidFill>
                  <a:srgbClr val="FF0000"/>
                </a:solidFill>
                <a:latin typeface="+mn-ea"/>
              </a:rPr>
              <a:t>方向</a:t>
            </a:r>
            <a:r>
              <a:rPr lang="zh-TW" altLang="en-US" sz="3400" dirty="0" smtClean="0">
                <a:solidFill>
                  <a:prstClr val="black"/>
                </a:solidFill>
                <a:latin typeface="+mn-ea"/>
              </a:rPr>
              <a:t>。</a:t>
            </a:r>
            <a:endParaRPr lang="en-US" altLang="zh-TW" sz="3400" dirty="0">
              <a:solidFill>
                <a:prstClr val="black"/>
              </a:solidFill>
              <a:latin typeface="+mn-ea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3400" dirty="0" smtClean="0">
                <a:solidFill>
                  <a:prstClr val="black"/>
                </a:solidFill>
                <a:latin typeface="+mn-ea"/>
              </a:rPr>
              <a:t>       當</a:t>
            </a:r>
            <a:r>
              <a:rPr lang="zh-TW" altLang="en-US" sz="3400" dirty="0">
                <a:solidFill>
                  <a:prstClr val="black"/>
                </a:solidFill>
                <a:latin typeface="+mn-ea"/>
              </a:rPr>
              <a:t>我們</a:t>
            </a:r>
            <a:r>
              <a:rPr lang="zh-TW" altLang="en-US" sz="3400" dirty="0" smtClean="0">
                <a:solidFill>
                  <a:prstClr val="black"/>
                </a:solidFill>
                <a:latin typeface="+mn-ea"/>
              </a:rPr>
              <a:t>思考「</a:t>
            </a:r>
            <a:r>
              <a:rPr lang="zh-TW" altLang="en-US" sz="3400" dirty="0">
                <a:solidFill>
                  <a:prstClr val="black"/>
                </a:solidFill>
                <a:latin typeface="+mn-ea"/>
              </a:rPr>
              <a:t>如何繪製課程地圖？</a:t>
            </a:r>
            <a:r>
              <a:rPr lang="zh-TW" altLang="en-US" sz="3400" dirty="0" smtClean="0">
                <a:solidFill>
                  <a:prstClr val="black"/>
                </a:solidFill>
                <a:latin typeface="+mn-ea"/>
              </a:rPr>
              <a:t>」地圖</a:t>
            </a:r>
            <a:r>
              <a:rPr lang="zh-TW" altLang="en-US" sz="3400" dirty="0">
                <a:solidFill>
                  <a:prstClr val="black"/>
                </a:solidFill>
                <a:latin typeface="+mn-ea"/>
              </a:rPr>
              <a:t>的外在樣式已非重點，職業</a:t>
            </a:r>
            <a:r>
              <a:rPr lang="zh-TW" altLang="en-US" sz="3400" dirty="0" smtClean="0">
                <a:solidFill>
                  <a:prstClr val="black"/>
                </a:solidFill>
                <a:latin typeface="+mn-ea"/>
              </a:rPr>
              <a:t>路徑</a:t>
            </a:r>
            <a:r>
              <a:rPr lang="zh-TW" altLang="en-US" sz="3400" dirty="0">
                <a:solidFill>
                  <a:prstClr val="black"/>
                </a:solidFill>
                <a:latin typeface="+mn-ea"/>
              </a:rPr>
              <a:t>也只是當中的細節</a:t>
            </a:r>
            <a:r>
              <a:rPr lang="zh-TW" altLang="en-US" sz="3400" dirty="0" smtClean="0">
                <a:solidFill>
                  <a:prstClr val="black"/>
                </a:solidFill>
                <a:latin typeface="+mn-ea"/>
              </a:rPr>
              <a:t>，關鍵</a:t>
            </a:r>
            <a:r>
              <a:rPr lang="zh-TW" altLang="en-US" sz="3400" dirty="0">
                <a:solidFill>
                  <a:prstClr val="black"/>
                </a:solidFill>
                <a:latin typeface="+mn-ea"/>
              </a:rPr>
              <a:t>在於，</a:t>
            </a:r>
            <a:r>
              <a:rPr lang="zh-TW" altLang="en-US" sz="3400" dirty="0">
                <a:solidFill>
                  <a:srgbClr val="FF0000"/>
                </a:solidFill>
                <a:latin typeface="+mn-ea"/>
              </a:rPr>
              <a:t>如何組成（或繪製）一個屬於</a:t>
            </a:r>
            <a:r>
              <a:rPr lang="zh-TW" altLang="en-US" sz="3400" dirty="0" smtClean="0">
                <a:solidFill>
                  <a:srgbClr val="FF0000"/>
                </a:solidFill>
                <a:latin typeface="+mn-ea"/>
              </a:rPr>
              <a:t>學校的</a:t>
            </a:r>
            <a:r>
              <a:rPr lang="zh-TW" altLang="en-US" sz="3400" dirty="0">
                <a:solidFill>
                  <a:srgbClr val="FF0000"/>
                </a:solidFill>
                <a:latin typeface="+mn-ea"/>
              </a:rPr>
              <a:t>課程發展機制</a:t>
            </a:r>
            <a:r>
              <a:rPr lang="zh-TW" altLang="en-US" sz="3400" dirty="0" smtClean="0">
                <a:solidFill>
                  <a:srgbClr val="FF0000"/>
                </a:solidFill>
                <a:latin typeface="+mn-ea"/>
              </a:rPr>
              <a:t>？</a:t>
            </a:r>
            <a:endParaRPr lang="en-US" altLang="zh-TW" sz="3400" dirty="0" smtClean="0">
              <a:solidFill>
                <a:srgbClr val="FF0000"/>
              </a:solidFill>
              <a:latin typeface="+mn-ea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3400" dirty="0" smtClean="0">
                <a:solidFill>
                  <a:prstClr val="black"/>
                </a:solidFill>
                <a:latin typeface="+mn-ea"/>
              </a:rPr>
              <a:t>      這</a:t>
            </a:r>
            <a:r>
              <a:rPr lang="zh-TW" altLang="en-US" sz="3400" dirty="0">
                <a:solidFill>
                  <a:prstClr val="black"/>
                </a:solidFill>
                <a:latin typeface="+mn-ea"/>
              </a:rPr>
              <a:t>是個指引課程行進方向的機制，</a:t>
            </a:r>
            <a:r>
              <a:rPr lang="zh-TW" altLang="en-US" sz="3400" dirty="0" smtClean="0">
                <a:solidFill>
                  <a:prstClr val="black"/>
                </a:solidFill>
                <a:latin typeface="+mn-ea"/>
              </a:rPr>
              <a:t>也是</a:t>
            </a:r>
            <a:r>
              <a:rPr lang="zh-TW" altLang="en-US" sz="3400" dirty="0">
                <a:solidFill>
                  <a:prstClr val="black"/>
                </a:solidFill>
                <a:latin typeface="+mn-ea"/>
              </a:rPr>
              <a:t>教育人員溝通、交流的機制，經由動態的課程實施歷程，才能確保所</a:t>
            </a:r>
            <a:r>
              <a:rPr lang="zh-TW" altLang="en-US" sz="3400" dirty="0" smtClean="0">
                <a:solidFill>
                  <a:prstClr val="black"/>
                </a:solidFill>
                <a:latin typeface="+mn-ea"/>
              </a:rPr>
              <a:t>決定</a:t>
            </a:r>
            <a:r>
              <a:rPr lang="zh-TW" altLang="en-US" sz="3400" dirty="0">
                <a:solidFill>
                  <a:prstClr val="black"/>
                </a:solidFill>
                <a:latin typeface="+mn-ea"/>
              </a:rPr>
              <a:t>的方向是大家想要的、並做得到的，文書上的資料只是當中一個環節</a:t>
            </a:r>
            <a:r>
              <a:rPr lang="zh-TW" altLang="en-US" sz="3400" dirty="0" smtClean="0">
                <a:solidFill>
                  <a:prstClr val="black"/>
                </a:solidFill>
                <a:latin typeface="+mn-ea"/>
              </a:rPr>
              <a:t>，而</a:t>
            </a:r>
            <a:r>
              <a:rPr lang="zh-TW" altLang="en-US" sz="3400" dirty="0">
                <a:solidFill>
                  <a:prstClr val="black"/>
                </a:solidFill>
                <a:latin typeface="+mn-ea"/>
              </a:rPr>
              <a:t>非課程的全部。</a:t>
            </a:r>
            <a:endParaRPr lang="en-US" altLang="zh-TW" sz="3400" dirty="0" smtClean="0">
              <a:solidFill>
                <a:prstClr val="black"/>
              </a:solidFill>
              <a:latin typeface="+mn-ea"/>
            </a:endParaRPr>
          </a:p>
          <a:p>
            <a:pPr marL="0" lvl="0" indent="0">
              <a:buNone/>
            </a:pPr>
            <a:endParaRPr lang="en-US" altLang="zh-TW" sz="3400" dirty="0">
              <a:solidFill>
                <a:prstClr val="black"/>
              </a:solidFill>
              <a:latin typeface="+mn-ea"/>
            </a:endParaRPr>
          </a:p>
          <a:p>
            <a:pPr lvl="0"/>
            <a:endParaRPr lang="zh-TW" altLang="en-US" sz="2600" dirty="0">
              <a:solidFill>
                <a:prstClr val="black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16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DFMing-W3-WIN-BF"/>
              </a:rPr>
              <a:t>課程地圖分類</a:t>
            </a:r>
            <a:r>
              <a:rPr lang="zh-TW" altLang="en-US" sz="3200" dirty="0">
                <a:latin typeface="DFMing-W3-WIN-BF"/>
              </a:rPr>
              <a:t>（</a:t>
            </a:r>
            <a:r>
              <a:rPr lang="en-US" altLang="zh-TW" sz="3200" dirty="0" smtClean="0">
                <a:latin typeface="TimesNewRomanPSMT"/>
              </a:rPr>
              <a:t>Hale, 2008</a:t>
            </a:r>
            <a:r>
              <a:rPr lang="zh-TW" altLang="en-US" sz="3200" dirty="0">
                <a:latin typeface="DFMing-W3-WIN-BF"/>
              </a:rPr>
              <a:t>）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1671" y="1524000"/>
            <a:ext cx="11205881" cy="4652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TimesNewRomanPSMT"/>
              </a:rPr>
              <a:t>1.</a:t>
            </a:r>
            <a:r>
              <a:rPr lang="zh-TW" altLang="en-US" b="1" dirty="0" smtClean="0">
                <a:latin typeface="DFMing-W3-WIN-BF"/>
              </a:rPr>
              <a:t>日誌地圖（</a:t>
            </a:r>
            <a:r>
              <a:rPr lang="en-US" altLang="zh-TW" b="1" dirty="0">
                <a:latin typeface="TimesNewRomanPSMT"/>
              </a:rPr>
              <a:t>diary map</a:t>
            </a:r>
            <a:r>
              <a:rPr lang="zh-TW" altLang="en-US" b="1" dirty="0" smtClean="0">
                <a:latin typeface="DFMing-W3-WIN-BF"/>
              </a:rPr>
              <a:t>）</a:t>
            </a:r>
            <a:endParaRPr lang="en-US" altLang="zh-TW" b="1" dirty="0" smtClean="0">
              <a:latin typeface="DFMing-W3-WIN-BF"/>
            </a:endParaRPr>
          </a:p>
          <a:p>
            <a:pPr marL="0" indent="0">
              <a:buNone/>
            </a:pPr>
            <a:r>
              <a:rPr lang="en-US" altLang="zh-TW" dirty="0">
                <a:latin typeface="DFMing-W3-WIN-BF"/>
              </a:rPr>
              <a:t> </a:t>
            </a:r>
            <a:r>
              <a:rPr lang="en-US" altLang="zh-TW" dirty="0" smtClean="0">
                <a:latin typeface="DFMing-W3-WIN-BF"/>
              </a:rPr>
              <a:t>  </a:t>
            </a:r>
            <a:r>
              <a:rPr lang="zh-TW" altLang="en-US" dirty="0" smtClean="0">
                <a:latin typeface="DFMing-W3-WIN-BF"/>
              </a:rPr>
              <a:t>這</a:t>
            </a:r>
            <a:r>
              <a:rPr lang="zh-TW" altLang="en-US" dirty="0">
                <a:latin typeface="DFMing-W3-WIN-BF"/>
              </a:rPr>
              <a:t>是教師個人地圖，在每個月或數</a:t>
            </a:r>
            <a:r>
              <a:rPr lang="zh-TW" altLang="en-US" dirty="0" smtClean="0">
                <a:latin typeface="DFMing-W3-WIN-BF"/>
              </a:rPr>
              <a:t>月的</a:t>
            </a:r>
            <a:r>
              <a:rPr lang="zh-TW" altLang="en-US" dirty="0">
                <a:latin typeface="DFMing-W3-WIN-BF"/>
              </a:rPr>
              <a:t>教學後，記錄學生實際學習狀況</a:t>
            </a:r>
            <a:r>
              <a:rPr lang="zh-TW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</a:p>
          <a:p>
            <a:pPr marL="0" indent="0">
              <a:buNone/>
            </a:pPr>
            <a:r>
              <a:rPr lang="en-US" altLang="zh-TW" dirty="0">
                <a:latin typeface="TimesNewRomanPSMT"/>
              </a:rPr>
              <a:t>2</a:t>
            </a:r>
            <a:r>
              <a:rPr lang="en-US" altLang="zh-TW" dirty="0" smtClean="0">
                <a:latin typeface="TimesNewRomanPSMT"/>
              </a:rPr>
              <a:t>.</a:t>
            </a:r>
            <a:r>
              <a:rPr lang="zh-TW" altLang="en-US" b="1" dirty="0" smtClean="0">
                <a:latin typeface="DFMing-W3-WIN-BF"/>
              </a:rPr>
              <a:t>計畫地圖（</a:t>
            </a:r>
            <a:r>
              <a:rPr lang="en-US" altLang="zh-TW" b="1" dirty="0">
                <a:latin typeface="DFMing-W3-WIN-BF"/>
              </a:rPr>
              <a:t>projected map</a:t>
            </a:r>
            <a:r>
              <a:rPr lang="zh-TW" altLang="en-US" b="1" dirty="0">
                <a:latin typeface="DFMing-W3-WIN-BF"/>
              </a:rPr>
              <a:t>）</a:t>
            </a:r>
            <a:endParaRPr lang="en-US" altLang="zh-TW" b="1" dirty="0">
              <a:latin typeface="DFMing-W3-WIN-BF"/>
            </a:endParaRPr>
          </a:p>
          <a:p>
            <a:pPr marL="0" indent="0">
              <a:buNone/>
            </a:pPr>
            <a:r>
              <a:rPr lang="zh-TW" altLang="en-US" dirty="0" smtClean="0">
                <a:latin typeface="DFMing-W3-WIN-BF"/>
              </a:rPr>
              <a:t>   亦是</a:t>
            </a:r>
            <a:r>
              <a:rPr lang="zh-TW" altLang="en-US" dirty="0">
                <a:latin typeface="DFMing-W3-WIN-BF"/>
              </a:rPr>
              <a:t>教師個人地圖，在每個月或</a:t>
            </a:r>
            <a:r>
              <a:rPr lang="zh-TW" altLang="en-US" dirty="0" smtClean="0">
                <a:latin typeface="DFMing-W3-WIN-BF"/>
              </a:rPr>
              <a:t>數月</a:t>
            </a:r>
            <a:r>
              <a:rPr lang="zh-TW" altLang="en-US" dirty="0">
                <a:latin typeface="DFMing-W3-WIN-BF"/>
              </a:rPr>
              <a:t>的教學前，計畫學生的學習內容</a:t>
            </a:r>
            <a:r>
              <a:rPr lang="zh-TW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</a:p>
          <a:p>
            <a:pPr marL="0" indent="0">
              <a:buNone/>
            </a:pPr>
            <a:r>
              <a:rPr lang="en-US" altLang="zh-TW" dirty="0">
                <a:latin typeface="TimesNewRomanPSMT"/>
              </a:rPr>
              <a:t>3</a:t>
            </a:r>
            <a:r>
              <a:rPr lang="en-US" altLang="zh-TW" dirty="0" smtClean="0">
                <a:latin typeface="TimesNewRomanPSMT"/>
              </a:rPr>
              <a:t>.</a:t>
            </a:r>
            <a:r>
              <a:rPr lang="zh-TW" altLang="en-US" b="1" dirty="0" smtClean="0">
                <a:latin typeface="DFMing-W3-WIN-BF"/>
              </a:rPr>
              <a:t>共識地圖（</a:t>
            </a:r>
            <a:r>
              <a:rPr lang="en-US" altLang="zh-TW" b="1" dirty="0">
                <a:latin typeface="TimesNewRomanPSMT"/>
              </a:rPr>
              <a:t>consensus map</a:t>
            </a:r>
            <a:r>
              <a:rPr lang="zh-TW" altLang="en-US" b="1" dirty="0" smtClean="0">
                <a:latin typeface="DFMing-W3-WIN-BF"/>
              </a:rPr>
              <a:t>）</a:t>
            </a:r>
            <a:endParaRPr lang="en-US" altLang="zh-TW" b="1" dirty="0" smtClean="0">
              <a:latin typeface="DFMing-W3-WIN-BF"/>
            </a:endParaRPr>
          </a:p>
          <a:p>
            <a:pPr marL="0" indent="0">
              <a:buNone/>
            </a:pPr>
            <a:r>
              <a:rPr lang="zh-TW" altLang="en-US" dirty="0" smtClean="0">
                <a:latin typeface="DFMing-W3-WIN-BF"/>
              </a:rPr>
              <a:t>   學校</a:t>
            </a:r>
            <a:r>
              <a:rPr lang="zh-TW" altLang="en-US" dirty="0">
                <a:latin typeface="DFMing-W3-WIN-BF"/>
              </a:rPr>
              <a:t>的學習計畫地圖，以月或</a:t>
            </a:r>
            <a:r>
              <a:rPr lang="zh-TW" altLang="en-US" dirty="0" smtClean="0">
                <a:latin typeface="DFMing-W3-WIN-BF"/>
              </a:rPr>
              <a:t>年級</a:t>
            </a:r>
            <a:r>
              <a:rPr lang="zh-TW" altLang="en-US" dirty="0">
                <a:latin typeface="DFMing-W3-WIN-BF"/>
              </a:rPr>
              <a:t>為單位，由集體決議而形成</a:t>
            </a:r>
            <a:r>
              <a:rPr lang="zh-TW" altLang="en-US" sz="1800" dirty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</a:p>
          <a:p>
            <a:pPr marL="0" indent="0">
              <a:buNone/>
            </a:pPr>
            <a:r>
              <a:rPr lang="en-US" altLang="zh-TW" dirty="0">
                <a:latin typeface="TimesNewRomanPSMT"/>
              </a:rPr>
              <a:t>4</a:t>
            </a:r>
            <a:r>
              <a:rPr lang="en-US" altLang="zh-TW" dirty="0" smtClean="0">
                <a:latin typeface="TimesNewRomanPSMT"/>
              </a:rPr>
              <a:t>.</a:t>
            </a:r>
            <a:r>
              <a:rPr lang="zh-TW" altLang="en-US" b="1" dirty="0" smtClean="0">
                <a:latin typeface="DFMing-W3-WIN-BF"/>
              </a:rPr>
              <a:t>主要地圖（</a:t>
            </a:r>
            <a:r>
              <a:rPr lang="en-US" altLang="zh-TW" b="1" dirty="0">
                <a:latin typeface="DFMing-W3-WIN-BF"/>
              </a:rPr>
              <a:t>essential map</a:t>
            </a:r>
            <a:r>
              <a:rPr lang="zh-TW" altLang="en-US" b="1" dirty="0">
                <a:latin typeface="DFMing-W3-WIN-BF"/>
              </a:rPr>
              <a:t>）</a:t>
            </a:r>
            <a:endParaRPr lang="en-US" altLang="zh-TW" b="1" dirty="0">
              <a:latin typeface="DFMing-W3-WIN-BF"/>
            </a:endParaRPr>
          </a:p>
          <a:p>
            <a:pPr marL="0" indent="0">
              <a:buNone/>
            </a:pPr>
            <a:r>
              <a:rPr lang="zh-TW" altLang="en-US" dirty="0" smtClean="0">
                <a:latin typeface="DFMing-W3-WIN-BF"/>
              </a:rPr>
              <a:t>    以</a:t>
            </a:r>
            <a:r>
              <a:rPr lang="zh-TW" altLang="en-US" dirty="0">
                <a:latin typeface="DFMing-W3-WIN-BF"/>
              </a:rPr>
              <a:t>行政區為範圍的學習計畫地圖</a:t>
            </a:r>
            <a:r>
              <a:rPr lang="zh-TW" altLang="en-US" dirty="0" smtClean="0">
                <a:latin typeface="DFMing-W3-WIN-BF"/>
              </a:rPr>
              <a:t>，以</a:t>
            </a:r>
            <a:r>
              <a:rPr lang="zh-TW" altLang="en-US" dirty="0">
                <a:latin typeface="DFMing-W3-WIN-BF"/>
              </a:rPr>
              <a:t>月或年級為單位，由該區任務</a:t>
            </a:r>
            <a:r>
              <a:rPr lang="zh-TW" altLang="en-US" dirty="0" smtClean="0">
                <a:latin typeface="DFMing-W3-WIN-BF"/>
              </a:rPr>
              <a:t>小組</a:t>
            </a:r>
            <a:endParaRPr lang="en-US" altLang="zh-TW" dirty="0" smtClean="0">
              <a:latin typeface="DFMing-W3-WIN-BF"/>
            </a:endParaRPr>
          </a:p>
          <a:p>
            <a:pPr marL="0" indent="0">
              <a:buNone/>
            </a:pPr>
            <a:r>
              <a:rPr lang="en-US" altLang="zh-TW" dirty="0">
                <a:latin typeface="DFMing-W3-WIN-BF"/>
              </a:rPr>
              <a:t> </a:t>
            </a:r>
            <a:r>
              <a:rPr lang="en-US" altLang="zh-TW" dirty="0" smtClean="0">
                <a:latin typeface="DFMing-W3-WIN-BF"/>
              </a:rPr>
              <a:t>  </a:t>
            </a:r>
            <a:r>
              <a:rPr lang="zh-TW" altLang="en-US" dirty="0" smtClean="0">
                <a:latin typeface="DFMing-W3-WIN-BF"/>
              </a:rPr>
              <a:t>設計</a:t>
            </a:r>
            <a:r>
              <a:rPr lang="zh-TW" altLang="en-US" dirty="0">
                <a:latin typeface="DFMing-W3-WIN-BF"/>
              </a:rPr>
              <a:t>而成。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8681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286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</a:rPr>
              <a:t>課程地圖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的</a:t>
            </a:r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</a:rPr>
              <a:t>程序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13412"/>
            <a:ext cx="10515600" cy="4863551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sz="2100" dirty="0">
                <a:solidFill>
                  <a:prstClr val="black"/>
                </a:solidFill>
                <a:latin typeface="新細明體" panose="02020500000000000000" pitchFamily="18" charset="-120"/>
              </a:rPr>
              <a:t/>
            </a:r>
            <a:br>
              <a:rPr lang="zh-TW" altLang="en-US" sz="2100" dirty="0">
                <a:solidFill>
                  <a:prstClr val="black"/>
                </a:solidFill>
                <a:latin typeface="新細明體" panose="02020500000000000000" pitchFamily="18" charset="-120"/>
              </a:rPr>
            </a:br>
            <a:r>
              <a:rPr lang="zh-TW" altLang="en-US" sz="3100" dirty="0">
                <a:solidFill>
                  <a:prstClr val="black"/>
                </a:solidFill>
                <a:latin typeface="+mn-ea"/>
              </a:rPr>
              <a:t>一、確立教育願景與目標</a:t>
            </a:r>
            <a:endParaRPr lang="en-US" altLang="zh-TW" sz="3100" dirty="0">
              <a:solidFill>
                <a:prstClr val="black"/>
              </a:solidFill>
              <a:latin typeface="+mn-ea"/>
            </a:endParaRPr>
          </a:p>
          <a:p>
            <a:pPr marL="0" lvl="0" indent="0">
              <a:buNone/>
            </a:pPr>
            <a:r>
              <a:rPr lang="zh-TW" altLang="en-US" sz="3100" dirty="0">
                <a:solidFill>
                  <a:prstClr val="black"/>
                </a:solidFill>
                <a:latin typeface="+mn-ea"/>
              </a:rPr>
              <a:t>二、衍生出核心能力</a:t>
            </a:r>
            <a:endParaRPr lang="en-US" altLang="zh-TW" sz="3100" dirty="0">
              <a:solidFill>
                <a:prstClr val="black"/>
              </a:solidFill>
              <a:latin typeface="+mn-ea"/>
            </a:endParaRPr>
          </a:p>
          <a:p>
            <a:pPr marL="0" lvl="0" indent="0">
              <a:buNone/>
            </a:pPr>
            <a:r>
              <a:rPr lang="zh-TW" altLang="en-US" sz="3100" dirty="0">
                <a:solidFill>
                  <a:prstClr val="black"/>
                </a:solidFill>
                <a:latin typeface="+mn-ea"/>
              </a:rPr>
              <a:t>三、將課程有效分類</a:t>
            </a:r>
            <a:endParaRPr lang="en-US" altLang="zh-TW" sz="3100" dirty="0">
              <a:solidFill>
                <a:prstClr val="black"/>
              </a:solidFill>
              <a:latin typeface="+mn-ea"/>
            </a:endParaRPr>
          </a:p>
          <a:p>
            <a:pPr marL="0" lvl="0" indent="0">
              <a:buNone/>
            </a:pPr>
            <a:r>
              <a:rPr lang="zh-TW" altLang="en-US" sz="3100" dirty="0">
                <a:solidFill>
                  <a:prstClr val="black"/>
                </a:solidFill>
                <a:latin typeface="+mn-ea"/>
              </a:rPr>
              <a:t>四、檢視課程與核心能力之關聯度</a:t>
            </a:r>
            <a:endParaRPr lang="en-US" altLang="zh-TW" sz="3100" dirty="0">
              <a:solidFill>
                <a:prstClr val="black"/>
              </a:solidFill>
              <a:latin typeface="+mn-ea"/>
            </a:endParaRPr>
          </a:p>
          <a:p>
            <a:pPr marL="0" lvl="0" indent="0">
              <a:buNone/>
            </a:pPr>
            <a:r>
              <a:rPr lang="zh-TW" altLang="en-US" sz="3100" dirty="0">
                <a:solidFill>
                  <a:prstClr val="black"/>
                </a:solidFill>
                <a:latin typeface="+mn-ea"/>
              </a:rPr>
              <a:t>五、進行職涯進路之規劃</a:t>
            </a:r>
            <a:endParaRPr lang="en-US" altLang="zh-TW" sz="3100" dirty="0">
              <a:solidFill>
                <a:prstClr val="black"/>
              </a:solidFill>
              <a:latin typeface="+mn-ea"/>
            </a:endParaRPr>
          </a:p>
          <a:p>
            <a:pPr marL="0" lvl="0" indent="0">
              <a:buNone/>
            </a:pPr>
            <a:r>
              <a:rPr lang="zh-TW" altLang="en-US" sz="3100" dirty="0">
                <a:solidFill>
                  <a:prstClr val="black"/>
                </a:solidFill>
                <a:latin typeface="+mn-ea"/>
              </a:rPr>
              <a:t>六、定期檢視與修正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4471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5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新細明體" panose="02020500000000000000" pitchFamily="18" charset="-120"/>
              </a:rPr>
              <a:t>課程地圖的</a:t>
            </a:r>
            <a:r>
              <a:rPr lang="zh-TW" altLang="en-US" sz="4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程序</a:t>
            </a:r>
            <a:r>
              <a:rPr lang="en-US" altLang="zh-TW" sz="28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(Heidi Hayes Jacobs)</a:t>
            </a:r>
            <a:br>
              <a:rPr lang="en-US" altLang="zh-TW" sz="28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</a:br>
            <a:r>
              <a:rPr lang="en-US" altLang="zh-TW" sz="28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Procedures for Curriculum Mapping 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8588" y="1429789"/>
            <a:ext cx="10995212" cy="533149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/>
              <a:t>成立課程</a:t>
            </a:r>
            <a:r>
              <a:rPr lang="zh-TW" altLang="en-US" sz="3800" dirty="0" smtClean="0"/>
              <a:t>發展工作</a:t>
            </a:r>
            <a:r>
              <a:rPr lang="zh-TW" altLang="en-US" sz="3800" dirty="0"/>
              <a:t>坊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/>
              <a:t>課程統整是教師不斷對話的結果，在對話當中，不同教學背景的教師，不斷將他們教學原貌呈現出來，成為彼此教學的鏡面。在對話當中，老師瞭解到不同的教材當中，彼此的相似性與互補性，而產生統整的需求與動機，因而產生課程統整的需求與意願。</a:t>
            </a:r>
          </a:p>
          <a:p>
            <a:pPr marL="0" indent="0">
              <a:buNone/>
            </a:pPr>
            <a:r>
              <a:rPr lang="en-US" altLang="zh-TW" sz="5000" b="1" dirty="0" smtClean="0"/>
              <a:t>1.</a:t>
            </a:r>
            <a:r>
              <a:rPr lang="zh-TW" altLang="en-US" sz="5000" b="1" dirty="0" smtClean="0"/>
              <a:t>步驟一</a:t>
            </a:r>
            <a:r>
              <a:rPr lang="en-US" altLang="zh-TW" sz="5000" b="1" dirty="0" smtClean="0"/>
              <a:t>:</a:t>
            </a:r>
            <a:r>
              <a:rPr lang="zh-TW" altLang="en-US" sz="5000" b="1" dirty="0" smtClean="0"/>
              <a:t>蒐集資料 </a:t>
            </a:r>
            <a:r>
              <a:rPr lang="en-US" altLang="zh-TW" sz="5000" b="1" dirty="0" smtClean="0"/>
              <a:t>(</a:t>
            </a:r>
            <a:r>
              <a:rPr lang="zh-TW" altLang="en-US" sz="5000" b="1" dirty="0" smtClean="0"/>
              <a:t> </a:t>
            </a:r>
            <a:r>
              <a:rPr lang="en-US" altLang="zh-TW" sz="5000" b="1" dirty="0" smtClean="0"/>
              <a:t>Collecting the Data)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TW" sz="5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成立對話的工作坊之後，最重要的就是要蒐集課程地圖的相關資訊，包括課程的內容、技術、內容和學習的成效評量等等教學的檔案資料。然後每位教師發展他個人的課程地圖，並將其建置在電腦網路</a:t>
            </a:r>
            <a:r>
              <a:rPr lang="zh-TW" altLang="zh-TW" sz="50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當中。</a:t>
            </a:r>
            <a:endParaRPr lang="zh-TW" altLang="zh-TW" sz="5000" kern="1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5000" b="1" dirty="0" smtClean="0"/>
              <a:t>2.</a:t>
            </a:r>
            <a:r>
              <a:rPr lang="zh-TW" altLang="en-US" sz="5000" b="1" dirty="0" smtClean="0"/>
              <a:t>步驟二</a:t>
            </a:r>
            <a:r>
              <a:rPr lang="en-US" altLang="zh-TW" sz="5000" b="1" dirty="0" smtClean="0"/>
              <a:t>:</a:t>
            </a:r>
            <a:r>
              <a:rPr lang="zh-TW" altLang="en-US" sz="5000" b="1" dirty="0" smtClean="0"/>
              <a:t>從頭到尾仔細閱讀</a:t>
            </a:r>
            <a:r>
              <a:rPr lang="en-US" altLang="zh-TW" sz="5000" b="1" dirty="0" smtClean="0"/>
              <a:t>(</a:t>
            </a:r>
            <a:r>
              <a:rPr lang="zh-TW" altLang="en-US" sz="5000" b="1" dirty="0" smtClean="0"/>
              <a:t>  </a:t>
            </a:r>
            <a:r>
              <a:rPr lang="en-US" altLang="zh-TW" sz="5000" b="1" dirty="0" smtClean="0"/>
              <a:t>The First Read-Through)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50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教</a:t>
            </a:r>
            <a:r>
              <a:rPr lang="zh-TW" altLang="zh-TW" sz="50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師</a:t>
            </a:r>
            <a:r>
              <a:rPr lang="zh-TW" altLang="zh-TW" sz="5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上網閱讀其他老師的課程地圖，從中獲得與課程相關的資訊，也瞭解全校課程的流程，瞭解自己在整體課程當中的角色。</a:t>
            </a:r>
            <a:endParaRPr lang="zh-TW" altLang="zh-TW" sz="5000" kern="1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5000" b="1" dirty="0" smtClean="0"/>
              <a:t>3.</a:t>
            </a:r>
            <a:r>
              <a:rPr lang="zh-TW" altLang="en-US" sz="5000" b="1" dirty="0" smtClean="0"/>
              <a:t>步驟三</a:t>
            </a:r>
            <a:r>
              <a:rPr lang="en-US" altLang="zh-TW" sz="5000" b="1" dirty="0" smtClean="0"/>
              <a:t>:</a:t>
            </a:r>
            <a:r>
              <a:rPr lang="zh-TW" altLang="en-US" sz="5000" b="1" dirty="0" smtClean="0"/>
              <a:t>多元小團體的回顧與討論 </a:t>
            </a:r>
            <a:r>
              <a:rPr lang="en-US" altLang="zh-TW" sz="5000" b="1" dirty="0" smtClean="0"/>
              <a:t>(Mixed Group Review Session)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TW" sz="5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最適合的分組是六到八個人一組，採異質分組，老師除了報告自己的課程地圖之外，還可以討論哪些課程之間的銜接落差過大？哪些教材重複了？哪些教材有統整的潛在空間（</a:t>
            </a:r>
            <a:r>
              <a:rPr lang="en-US" altLang="zh-TW" sz="5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potential areas for integration</a:t>
            </a:r>
            <a:r>
              <a:rPr lang="zh-TW" altLang="zh-TW" sz="5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）？</a:t>
            </a:r>
            <a:endParaRPr lang="zh-TW" altLang="zh-TW" sz="5000" kern="1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5000" b="1" dirty="0" smtClean="0"/>
              <a:t>4.</a:t>
            </a:r>
            <a:r>
              <a:rPr lang="zh-TW" altLang="en-US" sz="5000" b="1" dirty="0" smtClean="0"/>
              <a:t>步驟四</a:t>
            </a:r>
            <a:r>
              <a:rPr lang="en-US" altLang="zh-TW" sz="5000" b="1" dirty="0" smtClean="0"/>
              <a:t>:</a:t>
            </a:r>
            <a:r>
              <a:rPr lang="zh-TW" altLang="en-US" sz="5000" b="1" dirty="0" smtClean="0"/>
              <a:t>大團體的回顧與檢視會議</a:t>
            </a:r>
            <a:r>
              <a:rPr lang="en-US" altLang="zh-TW" sz="5000" b="1" dirty="0" smtClean="0"/>
              <a:t>(</a:t>
            </a:r>
            <a:r>
              <a:rPr lang="zh-TW" altLang="en-US" sz="5000" b="1" dirty="0" smtClean="0"/>
              <a:t> </a:t>
            </a:r>
            <a:r>
              <a:rPr lang="en-US" altLang="zh-TW" sz="5000" b="1" dirty="0" smtClean="0"/>
              <a:t>Large Group </a:t>
            </a:r>
            <a:r>
              <a:rPr lang="en-US" altLang="zh-TW" sz="5000" b="1" dirty="0"/>
              <a:t>Review </a:t>
            </a:r>
            <a:r>
              <a:rPr lang="en-US" altLang="zh-TW" sz="5000" b="1" dirty="0" smtClean="0"/>
              <a:t>)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TW" sz="5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大團體討論可以由校長或教師的領袖主持，開會之前各小組的意見已經彙整在一起，可以將一般問題和個別問題題分開討論，討論之後提供教師作為編輯、修正和發展課程地圖模式時參考。</a:t>
            </a:r>
            <a:endParaRPr lang="zh-TW" altLang="zh-TW" sz="5000" kern="1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78425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新細明體" panose="02020500000000000000" pitchFamily="18" charset="-120"/>
              </a:rPr>
              <a:t>課程地圖的程序</a:t>
            </a:r>
            <a:r>
              <a:rPr lang="en-US" altLang="zh-TW" sz="2500" b="1" dirty="0">
                <a:solidFill>
                  <a:srgbClr val="FF0000"/>
                </a:solidFill>
                <a:latin typeface="新細明體" panose="02020500000000000000" pitchFamily="18" charset="-120"/>
              </a:rPr>
              <a:t>(Heidi Hayes Jacobs)</a:t>
            </a:r>
            <a:br>
              <a:rPr lang="en-US" altLang="zh-TW" sz="2500" b="1" dirty="0">
                <a:solidFill>
                  <a:srgbClr val="FF0000"/>
                </a:solidFill>
                <a:latin typeface="新細明體" panose="02020500000000000000" pitchFamily="18" charset="-120"/>
              </a:rPr>
            </a:br>
            <a:r>
              <a:rPr lang="en-US" altLang="zh-TW" sz="2500" b="1" dirty="0">
                <a:solidFill>
                  <a:srgbClr val="FF0000"/>
                </a:solidFill>
                <a:latin typeface="新細明體" panose="02020500000000000000" pitchFamily="18" charset="-120"/>
              </a:rPr>
              <a:t>Procedures for Curriculum Mapping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7538" y="1582616"/>
            <a:ext cx="10826262" cy="49852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2000" b="1" dirty="0">
                <a:solidFill>
                  <a:prstClr val="black"/>
                </a:solidFill>
              </a:rPr>
              <a:t>5.</a:t>
            </a:r>
            <a:r>
              <a:rPr lang="zh-TW" altLang="en-US" sz="2000" b="1" dirty="0">
                <a:solidFill>
                  <a:prstClr val="black"/>
                </a:solidFill>
              </a:rPr>
              <a:t>步驟五</a:t>
            </a:r>
            <a:r>
              <a:rPr lang="en-US" altLang="zh-TW" sz="2000" b="1" dirty="0">
                <a:solidFill>
                  <a:prstClr val="black"/>
                </a:solidFill>
              </a:rPr>
              <a:t>:</a:t>
            </a:r>
            <a:r>
              <a:rPr lang="zh-TW" altLang="en-US" sz="2000" b="1" dirty="0">
                <a:solidFill>
                  <a:prstClr val="black"/>
                </a:solidFill>
              </a:rPr>
              <a:t>判定有哪些資料是可以立即的</a:t>
            </a:r>
            <a:r>
              <a:rPr lang="zh-TW" altLang="en-US" sz="2000" b="1" dirty="0" smtClean="0">
                <a:solidFill>
                  <a:prstClr val="black"/>
                </a:solidFill>
              </a:rPr>
              <a:t>修正</a:t>
            </a:r>
            <a:endParaRPr lang="en-US" altLang="zh-TW" sz="2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zh-TW" altLang="en-US" sz="2000" dirty="0" smtClean="0">
                <a:solidFill>
                  <a:prstClr val="black"/>
                </a:solidFill>
              </a:rPr>
              <a:t>  </a:t>
            </a:r>
            <a:r>
              <a:rPr lang="en-US" altLang="zh-TW" sz="2000" dirty="0" smtClean="0">
                <a:solidFill>
                  <a:prstClr val="black"/>
                </a:solidFill>
              </a:rPr>
              <a:t>(Determine </a:t>
            </a:r>
            <a:r>
              <a:rPr lang="en-US" altLang="zh-TW" sz="2000" dirty="0">
                <a:solidFill>
                  <a:prstClr val="black"/>
                </a:solidFill>
              </a:rPr>
              <a:t>Those Points That </a:t>
            </a:r>
            <a:r>
              <a:rPr lang="en-US" altLang="zh-TW" sz="2000" dirty="0" smtClean="0">
                <a:solidFill>
                  <a:prstClr val="black"/>
                </a:solidFill>
              </a:rPr>
              <a:t>Can </a:t>
            </a:r>
            <a:r>
              <a:rPr lang="en-US" altLang="zh-TW" sz="2000" dirty="0">
                <a:solidFill>
                  <a:prstClr val="black"/>
                </a:solidFill>
              </a:rPr>
              <a:t>Be Revised </a:t>
            </a:r>
            <a:r>
              <a:rPr lang="en-US" altLang="zh-TW" sz="2000" dirty="0" smtClean="0">
                <a:solidFill>
                  <a:prstClr val="black"/>
                </a:solidFill>
              </a:rPr>
              <a:t>Immediately)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TW" sz="2000" dirty="0">
                <a:solidFill>
                  <a:prstClr val="black"/>
                </a:solidFill>
              </a:rPr>
              <a:t>如果課程地圖當中有發現明顯的重複或者錯誤，就可以立即提出修正</a:t>
            </a:r>
            <a:r>
              <a:rPr lang="zh-TW" altLang="zh-TW" sz="2000" dirty="0" smtClean="0">
                <a:solidFill>
                  <a:prstClr val="black"/>
                </a:solidFill>
              </a:rPr>
              <a:t>。</a:t>
            </a:r>
            <a:endParaRPr lang="en-US" altLang="zh-TW" sz="2000" dirty="0" smtClean="0">
              <a:solidFill>
                <a:prstClr val="black"/>
              </a:solidFill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zh-TW" altLang="zh-TW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TW" sz="2000" b="1" dirty="0" smtClean="0">
                <a:solidFill>
                  <a:prstClr val="black"/>
                </a:solidFill>
              </a:rPr>
              <a:t>6</a:t>
            </a:r>
            <a:r>
              <a:rPr lang="en-US" altLang="zh-TW" sz="2000" b="1" dirty="0">
                <a:solidFill>
                  <a:prstClr val="black"/>
                </a:solidFill>
              </a:rPr>
              <a:t>.</a:t>
            </a:r>
            <a:r>
              <a:rPr lang="zh-TW" altLang="en-US" sz="2000" b="1" dirty="0">
                <a:solidFill>
                  <a:prstClr val="black"/>
                </a:solidFill>
              </a:rPr>
              <a:t>步驟六</a:t>
            </a:r>
            <a:r>
              <a:rPr lang="en-US" altLang="zh-TW" sz="2000" b="1" dirty="0">
                <a:solidFill>
                  <a:prstClr val="black"/>
                </a:solidFill>
              </a:rPr>
              <a:t>:</a:t>
            </a:r>
            <a:r>
              <a:rPr lang="zh-TW" altLang="en-US" sz="2000" b="1" dirty="0">
                <a:solidFill>
                  <a:prstClr val="black"/>
                </a:solidFill>
              </a:rPr>
              <a:t>判定那些事件需要長期的研究與</a:t>
            </a:r>
            <a:r>
              <a:rPr lang="zh-TW" altLang="en-US" sz="2000" b="1" dirty="0" smtClean="0">
                <a:solidFill>
                  <a:prstClr val="black"/>
                </a:solidFill>
              </a:rPr>
              <a:t>發展</a:t>
            </a:r>
            <a:endParaRPr lang="en-US" altLang="zh-TW" sz="2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zh-TW" altLang="en-US" sz="2000" dirty="0" smtClean="0">
                <a:solidFill>
                  <a:prstClr val="black"/>
                </a:solidFill>
              </a:rPr>
              <a:t>（</a:t>
            </a:r>
            <a:r>
              <a:rPr lang="en-US" altLang="zh-TW" sz="2000" dirty="0" smtClean="0">
                <a:solidFill>
                  <a:prstClr val="black"/>
                </a:solidFill>
              </a:rPr>
              <a:t>Determine </a:t>
            </a:r>
            <a:r>
              <a:rPr lang="en-US" altLang="zh-TW" sz="2000" dirty="0">
                <a:solidFill>
                  <a:prstClr val="black"/>
                </a:solidFill>
              </a:rPr>
              <a:t>points that require long-term research </a:t>
            </a:r>
            <a:r>
              <a:rPr lang="zh-TW" altLang="en-US" sz="2000" dirty="0">
                <a:solidFill>
                  <a:prstClr val="black"/>
                </a:solidFill>
              </a:rPr>
              <a:t>）</a:t>
            </a:r>
            <a:endParaRPr lang="en-US" altLang="zh-TW" sz="2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zh-TW" altLang="en-US" sz="2000" dirty="0">
                <a:solidFill>
                  <a:prstClr val="black"/>
                </a:solidFill>
              </a:rPr>
              <a:t>有些問題牽涉到不同的年段、不同</a:t>
            </a:r>
            <a:r>
              <a:rPr lang="zh-TW" altLang="en-US" sz="2000" dirty="0" smtClean="0">
                <a:solidFill>
                  <a:prstClr val="black"/>
                </a:solidFill>
              </a:rPr>
              <a:t>的單</a:t>
            </a:r>
            <a:r>
              <a:rPr lang="zh-TW" altLang="en-US" sz="2000" dirty="0">
                <a:solidFill>
                  <a:prstClr val="black"/>
                </a:solidFill>
              </a:rPr>
              <a:t>位</a:t>
            </a:r>
            <a:r>
              <a:rPr lang="zh-TW" altLang="en-US" sz="2000" dirty="0" smtClean="0">
                <a:solidFill>
                  <a:prstClr val="black"/>
                </a:solidFill>
              </a:rPr>
              <a:t>，</a:t>
            </a:r>
            <a:r>
              <a:rPr lang="zh-TW" altLang="en-US" sz="2000" dirty="0">
                <a:solidFill>
                  <a:prstClr val="black"/>
                </a:solidFill>
              </a:rPr>
              <a:t>或是整個課程架構，不能立即決定改進意見，則需成立研究小組進一步的深入研究</a:t>
            </a:r>
            <a:r>
              <a:rPr lang="zh-TW" altLang="en-US" sz="2000" dirty="0" smtClean="0">
                <a:solidFill>
                  <a:prstClr val="black"/>
                </a:solidFill>
              </a:rPr>
              <a:t>。</a:t>
            </a:r>
            <a:endParaRPr lang="en-US" altLang="zh-TW" sz="2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TW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TW" sz="2000" b="1" dirty="0">
                <a:solidFill>
                  <a:prstClr val="black"/>
                </a:solidFill>
              </a:rPr>
              <a:t>7.</a:t>
            </a:r>
            <a:r>
              <a:rPr lang="zh-TW" altLang="en-US" sz="2000" b="1" dirty="0">
                <a:solidFill>
                  <a:prstClr val="black"/>
                </a:solidFill>
              </a:rPr>
              <a:t>步驟七</a:t>
            </a:r>
            <a:r>
              <a:rPr lang="en-US" altLang="zh-TW" sz="2000" b="1" dirty="0">
                <a:solidFill>
                  <a:prstClr val="black"/>
                </a:solidFill>
              </a:rPr>
              <a:t>:</a:t>
            </a:r>
            <a:r>
              <a:rPr lang="zh-TW" altLang="en-US" sz="2000" b="1" dirty="0">
                <a:solidFill>
                  <a:prstClr val="black"/>
                </a:solidFill>
              </a:rPr>
              <a:t>永續性的循環</a:t>
            </a:r>
            <a:r>
              <a:rPr lang="zh-TW" altLang="en-US" sz="2000" b="1" dirty="0" smtClean="0">
                <a:solidFill>
                  <a:prstClr val="black"/>
                </a:solidFill>
              </a:rPr>
              <a:t>檢視</a:t>
            </a:r>
            <a:endParaRPr lang="en-US" altLang="zh-TW" sz="2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zh-TW" altLang="en-US" sz="2000" b="1" dirty="0" smtClean="0">
                <a:solidFill>
                  <a:prstClr val="black"/>
                </a:solidFill>
              </a:rPr>
              <a:t>（</a:t>
            </a:r>
            <a:r>
              <a:rPr lang="en-US" altLang="zh-TW" sz="2000" b="1" dirty="0">
                <a:solidFill>
                  <a:prstClr val="black"/>
                </a:solidFill>
              </a:rPr>
              <a:t>Review cycle continues</a:t>
            </a:r>
            <a:r>
              <a:rPr lang="zh-TW" altLang="en-US" sz="2000" b="1" dirty="0">
                <a:solidFill>
                  <a:prstClr val="black"/>
                </a:solidFill>
              </a:rPr>
              <a:t>）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TW" sz="2000" dirty="0">
                <a:solidFill>
                  <a:prstClr val="black"/>
                </a:solidFill>
              </a:rPr>
              <a:t>課程的評核（</a:t>
            </a:r>
            <a:r>
              <a:rPr lang="en-US" altLang="zh-TW" sz="2000" dirty="0">
                <a:solidFill>
                  <a:prstClr val="black"/>
                </a:solidFill>
              </a:rPr>
              <a:t>review</a:t>
            </a:r>
            <a:r>
              <a:rPr lang="zh-TW" altLang="zh-TW" sz="2000" dirty="0">
                <a:solidFill>
                  <a:prstClr val="black"/>
                </a:solidFill>
              </a:rPr>
              <a:t>）應該主動且不斷進行，利用上述的方法，改進教師的課程地圖。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381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 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壹、為什麼</a:t>
            </a:r>
            <a:r>
              <a:rPr lang="zh-TW" altLang="en-US" dirty="0"/>
              <a:t>需要課程地圖？</a:t>
            </a:r>
          </a:p>
          <a:p>
            <a:pPr marL="0" indent="0">
              <a:buNone/>
            </a:pPr>
            <a:r>
              <a:rPr lang="zh-TW" altLang="en-US" dirty="0" smtClean="0"/>
              <a:t>貳、課程地圖意涵與目標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参、新</a:t>
            </a:r>
            <a:r>
              <a:rPr lang="zh-TW" altLang="en-US" dirty="0"/>
              <a:t>課綱強調課程地圖之原因</a:t>
            </a:r>
          </a:p>
          <a:p>
            <a:pPr marL="0" indent="0">
              <a:buNone/>
            </a:pPr>
            <a:r>
              <a:rPr lang="zh-TW" altLang="en-US" dirty="0" smtClean="0"/>
              <a:t>肆、課程</a:t>
            </a:r>
            <a:r>
              <a:rPr lang="zh-TW" altLang="en-US" dirty="0"/>
              <a:t>地圖樣式與步驟</a:t>
            </a:r>
          </a:p>
          <a:p>
            <a:pPr marL="0" indent="0">
              <a:buNone/>
            </a:pPr>
            <a:r>
              <a:rPr lang="zh-TW" altLang="en-US" dirty="0" smtClean="0"/>
              <a:t>伍、課程</a:t>
            </a:r>
            <a:r>
              <a:rPr lang="zh-TW" altLang="en-US" dirty="0"/>
              <a:t>地圖觀摩與評析</a:t>
            </a:r>
          </a:p>
          <a:p>
            <a:pPr marL="0" indent="0">
              <a:buNone/>
            </a:pPr>
            <a:r>
              <a:rPr lang="zh-TW" altLang="en-US" dirty="0"/>
              <a:t>陸</a:t>
            </a:r>
            <a:r>
              <a:rPr lang="zh-TW" altLang="en-US" dirty="0" smtClean="0"/>
              <a:t>、結語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25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569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TimesNewRomanPSMT"/>
              </a:rPr>
              <a:t>課程地圖十要素</a:t>
            </a:r>
            <a:r>
              <a:rPr lang="en-US" altLang="zh-TW" sz="3200" dirty="0">
                <a:latin typeface="TimesNewRomanPSMT"/>
              </a:rPr>
              <a:t>(</a:t>
            </a:r>
            <a:r>
              <a:rPr lang="en-US" altLang="zh-TW" sz="3200" dirty="0" smtClean="0">
                <a:latin typeface="TimesNewRomanPSMT"/>
              </a:rPr>
              <a:t>Harden,2001</a:t>
            </a:r>
            <a:r>
              <a:rPr lang="en-US" altLang="zh-TW" sz="3200" dirty="0">
                <a:latin typeface="TimesNewRomanPSMT"/>
              </a:rPr>
              <a:t>)</a:t>
            </a:r>
            <a:r>
              <a:rPr lang="zh-TW" altLang="en-US" sz="3200" dirty="0">
                <a:latin typeface="TimesNewRomanPSMT"/>
              </a:rPr>
              <a:t>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024" y="1434353"/>
            <a:ext cx="10851776" cy="52084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DFMing-W3-WIN-BF"/>
              </a:rPr>
              <a:t>關心</a:t>
            </a:r>
            <a:r>
              <a:rPr lang="en-US" altLang="zh-TW" sz="3600" dirty="0" smtClean="0">
                <a:latin typeface="DFMing-W3-WIN-BF"/>
              </a:rPr>
              <a:t>:</a:t>
            </a:r>
            <a:r>
              <a:rPr lang="zh-TW" altLang="en-US" sz="3600" dirty="0" smtClean="0">
                <a:latin typeface="DFMing-W3-WIN-BF"/>
              </a:rPr>
              <a:t>什麼</a:t>
            </a:r>
            <a:r>
              <a:rPr lang="zh-TW" altLang="en-US" sz="3600" dirty="0">
                <a:latin typeface="DFMing-W3-WIN-BF"/>
              </a:rPr>
              <a:t>要被教、如何被教、</a:t>
            </a:r>
            <a:r>
              <a:rPr lang="zh-TW" altLang="en-US" sz="3600" dirty="0" smtClean="0">
                <a:latin typeface="DFMing-W3-WIN-BF"/>
              </a:rPr>
              <a:t>何時被</a:t>
            </a:r>
            <a:r>
              <a:rPr lang="zh-TW" altLang="en-US" sz="3600" dirty="0">
                <a:latin typeface="DFMing-W3-WIN-BF"/>
              </a:rPr>
              <a:t>教，以及學生是否達到預期</a:t>
            </a:r>
            <a:r>
              <a:rPr lang="zh-TW" altLang="en-US" sz="3600" dirty="0" smtClean="0">
                <a:latin typeface="DFMing-W3-WIN-BF"/>
              </a:rPr>
              <a:t>教學</a:t>
            </a:r>
            <a:r>
              <a:rPr lang="zh-TW" altLang="en-US" sz="3600" dirty="0">
                <a:latin typeface="DFMing-W3-WIN-BF"/>
              </a:rPr>
              <a:t>成果的</a:t>
            </a:r>
            <a:r>
              <a:rPr lang="zh-TW" altLang="en-US" sz="3600" dirty="0" smtClean="0">
                <a:latin typeface="DFMing-W3-WIN-BF"/>
              </a:rPr>
              <a:t>評量</a:t>
            </a:r>
            <a:endParaRPr lang="en-US" altLang="zh-TW" sz="3600" dirty="0" smtClean="0">
              <a:latin typeface="DFMing-W3-WIN-BF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DFMing-W3-WIN-BF"/>
              </a:rPr>
              <a:t>1.</a:t>
            </a:r>
            <a:r>
              <a:rPr lang="zh-TW" altLang="en-US" sz="3600" dirty="0" smtClean="0">
                <a:latin typeface="DFMing-W3-WIN-BF"/>
              </a:rPr>
              <a:t>期待</a:t>
            </a:r>
            <a:r>
              <a:rPr lang="zh-TW" altLang="en-US" sz="3600" dirty="0">
                <a:latin typeface="DFMing-W3-WIN-BF"/>
              </a:rPr>
              <a:t>的學習</a:t>
            </a:r>
            <a:r>
              <a:rPr lang="zh-TW" altLang="en-US" sz="3600" dirty="0" smtClean="0">
                <a:latin typeface="DFMing-W3-WIN-BF"/>
              </a:rPr>
              <a:t>成果</a:t>
            </a:r>
            <a:endParaRPr lang="en-US" altLang="zh-TW" sz="3600" dirty="0" smtClean="0">
              <a:latin typeface="DFMing-W3-WIN-BF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DFMing-W3-WIN-BF"/>
              </a:rPr>
              <a:t>2.</a:t>
            </a:r>
            <a:r>
              <a:rPr lang="zh-TW" altLang="en-US" sz="3600" dirty="0" smtClean="0">
                <a:latin typeface="DFMing-W3-WIN-BF"/>
              </a:rPr>
              <a:t>課程</a:t>
            </a:r>
            <a:r>
              <a:rPr lang="zh-TW" altLang="en-US" sz="3600" dirty="0">
                <a:latin typeface="DFMing-W3-WIN-BF"/>
              </a:rPr>
              <a:t>內容或專業</a:t>
            </a:r>
            <a:r>
              <a:rPr lang="zh-TW" altLang="en-US" sz="3600" dirty="0" smtClean="0">
                <a:latin typeface="DFMing-W3-WIN-BF"/>
              </a:rPr>
              <a:t>領域</a:t>
            </a:r>
            <a:endParaRPr lang="en-US" altLang="zh-TW" sz="3600" dirty="0" smtClean="0">
              <a:latin typeface="DFMing-W3-WIN-BF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DFMing-W3-WIN-BF"/>
              </a:rPr>
              <a:t>3.</a:t>
            </a:r>
            <a:r>
              <a:rPr lang="zh-TW" altLang="en-US" sz="3600" dirty="0" smtClean="0">
                <a:latin typeface="DFMing-W3-WIN-BF"/>
              </a:rPr>
              <a:t>學生</a:t>
            </a:r>
            <a:r>
              <a:rPr lang="zh-TW" altLang="en-US" sz="3600" dirty="0">
                <a:latin typeface="DFMing-W3-WIN-BF"/>
              </a:rPr>
              <a:t>的</a:t>
            </a:r>
            <a:r>
              <a:rPr lang="zh-TW" altLang="en-US" sz="3600" dirty="0" smtClean="0">
                <a:latin typeface="DFMing-W3-WIN-BF"/>
              </a:rPr>
              <a:t>評量</a:t>
            </a:r>
            <a:endParaRPr lang="en-US" altLang="zh-TW" sz="3600" dirty="0" smtClean="0">
              <a:latin typeface="DFMing-W3-WIN-BF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TimesNewRomanPSMT"/>
              </a:rPr>
              <a:t>4</a:t>
            </a:r>
            <a:r>
              <a:rPr lang="en-US" altLang="zh-TW" sz="3600" dirty="0" smtClean="0">
                <a:latin typeface="TimesNewRomanPSMT"/>
              </a:rPr>
              <a:t>.</a:t>
            </a:r>
            <a:r>
              <a:rPr lang="zh-TW" altLang="en-US" sz="3600" dirty="0" smtClean="0">
                <a:latin typeface="DFMing-W3-WIN-BF"/>
              </a:rPr>
              <a:t>學習</a:t>
            </a:r>
            <a:r>
              <a:rPr lang="zh-TW" altLang="en-US" sz="3600" dirty="0" smtClean="0">
                <a:latin typeface="DFMing-W3-WIN-BF"/>
              </a:rPr>
              <a:t>機會</a:t>
            </a:r>
            <a:endParaRPr lang="en-US" altLang="zh-TW" sz="3600" dirty="0" smtClean="0">
              <a:latin typeface="DFMing-W3-WIN-BF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DFMing-W3-WIN-BF"/>
              </a:rPr>
              <a:t>5.</a:t>
            </a:r>
            <a:r>
              <a:rPr lang="zh-TW" altLang="en-US" sz="3600" dirty="0" smtClean="0">
                <a:latin typeface="DFMing-W3-WIN-BF"/>
              </a:rPr>
              <a:t>學習地點</a:t>
            </a:r>
            <a:endParaRPr lang="en-US" altLang="zh-TW" sz="3600" dirty="0" smtClean="0">
              <a:latin typeface="DFMing-W3-WIN-BF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DFMing-W3-WIN-BF"/>
              </a:rPr>
              <a:t>6.</a:t>
            </a:r>
            <a:r>
              <a:rPr lang="zh-TW" altLang="en-US" sz="3600" dirty="0" smtClean="0">
                <a:latin typeface="DFMing-W3-WIN-BF"/>
              </a:rPr>
              <a:t>學習資源</a:t>
            </a:r>
            <a:endParaRPr lang="en-US" altLang="zh-TW" sz="3600" dirty="0" smtClean="0">
              <a:latin typeface="DFMing-W3-WIN-BF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TimesNewRomanPSMT"/>
              </a:rPr>
              <a:t>7.</a:t>
            </a:r>
            <a:r>
              <a:rPr lang="zh-TW" altLang="en-US" sz="3600" dirty="0" smtClean="0">
                <a:latin typeface="DFMing-W3-WIN-BF"/>
              </a:rPr>
              <a:t>時間表</a:t>
            </a:r>
            <a:endParaRPr lang="zh-TW" altLang="en-US" sz="3600" dirty="0">
              <a:latin typeface="DFMing-W3-WIN-BF"/>
            </a:endParaRPr>
          </a:p>
          <a:p>
            <a:pPr marL="0" indent="0">
              <a:buNone/>
            </a:pPr>
            <a:r>
              <a:rPr lang="en-US" altLang="zh-TW" sz="3600" dirty="0">
                <a:latin typeface="TimesNewRomanPSMT"/>
              </a:rPr>
              <a:t>8</a:t>
            </a:r>
            <a:r>
              <a:rPr lang="en-US" altLang="zh-TW" sz="3600" dirty="0" smtClean="0">
                <a:latin typeface="TimesNewRomanPSMT"/>
              </a:rPr>
              <a:t>.</a:t>
            </a:r>
            <a:r>
              <a:rPr lang="zh-TW" altLang="en-US" sz="3600" dirty="0" smtClean="0">
                <a:latin typeface="DFMing-W3-WIN-BF"/>
              </a:rPr>
              <a:t>教職員</a:t>
            </a:r>
            <a:r>
              <a:rPr lang="zh-TW" altLang="en-US" sz="3600" dirty="0">
                <a:latin typeface="DFMing-W3-WIN-BF"/>
              </a:rPr>
              <a:t>工的工作</a:t>
            </a:r>
            <a:r>
              <a:rPr lang="zh-TW" altLang="en-US" sz="3600" dirty="0" smtClean="0">
                <a:latin typeface="DFMing-W3-WIN-BF"/>
              </a:rPr>
              <a:t>分工</a:t>
            </a:r>
            <a:endParaRPr lang="en-US" altLang="zh-TW" sz="3600" dirty="0" smtClean="0">
              <a:latin typeface="DFMing-W3-WIN-BF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TimesNewRomanPSMT"/>
              </a:rPr>
              <a:t>9.</a:t>
            </a:r>
            <a:r>
              <a:rPr lang="zh-TW" altLang="en-US" sz="3600" dirty="0" smtClean="0">
                <a:latin typeface="DFMing-W3-WIN-BF"/>
              </a:rPr>
              <a:t>課程經營</a:t>
            </a:r>
            <a:endParaRPr lang="en-US" altLang="zh-TW" sz="3600" dirty="0" smtClean="0">
              <a:latin typeface="DFMing-W3-WIN-BF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TimesNewRomanPSMT"/>
              </a:rPr>
              <a:t>10</a:t>
            </a:r>
            <a:r>
              <a:rPr lang="en-US" altLang="zh-TW" sz="3600" dirty="0">
                <a:latin typeface="TimesNewRomanPSMT"/>
              </a:rPr>
              <a:t>. </a:t>
            </a:r>
            <a:r>
              <a:rPr lang="zh-TW" altLang="en-US" sz="3600" dirty="0">
                <a:latin typeface="DFMing-W3-WIN-BF"/>
              </a:rPr>
              <a:t>學生（其背景、學習歷程、</a:t>
            </a:r>
            <a:r>
              <a:rPr lang="zh-TW" altLang="en-US" sz="3600" dirty="0" smtClean="0">
                <a:latin typeface="DFMing-W3-WIN-BF"/>
              </a:rPr>
              <a:t>與未來</a:t>
            </a:r>
            <a:r>
              <a:rPr lang="zh-TW" altLang="en-US" sz="3600" dirty="0">
                <a:latin typeface="DFMing-W3-WIN-BF"/>
              </a:rPr>
              <a:t>出路</a:t>
            </a:r>
            <a:r>
              <a:rPr lang="zh-TW" altLang="en-US" sz="3600" dirty="0" smtClean="0">
                <a:latin typeface="DFMing-W3-WIN-BF"/>
              </a:rPr>
              <a:t>）</a:t>
            </a:r>
            <a:endParaRPr lang="en-US" altLang="zh-TW" sz="3600" dirty="0" smtClean="0">
              <a:latin typeface="DFMing-W3-WIN-BF"/>
            </a:endParaRPr>
          </a:p>
          <a:p>
            <a:pPr marL="0" indent="0">
              <a:buNone/>
            </a:pPr>
            <a:endParaRPr lang="en-US" altLang="zh-TW" sz="3600" dirty="0" smtClean="0">
              <a:latin typeface="DFMing-W3-WIN-BF"/>
            </a:endParaRPr>
          </a:p>
          <a:p>
            <a:r>
              <a:rPr lang="zh-TW" altLang="en-US" sz="3600" dirty="0"/>
              <a:t>各要素間的聯結</a:t>
            </a:r>
            <a:r>
              <a:rPr lang="zh-TW" altLang="en-US" sz="3600" dirty="0" smtClean="0"/>
              <a:t>與接合</a:t>
            </a:r>
            <a:r>
              <a:rPr lang="zh-TW" altLang="en-US" sz="3600" dirty="0"/>
              <a:t>，以形成一個有效的</a:t>
            </a:r>
            <a:r>
              <a:rPr lang="zh-TW" altLang="en-US" sz="3600" dirty="0" smtClean="0"/>
              <a:t>整體</a:t>
            </a:r>
            <a:endParaRPr lang="en-US" altLang="zh-TW" sz="3600" dirty="0" smtClean="0"/>
          </a:p>
          <a:p>
            <a:r>
              <a:rPr lang="zh-TW" altLang="en-US" sz="3600" dirty="0"/>
              <a:t>在課程發展歷程中，課程</a:t>
            </a:r>
            <a:r>
              <a:rPr lang="zh-TW" altLang="en-US" sz="3600" dirty="0" smtClean="0"/>
              <a:t>地圖要</a:t>
            </a:r>
            <a:r>
              <a:rPr lang="zh-TW" altLang="en-US" sz="3600" dirty="0"/>
              <a:t>定期</a:t>
            </a:r>
            <a:r>
              <a:rPr lang="zh-TW" altLang="en-US" sz="3600" dirty="0" smtClean="0"/>
              <a:t>評鑑，</a:t>
            </a:r>
            <a:r>
              <a:rPr lang="zh-TW" altLang="en-US" sz="3600" dirty="0"/>
              <a:t>依教師與學生的</a:t>
            </a:r>
            <a:r>
              <a:rPr lang="zh-TW" altLang="en-US" sz="3600" dirty="0" smtClean="0"/>
              <a:t>反應</a:t>
            </a:r>
            <a:r>
              <a:rPr lang="zh-TW" altLang="en-US" sz="3600" dirty="0"/>
              <a:t>加以</a:t>
            </a:r>
            <a:r>
              <a:rPr lang="zh-TW" altLang="en-US" sz="3600" dirty="0" smtClean="0"/>
              <a:t>修正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4257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hlinkClick r:id="rId2" action="ppaction://hlinkfile"/>
              </a:rPr>
              <a:t>臺師大師資職前教育課程地圖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7537" y="1541929"/>
            <a:ext cx="11438793" cy="506988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呈現內容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--</a:t>
            </a:r>
            <a:r>
              <a:rPr lang="zh-TW" altLang="en-US" dirty="0" smtClean="0"/>
              <a:t>課程架構、修課要求、修習順序</a:t>
            </a:r>
            <a:r>
              <a:rPr lang="en-US" altLang="zh-TW" dirty="0" smtClean="0"/>
              <a:t>……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--</a:t>
            </a:r>
            <a:r>
              <a:rPr lang="zh-TW" altLang="en-US" dirty="0" smtClean="0"/>
              <a:t>獲得能力、從事職業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思考</a:t>
            </a:r>
            <a:r>
              <a:rPr lang="en-US" altLang="zh-TW" dirty="0" smtClean="0"/>
              <a:t>:(</a:t>
            </a:r>
            <a:r>
              <a:rPr lang="zh-TW" altLang="en-US" dirty="0" smtClean="0"/>
              <a:t>王嘉陵，</a:t>
            </a:r>
            <a:r>
              <a:rPr lang="en-US" altLang="zh-TW" dirty="0" smtClean="0"/>
              <a:t>2011)</a:t>
            </a:r>
          </a:p>
          <a:p>
            <a:pPr marL="0" indent="0">
              <a:buNone/>
            </a:pPr>
            <a:r>
              <a:rPr lang="en-US" altLang="zh-TW" dirty="0" smtClean="0"/>
              <a:t>--</a:t>
            </a:r>
            <a:r>
              <a:rPr lang="zh-TW" altLang="en-US" dirty="0">
                <a:latin typeface="DFMing-W3-WIN-BF"/>
              </a:rPr>
              <a:t> </a:t>
            </a:r>
            <a:r>
              <a:rPr lang="zh-TW" altLang="en-US" dirty="0" smtClean="0">
                <a:latin typeface="DFMing-W3-WIN-BF"/>
              </a:rPr>
              <a:t>除了</a:t>
            </a:r>
            <a:r>
              <a:rPr lang="zh-TW" altLang="en-US" dirty="0">
                <a:latin typeface="DFMing-W3-WIN-BF"/>
              </a:rPr>
              <a:t>取得教師資格考上教師甄試，</a:t>
            </a:r>
            <a:r>
              <a:rPr lang="zh-TW" altLang="en-US" dirty="0" smtClean="0">
                <a:latin typeface="DFMing-W3-WIN-BF"/>
              </a:rPr>
              <a:t>或在</a:t>
            </a:r>
            <a:r>
              <a:rPr lang="zh-TW" altLang="en-US" dirty="0">
                <a:latin typeface="DFMing-W3-WIN-BF"/>
              </a:rPr>
              <a:t>補教業、文化出版事業工作外，學生的</a:t>
            </a:r>
            <a:r>
              <a:rPr lang="zh-TW" altLang="en-US" dirty="0" smtClean="0">
                <a:latin typeface="DFMing-W3-WIN-BF"/>
              </a:rPr>
              <a:t>旅程</a:t>
            </a:r>
            <a:endParaRPr lang="en-US" altLang="zh-TW" dirty="0" smtClean="0">
              <a:latin typeface="DFMing-W3-WIN-BF"/>
            </a:endParaRPr>
          </a:p>
          <a:p>
            <a:pPr marL="0" indent="0">
              <a:buNone/>
            </a:pPr>
            <a:r>
              <a:rPr lang="zh-TW" altLang="en-US" dirty="0">
                <a:latin typeface="DFMing-W3-WIN-BF"/>
              </a:rPr>
              <a:t> </a:t>
            </a:r>
            <a:r>
              <a:rPr lang="zh-TW" altLang="en-US" dirty="0" smtClean="0">
                <a:latin typeface="DFMing-W3-WIN-BF"/>
              </a:rPr>
              <a:t>  有</a:t>
            </a:r>
            <a:r>
              <a:rPr lang="zh-TW" altLang="en-US" dirty="0">
                <a:latin typeface="DFMing-W3-WIN-BF"/>
              </a:rPr>
              <a:t>沒有其他的可能性產生</a:t>
            </a:r>
            <a:r>
              <a:rPr lang="zh-TW" altLang="en-US" dirty="0" smtClean="0">
                <a:latin typeface="DFMing-W3-WIN-BF"/>
              </a:rPr>
              <a:t>？</a:t>
            </a:r>
            <a:endParaRPr lang="en-US" altLang="zh-TW" dirty="0" smtClean="0">
              <a:latin typeface="DFMing-W3-WIN-BF"/>
            </a:endParaRPr>
          </a:p>
          <a:p>
            <a:pPr marL="0" indent="0">
              <a:buNone/>
            </a:pPr>
            <a:r>
              <a:rPr lang="en-US" altLang="zh-TW" dirty="0" smtClean="0"/>
              <a:t>--</a:t>
            </a:r>
            <a:r>
              <a:rPr lang="zh-TW" altLang="en-US" dirty="0" smtClean="0"/>
              <a:t>是</a:t>
            </a:r>
            <a:r>
              <a:rPr lang="zh-TW" altLang="en-US" dirty="0"/>
              <a:t>一趟自我教育之旅，或者這趟旅程同時豐富了</a:t>
            </a:r>
            <a:r>
              <a:rPr lang="zh-TW" altLang="en-US" dirty="0" smtClean="0"/>
              <a:t>未來教養</a:t>
            </a:r>
            <a:r>
              <a:rPr lang="zh-TW" altLang="en-US" dirty="0"/>
              <a:t>下一代的</a:t>
            </a:r>
            <a:r>
              <a:rPr lang="zh-TW" altLang="en-US" dirty="0" smtClean="0"/>
              <a:t>經驗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--</a:t>
            </a:r>
            <a:r>
              <a:rPr lang="zh-TW" altLang="en-US" dirty="0" smtClean="0"/>
              <a:t>要</a:t>
            </a:r>
            <a:r>
              <a:rPr lang="zh-TW" altLang="en-US" dirty="0"/>
              <a:t>當一位好的中學老師，真的修習完這些課程、走完這樣的預定</a:t>
            </a:r>
            <a:r>
              <a:rPr lang="zh-TW" altLang="en-US" dirty="0" smtClean="0"/>
              <a:t>路線就</a:t>
            </a:r>
            <a:r>
              <a:rPr lang="zh-TW" altLang="en-US" dirty="0"/>
              <a:t>夠了嗎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--</a:t>
            </a:r>
            <a:r>
              <a:rPr lang="zh-TW" altLang="en-US" dirty="0" smtClean="0"/>
              <a:t>線性</a:t>
            </a:r>
            <a:r>
              <a:rPr lang="zh-TW" altLang="en-US" dirty="0"/>
              <a:t>的課程地圖常有將學習</a:t>
            </a:r>
            <a:r>
              <a:rPr lang="zh-TW" altLang="en-US" dirty="0" smtClean="0"/>
              <a:t>知識過分</a:t>
            </a:r>
            <a:r>
              <a:rPr lang="zh-TW" altLang="en-US" dirty="0"/>
              <a:t>切割的</a:t>
            </a:r>
            <a:r>
              <a:rPr lang="zh-TW" altLang="en-US" dirty="0" smtClean="0"/>
              <a:t>現象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--</a:t>
            </a:r>
            <a:r>
              <a:rPr lang="zh-TW" altLang="en-US" dirty="0"/>
              <a:t>太詳細的路線分化，是否會限定學生的學習內容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--</a:t>
            </a:r>
            <a:r>
              <a:rPr lang="zh-TW" altLang="en-US" dirty="0" smtClean="0"/>
              <a:t>定製</a:t>
            </a:r>
            <a:r>
              <a:rPr lang="zh-TW" altLang="en-US" dirty="0"/>
              <a:t>化的</a:t>
            </a:r>
            <a:r>
              <a:rPr lang="zh-TW" altLang="en-US" dirty="0" smtClean="0"/>
              <a:t>課程</a:t>
            </a:r>
            <a:r>
              <a:rPr lang="zh-TW" altLang="en-US" dirty="0"/>
              <a:t>地圖，是否考量到個別學生的差異性？能否引發多元而豐富的學習</a:t>
            </a:r>
            <a:r>
              <a:rPr lang="zh-TW" altLang="en-US" dirty="0" smtClean="0"/>
              <a:t>經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 </a:t>
            </a:r>
            <a:r>
              <a:rPr lang="zh-TW" altLang="en-US" dirty="0" smtClean="0"/>
              <a:t> 驗</a:t>
            </a:r>
            <a:r>
              <a:rPr lang="zh-TW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407619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 descr="視傳進路圖9705(大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908050"/>
            <a:ext cx="11018350" cy="565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6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07" y="242046"/>
            <a:ext cx="11071413" cy="66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1026" name="Picture 2" descr="ãåå°èª²ç¨å°å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7" y="1028700"/>
            <a:ext cx="10709030" cy="56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251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繪製課程地圖幾點思考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012" y="1072662"/>
            <a:ext cx="11102788" cy="510430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課程地圖不該</a:t>
            </a:r>
            <a:r>
              <a:rPr lang="zh-TW" altLang="en-US" dirty="0"/>
              <a:t>侷限於特定型式，而是依使用者的需求</a:t>
            </a:r>
            <a:r>
              <a:rPr lang="zh-TW" altLang="en-US" dirty="0" smtClean="0"/>
              <a:t>與目的</a:t>
            </a:r>
            <a:r>
              <a:rPr lang="zh-TW" altLang="en-US" dirty="0"/>
              <a:t>加以繪製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/>
              <a:t>2. curriculum </a:t>
            </a:r>
            <a:r>
              <a:rPr lang="en-US" altLang="zh-TW" dirty="0" smtClean="0"/>
              <a:t>mapping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 smtClean="0"/>
              <a:t>  「</a:t>
            </a:r>
            <a:r>
              <a:rPr lang="zh-TW" altLang="en-US" dirty="0"/>
              <a:t>繪製」（</a:t>
            </a:r>
            <a:r>
              <a:rPr lang="en-US" altLang="zh-TW" dirty="0"/>
              <a:t>mapping</a:t>
            </a:r>
            <a:r>
              <a:rPr lang="zh-TW" altLang="en-US" dirty="0" smtClean="0"/>
              <a:t>）可當作是</a:t>
            </a:r>
            <a:r>
              <a:rPr lang="zh-TW" altLang="en-US" dirty="0"/>
              <a:t>一個提供教育者思考課程方向、或</a:t>
            </a:r>
            <a:r>
              <a:rPr lang="zh-TW" altLang="en-US" dirty="0" smtClean="0"/>
              <a:t>協助學生組織</a:t>
            </a:r>
            <a:r>
              <a:rPr lang="zh-TW" altLang="en-US" dirty="0"/>
              <a:t>學習</a:t>
            </a:r>
            <a:r>
              <a:rPr lang="zh-TW" altLang="en-US" dirty="0" smtClean="0"/>
              <a:t>經驗</a:t>
            </a:r>
            <a:r>
              <a:rPr lang="zh-TW" altLang="en-US" dirty="0"/>
              <a:t>的機制，以節省摸索路途的時間，並避免師生在課程旅途中</a:t>
            </a:r>
            <a:r>
              <a:rPr lang="zh-TW" altLang="en-US" dirty="0" smtClean="0"/>
              <a:t>迷失。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 smtClean="0"/>
              <a:t>3.</a:t>
            </a:r>
            <a:r>
              <a:rPr lang="zh-TW" altLang="en-US" dirty="0"/>
              <a:t>地圖的外在樣式並非那麼重要，</a:t>
            </a:r>
            <a:r>
              <a:rPr lang="zh-TW" altLang="en-US" dirty="0">
                <a:solidFill>
                  <a:srgbClr val="FF0000"/>
                </a:solidFill>
              </a:rPr>
              <a:t>重點在於如何組織課程、研討課程、</a:t>
            </a:r>
            <a:r>
              <a:rPr lang="zh-TW" altLang="en-US" dirty="0" smtClean="0">
                <a:solidFill>
                  <a:srgbClr val="FF0000"/>
                </a:solidFill>
              </a:rPr>
              <a:t>審核課程</a:t>
            </a:r>
            <a:r>
              <a:rPr lang="zh-TW" altLang="en-US" dirty="0">
                <a:solidFill>
                  <a:srgbClr val="FF0000"/>
                </a:solidFill>
              </a:rPr>
              <a:t>、評量學習結果，以及引導課程方向</a:t>
            </a:r>
            <a:r>
              <a:rPr lang="zh-TW" altLang="en-US" dirty="0"/>
              <a:t>的一些</a:t>
            </a:r>
            <a:r>
              <a:rPr lang="zh-TW" altLang="en-US" dirty="0" smtClean="0"/>
              <a:t>方式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 smtClean="0"/>
              <a:t>4.</a:t>
            </a:r>
            <a:r>
              <a:rPr lang="zh-TW" altLang="en-US" dirty="0"/>
              <a:t>地圖的外在樣式已非重點，職業</a:t>
            </a:r>
            <a:r>
              <a:rPr lang="zh-TW" altLang="en-US" dirty="0" smtClean="0"/>
              <a:t>路徑</a:t>
            </a:r>
            <a:r>
              <a:rPr lang="zh-TW" altLang="en-US" dirty="0"/>
              <a:t>也只是當中的細節，關鍵在於，如何組成（或繪製）一個屬於學校的</a:t>
            </a:r>
            <a:r>
              <a:rPr lang="zh-TW" altLang="en-US" dirty="0" smtClean="0"/>
              <a:t>、學院</a:t>
            </a:r>
            <a:r>
              <a:rPr lang="zh-TW" altLang="en-US" dirty="0"/>
              <a:t>的，或是系所的</a:t>
            </a:r>
            <a:r>
              <a:rPr lang="zh-TW" altLang="en-US" dirty="0">
                <a:solidFill>
                  <a:srgbClr val="FF0000"/>
                </a:solidFill>
              </a:rPr>
              <a:t>課程發展機制</a:t>
            </a:r>
            <a:r>
              <a:rPr lang="zh-TW" altLang="en-US" dirty="0"/>
              <a:t>？這是個指引課程行進方向的機制，</a:t>
            </a:r>
            <a:r>
              <a:rPr lang="zh-TW" altLang="en-US" dirty="0" smtClean="0"/>
              <a:t>也是</a:t>
            </a:r>
            <a:r>
              <a:rPr lang="zh-TW" altLang="en-US" dirty="0"/>
              <a:t>教育人員溝通、交流的機制，經由動態的課程實施歷程，才能確保所</a:t>
            </a:r>
            <a:r>
              <a:rPr lang="zh-TW" altLang="en-US" dirty="0" smtClean="0"/>
              <a:t>決定</a:t>
            </a:r>
            <a:r>
              <a:rPr lang="zh-TW" altLang="en-US" dirty="0"/>
              <a:t>的方向是大家想要的、並做得到的，文書上的資料只是當中一個環節</a:t>
            </a:r>
            <a:r>
              <a:rPr lang="zh-TW" altLang="en-US" dirty="0" smtClean="0"/>
              <a:t>，而</a:t>
            </a:r>
            <a:r>
              <a:rPr lang="zh-TW" altLang="en-US" dirty="0"/>
              <a:t>非課程的全部。</a:t>
            </a:r>
          </a:p>
        </p:txBody>
      </p:sp>
    </p:spTree>
    <p:extLst>
      <p:ext uri="{BB962C8B-B14F-4D97-AF65-F5344CB8AC3E}">
        <p14:creationId xmlns:p14="http://schemas.microsoft.com/office/powerpoint/2010/main" val="1087942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4000" dirty="0"/>
              <a:t>課程</a:t>
            </a:r>
            <a:r>
              <a:rPr lang="zh-TW" altLang="en-US" sz="4000" dirty="0" smtClean="0"/>
              <a:t>地圖僅有工具</a:t>
            </a:r>
            <a:r>
              <a:rPr lang="zh-TW" altLang="en-US" sz="4000" dirty="0"/>
              <a:t>性目的</a:t>
            </a:r>
            <a:r>
              <a:rPr lang="zh-TW" altLang="en-US" sz="4000" dirty="0" smtClean="0"/>
              <a:t>？</a:t>
            </a:r>
            <a:r>
              <a:rPr lang="en-US" altLang="zh-TW" sz="2400" dirty="0" smtClean="0">
                <a:solidFill>
                  <a:prstClr val="black"/>
                </a:solidFill>
                <a:latin typeface="Calibri"/>
                <a:cs typeface="+mn-cs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Calibri"/>
                <a:cs typeface="+mn-cs"/>
              </a:rPr>
              <a:t>王嘉陵，</a:t>
            </a:r>
            <a:r>
              <a:rPr lang="en-US" altLang="zh-TW" sz="2400" dirty="0">
                <a:solidFill>
                  <a:prstClr val="black"/>
                </a:solidFill>
                <a:latin typeface="Calibri"/>
                <a:cs typeface="+mn-cs"/>
              </a:rPr>
              <a:t>2011</a:t>
            </a:r>
            <a:r>
              <a:rPr lang="en-US" altLang="zh-TW" sz="2400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70212"/>
            <a:ext cx="10515600" cy="52622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旅行計畫（</a:t>
            </a:r>
            <a:r>
              <a:rPr lang="en-US" altLang="zh-TW" dirty="0">
                <a:solidFill>
                  <a:srgbClr val="FF0000"/>
                </a:solidFill>
              </a:rPr>
              <a:t>itinerary</a:t>
            </a:r>
            <a:r>
              <a:rPr lang="zh-TW" altLang="en-US" dirty="0" smtClean="0">
                <a:solidFill>
                  <a:srgbClr val="FF0000"/>
                </a:solidFill>
              </a:rPr>
              <a:t>）</a:t>
            </a:r>
            <a:r>
              <a:rPr lang="zh-TW" altLang="en-US" dirty="0" smtClean="0">
                <a:solidFill>
                  <a:srgbClr val="0070C0"/>
                </a:solidFill>
              </a:rPr>
              <a:t>套裝行程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 smtClean="0"/>
              <a:t>  行程</a:t>
            </a:r>
            <a:r>
              <a:rPr lang="zh-TW" altLang="en-US" dirty="0"/>
              <a:t>的規劃與旅行目標的預示，就課程而言，其角色如同課程綱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 smtClean="0"/>
              <a:t>  要</a:t>
            </a:r>
            <a:r>
              <a:rPr lang="zh-TW" altLang="en-US" dirty="0"/>
              <a:t>，在揭示課程的預定</a:t>
            </a:r>
            <a:r>
              <a:rPr lang="zh-TW" altLang="en-US" dirty="0" smtClean="0"/>
              <a:t>方向</a:t>
            </a:r>
            <a:endParaRPr lang="en-US" altLang="zh-TW" dirty="0"/>
          </a:p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「</a:t>
            </a:r>
            <a:r>
              <a:rPr lang="zh-TW" altLang="en-US" dirty="0">
                <a:solidFill>
                  <a:srgbClr val="FF0000"/>
                </a:solidFill>
              </a:rPr>
              <a:t>旅程</a:t>
            </a:r>
            <a:r>
              <a:rPr lang="zh-TW" altLang="en-US" dirty="0" smtClean="0">
                <a:solidFill>
                  <a:srgbClr val="FF0000"/>
                </a:solidFill>
              </a:rPr>
              <a:t>」</a:t>
            </a:r>
            <a:r>
              <a:rPr lang="zh-TW" altLang="en-US" dirty="0">
                <a:solidFill>
                  <a:srgbClr val="FF0000"/>
                </a:solidFill>
              </a:rPr>
              <a:t>（</a:t>
            </a:r>
            <a:r>
              <a:rPr lang="en-US" altLang="zh-TW" dirty="0">
                <a:solidFill>
                  <a:srgbClr val="FF0000"/>
                </a:solidFill>
              </a:rPr>
              <a:t>trip</a:t>
            </a:r>
            <a:r>
              <a:rPr lang="zh-TW" altLang="en-US" dirty="0" smtClean="0">
                <a:solidFill>
                  <a:srgbClr val="FF0000"/>
                </a:solidFill>
              </a:rPr>
              <a:t>） </a:t>
            </a:r>
            <a:r>
              <a:rPr lang="zh-TW" altLang="en-US" dirty="0">
                <a:solidFill>
                  <a:srgbClr val="0070C0"/>
                </a:solidFill>
              </a:rPr>
              <a:t>無故定行程的自助旅行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 smtClean="0"/>
              <a:t>實際</a:t>
            </a:r>
            <a:r>
              <a:rPr lang="zh-TW" altLang="en-US" dirty="0"/>
              <a:t>的旅行經驗，以課程</a:t>
            </a:r>
            <a:r>
              <a:rPr lang="zh-TW" altLang="en-US" dirty="0" smtClean="0"/>
              <a:t>來說</a:t>
            </a:r>
            <a:r>
              <a:rPr lang="zh-TW" altLang="en-US" dirty="0"/>
              <a:t>，就是學生實際參與的經驗</a:t>
            </a:r>
            <a:r>
              <a:rPr lang="zh-TW" altLang="en-US" dirty="0" smtClean="0"/>
              <a:t>課程</a:t>
            </a:r>
            <a:endParaRPr lang="en-US" altLang="zh-TW" dirty="0" smtClean="0"/>
          </a:p>
          <a:p>
            <a:pPr>
              <a:lnSpc>
                <a:spcPct val="100000"/>
              </a:lnSpc>
            </a:pPr>
            <a:r>
              <a:rPr lang="zh-TW" altLang="en-US" dirty="0" smtClean="0"/>
              <a:t>「</a:t>
            </a:r>
            <a:r>
              <a:rPr lang="zh-TW" altLang="en-US" dirty="0"/>
              <a:t>旅行計畫」是為了實踐「旅程」</a:t>
            </a:r>
            <a:r>
              <a:rPr lang="zh-TW" altLang="en-US" dirty="0" smtClean="0"/>
              <a:t>而訂</a:t>
            </a:r>
            <a:r>
              <a:rPr lang="zh-TW" altLang="en-US" dirty="0"/>
              <a:t>定的，但實際「旅程」與預定的「旅行計畫」</a:t>
            </a:r>
            <a:r>
              <a:rPr lang="zh-TW" altLang="en-US" dirty="0" smtClean="0"/>
              <a:t>，會</a:t>
            </a:r>
            <a:r>
              <a:rPr lang="zh-TW" altLang="en-US" dirty="0"/>
              <a:t>有所</a:t>
            </a:r>
            <a:r>
              <a:rPr lang="zh-TW" altLang="en-US" dirty="0" smtClean="0"/>
              <a:t>不同</a:t>
            </a:r>
            <a:endParaRPr lang="en-US" altLang="zh-TW" dirty="0"/>
          </a:p>
          <a:p>
            <a:pPr>
              <a:lnSpc>
                <a:spcPct val="100000"/>
              </a:lnSpc>
            </a:pPr>
            <a:r>
              <a:rPr lang="en-US" altLang="zh-TW" dirty="0" smtClean="0"/>
              <a:t>Jacobs</a:t>
            </a:r>
            <a:r>
              <a:rPr lang="zh-TW" altLang="en-US" dirty="0" smtClean="0"/>
              <a:t>認為</a:t>
            </a:r>
            <a:r>
              <a:rPr lang="zh-TW" altLang="en-US" dirty="0"/>
              <a:t>，產生落差的原因在於教育者以不正確的實際（</a:t>
            </a:r>
            <a:r>
              <a:rPr lang="en-US" altLang="zh-TW" dirty="0"/>
              <a:t>false reality</a:t>
            </a:r>
            <a:r>
              <a:rPr lang="zh-TW" altLang="en-US" dirty="0"/>
              <a:t>）為</a:t>
            </a:r>
            <a:r>
              <a:rPr lang="zh-TW" altLang="en-US" dirty="0" smtClean="0"/>
              <a:t>基礎在</a:t>
            </a:r>
            <a:r>
              <a:rPr lang="zh-TW" altLang="en-US" dirty="0"/>
              <a:t>做課程決定，所以才需要一個更真實的圖像（</a:t>
            </a:r>
            <a:r>
              <a:rPr lang="en-US" altLang="zh-TW" dirty="0"/>
              <a:t>a more authentic picture</a:t>
            </a:r>
            <a:r>
              <a:rPr lang="zh-TW" altLang="en-US" dirty="0" smtClean="0"/>
              <a:t>）來</a:t>
            </a:r>
            <a:r>
              <a:rPr lang="zh-TW" altLang="en-US" dirty="0"/>
              <a:t>決定課程，此即她所謂的「課程地圖」。</a:t>
            </a:r>
          </a:p>
        </p:txBody>
      </p:sp>
    </p:spTree>
    <p:extLst>
      <p:ext uri="{BB962C8B-B14F-4D97-AF65-F5344CB8AC3E}">
        <p14:creationId xmlns:p14="http://schemas.microsoft.com/office/powerpoint/2010/main" val="1770707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zh-TW" altLang="en-US" sz="3600" b="1" dirty="0">
                <a:latin typeface="+mn-lt"/>
                <a:ea typeface="+mn-ea"/>
                <a:cs typeface="+mn-cs"/>
              </a:rPr>
              <a:t>伍、課程地圖觀摩評</a:t>
            </a:r>
            <a:r>
              <a:rPr lang="zh-TW" altLang="en-US" sz="3600" b="1" dirty="0" smtClean="0">
                <a:latin typeface="+mn-lt"/>
                <a:ea typeface="+mn-ea"/>
                <a:cs typeface="+mn-cs"/>
              </a:rPr>
              <a:t>析</a:t>
            </a:r>
            <a:r>
              <a:rPr lang="en-US" altLang="zh-TW" sz="3600" b="1" dirty="0" smtClean="0">
                <a:latin typeface="+mn-lt"/>
                <a:ea typeface="+mn-ea"/>
                <a:cs typeface="+mn-cs"/>
              </a:rPr>
              <a:t>(</a:t>
            </a:r>
            <a:r>
              <a:rPr lang="zh-TW" altLang="en-US" sz="3600" b="1" dirty="0" smtClean="0">
                <a:latin typeface="+mn-lt"/>
                <a:ea typeface="+mn-ea"/>
                <a:cs typeface="+mn-cs"/>
              </a:rPr>
              <a:t>分組討論</a:t>
            </a:r>
            <a:r>
              <a:rPr lang="en-US" altLang="zh-TW" sz="3600" b="1" dirty="0" smtClean="0">
                <a:latin typeface="+mn-lt"/>
                <a:ea typeface="+mn-ea"/>
                <a:cs typeface="+mn-cs"/>
              </a:rPr>
              <a:t>)</a:t>
            </a:r>
            <a:endParaRPr lang="zh-TW" altLang="en-US" sz="36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518" y="1503485"/>
            <a:ext cx="10877282" cy="46734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活動一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視參與研習之教師人數，每組</a:t>
            </a:r>
            <a:r>
              <a:rPr lang="en-US" altLang="zh-TW" dirty="0" smtClean="0"/>
              <a:t>3-4</a:t>
            </a:r>
            <a:r>
              <a:rPr lang="zh-TW" altLang="en-US" dirty="0" smtClean="0"/>
              <a:t>人</a:t>
            </a:r>
            <a:r>
              <a:rPr lang="en-US" altLang="zh-TW" dirty="0" smtClean="0"/>
              <a:t>(</a:t>
            </a:r>
            <a:r>
              <a:rPr lang="zh-TW" altLang="en-US" dirty="0"/>
              <a:t>下午場</a:t>
            </a:r>
            <a:r>
              <a:rPr lang="en-US" altLang="zh-TW" dirty="0" smtClean="0"/>
              <a:t>6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進行分組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發給各組</a:t>
            </a:r>
            <a:r>
              <a:rPr lang="en-US" altLang="zh-TW" dirty="0" smtClean="0"/>
              <a:t>3-4</a:t>
            </a:r>
            <a:r>
              <a:rPr lang="zh-TW" altLang="en-US" dirty="0" smtClean="0"/>
              <a:t>份課程地圖實例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國小、中學或大學實例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，請依據今日所談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之課程地圖應包含之重點，針對課程地圖實例加以評析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可說明其優、缺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點或特色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   </a:t>
            </a:r>
            <a:r>
              <a:rPr lang="en-US" altLang="zh-TW" dirty="0" smtClean="0"/>
              <a:t>30mins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請各組分享討論重點。 </a:t>
            </a:r>
            <a:r>
              <a:rPr lang="en-US" altLang="zh-TW" dirty="0" err="1" smtClean="0"/>
              <a:t>20mins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活動</a:t>
            </a:r>
            <a:r>
              <a:rPr lang="zh-TW" altLang="en-US" dirty="0" smtClean="0"/>
              <a:t>二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20mins</a:t>
            </a:r>
            <a:r>
              <a:rPr lang="en-US" altLang="zh-TW" dirty="0" smtClean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請運用今日研習所學之理論或學理，檢視您服務學校之課程地圖，說明其優點或不足的地方，以及未來課程地圖在學校課程發展中可以展現的功能。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0014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zh-TW" altLang="en-US" dirty="0">
                <a:solidFill>
                  <a:prstClr val="black"/>
                </a:solidFill>
              </a:rPr>
              <a:t>陸、</a:t>
            </a:r>
            <a:r>
              <a:rPr lang="zh-TW" altLang="en-US" dirty="0" smtClean="0">
                <a:solidFill>
                  <a:prstClr val="black"/>
                </a:solidFill>
              </a:rPr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/>
              <a:t>簡報</a:t>
            </a:r>
            <a:r>
              <a:rPr lang="zh-TW" altLang="en-US" sz="3600" dirty="0" smtClean="0"/>
              <a:t>結束</a:t>
            </a:r>
            <a:endParaRPr lang="en-US" altLang="zh-TW" sz="3600" dirty="0" smtClean="0"/>
          </a:p>
          <a:p>
            <a:pPr marL="0" indent="0" algn="ctr">
              <a:buNone/>
            </a:pPr>
            <a:r>
              <a:rPr lang="zh-TW" altLang="en-US" sz="3600" dirty="0"/>
              <a:t>感謝</a:t>
            </a:r>
            <a:r>
              <a:rPr lang="zh-TW" altLang="en-US" sz="3600" dirty="0" smtClean="0"/>
              <a:t>聆聽</a:t>
            </a:r>
            <a:r>
              <a:rPr lang="en-US" altLang="zh-TW" sz="3600" dirty="0" smtClean="0"/>
              <a:t>!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9512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76204" y="898014"/>
            <a:ext cx="7665433" cy="350358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+mn-ea"/>
                <a:ea typeface="+mn-ea"/>
              </a:rPr>
              <a:t>地圖的功用與</a:t>
            </a:r>
            <a:r>
              <a:rPr lang="zh-TW" altLang="en-US" sz="6700" dirty="0" smtClean="0">
                <a:latin typeface="+mn-ea"/>
                <a:ea typeface="+mn-ea"/>
              </a:rPr>
              <a:t>凸</a:t>
            </a:r>
            <a:r>
              <a:rPr lang="zh-TW" altLang="en-US" sz="4000" dirty="0" smtClean="0">
                <a:latin typeface="+mn-ea"/>
                <a:ea typeface="+mn-ea"/>
              </a:rPr>
              <a:t>槌</a:t>
            </a:r>
            <a:r>
              <a:rPr lang="zh-TW" altLang="en-US" sz="4000" dirty="0">
                <a:latin typeface="+mn-ea"/>
                <a:ea typeface="+mn-ea"/>
              </a:rPr>
              <a:t>的時候</a:t>
            </a:r>
            <a:r>
              <a:rPr lang="zh-TW" altLang="en-US" sz="4000" dirty="0" smtClean="0">
                <a:latin typeface="+mn-ea"/>
                <a:ea typeface="+mn-ea"/>
              </a:rPr>
              <a:t>  </a:t>
            </a:r>
            <a:r>
              <a:rPr lang="en-US" altLang="zh-TW" sz="4000" dirty="0">
                <a:latin typeface="+mn-ea"/>
                <a:ea typeface="+mn-ea"/>
              </a:rPr>
              <a:t>W</a:t>
            </a:r>
            <a:r>
              <a:rPr lang="en-US" altLang="zh-TW" sz="4000" dirty="0" smtClean="0">
                <a:latin typeface="+mn-ea"/>
                <a:ea typeface="+mn-ea"/>
              </a:rPr>
              <a:t>aze</a:t>
            </a:r>
            <a:endParaRPr lang="zh-TW" altLang="en-US" sz="4000" dirty="0">
              <a:latin typeface="+mn-ea"/>
              <a:ea typeface="+mn-ea"/>
            </a:endParaRPr>
          </a:p>
        </p:txBody>
      </p:sp>
      <p:pic>
        <p:nvPicPr>
          <p:cNvPr id="1026" name="Picture 2" descr="https://i2.wp.com/israelmega.com/wp-content/uploads/2019/03/Screenshot_2019-02-18-14-15-39-756_com.google.android.apps_.maps_.png?resize=450%2C8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5" y="1742498"/>
            <a:ext cx="38903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0.wp.com/israelmega.com/wp-content/uploads/2019/03/Screenshot_2019-02-20-17-44-03-550_com.waze_.png?resize=449%2C7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69" y="1786759"/>
            <a:ext cx="3925224" cy="42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2.wp.com/israelmega.com/wp-content/uploads/2019/03/Screenshot_2019-02-20-15-45-00-488_com.waze-%E6%8B%B7%E8%B2%9D.png?resize=451%2C8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42" y="1895301"/>
            <a:ext cx="3344141" cy="41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社區導航之王- Waze 出廣東話導航| 企業號航行網誌"/>
          <p:cNvSpPr>
            <a:spLocks noChangeAspect="1" noChangeArrowheads="1"/>
          </p:cNvSpPr>
          <p:nvPr/>
        </p:nvSpPr>
        <p:spPr bwMode="auto">
          <a:xfrm>
            <a:off x="171795" y="578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4" name="Picture 10" descr="Waze Logo, Waze Craze | Yu-kai Chou: Gamification &amp; Behavioral Desi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911" y="227078"/>
            <a:ext cx="2552009" cy="13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4757"/>
          </a:xfrm>
        </p:spPr>
        <p:txBody>
          <a:bodyPr/>
          <a:lstStyle/>
          <a:p>
            <a:r>
              <a:rPr lang="zh-TW" altLang="en-US" dirty="0" smtClean="0"/>
              <a:t>先思考一下什麼是  </a:t>
            </a:r>
            <a:r>
              <a:rPr lang="zh-TW" altLang="en-US" b="1" dirty="0" smtClean="0"/>
              <a:t>課程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43318"/>
            <a:ext cx="10515600" cy="4733645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課程為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學科和教材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，可使我們不斷隨知識的增加而更新教材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注意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學科的結構和探究方法。</a:t>
            </a: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課程為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經驗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之觀點，則使我們重視學生的活動和環境，注意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生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的需要及興趣等因素，而且也促使探討影響學生的潛在課程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中教大體表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課程為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之觀點，使重視從事社會各種活動的能力，注意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標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和能力的關係，並且要求目標的明確與連貫，以指引後來的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有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教學活動。</a:t>
            </a: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課程為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之觀點，則加強了課程工作者的責任，希望透過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  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盡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而優良的計畫，以提供學生各種學習機會。</a:t>
            </a:r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課程是一種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研究假設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，教師可以進行行動研究以解決實務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上遇到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的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問題。</a:t>
            </a:r>
          </a:p>
        </p:txBody>
      </p:sp>
    </p:spTree>
    <p:extLst>
      <p:ext uri="{BB962C8B-B14F-4D97-AF65-F5344CB8AC3E}">
        <p14:creationId xmlns:p14="http://schemas.microsoft.com/office/powerpoint/2010/main" val="391693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dirty="0" smtClean="0"/>
              <a:t>壹、為何需要課程地圖</a:t>
            </a:r>
            <a:r>
              <a:rPr lang="en-US" altLang="zh-TW" sz="4000" dirty="0" smtClean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596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463"/>
          </a:xfrm>
        </p:spPr>
        <p:txBody>
          <a:bodyPr/>
          <a:lstStyle/>
          <a:p>
            <a:r>
              <a:rPr lang="zh-TW" altLang="en-US" sz="4000" dirty="0">
                <a:solidFill>
                  <a:prstClr val="black"/>
                </a:solidFill>
                <a:latin typeface="DFMing-W3-WIN-BF"/>
              </a:rPr>
              <a:t>為什麼要課程需要地圖？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99882"/>
            <a:ext cx="10515600" cy="4877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TimesNewRomanPSMT"/>
              </a:rPr>
              <a:t>Jacobs</a:t>
            </a:r>
            <a:r>
              <a:rPr lang="zh-TW" altLang="en-US" dirty="0" smtClean="0">
                <a:latin typeface="DFMing-W3-WIN-BF"/>
              </a:rPr>
              <a:t>舉</a:t>
            </a:r>
            <a:r>
              <a:rPr lang="zh-TW" altLang="en-US" dirty="0">
                <a:latin typeface="DFMing-W3-WIN-BF"/>
              </a:rPr>
              <a:t>航海者為例，</a:t>
            </a:r>
            <a:r>
              <a:rPr lang="zh-TW" altLang="en-US" dirty="0" smtClean="0">
                <a:latin typeface="DFMing-W3-WIN-BF"/>
              </a:rPr>
              <a:t>他們</a:t>
            </a:r>
            <a:r>
              <a:rPr lang="zh-TW" altLang="en-US" dirty="0">
                <a:latin typeface="DFMing-W3-WIN-BF"/>
              </a:rPr>
              <a:t>藉著地圖</a:t>
            </a:r>
            <a:r>
              <a:rPr lang="zh-TW" altLang="en-US" dirty="0">
                <a:solidFill>
                  <a:srgbClr val="FF0000"/>
                </a:solidFill>
                <a:latin typeface="DFMing-W3-WIN-BF"/>
              </a:rPr>
              <a:t>繪製出航海路線（</a:t>
            </a:r>
            <a:r>
              <a:rPr lang="en-US" altLang="zh-TW" dirty="0">
                <a:solidFill>
                  <a:srgbClr val="FF0000"/>
                </a:solidFill>
                <a:latin typeface="TimesNewRomanPSMT"/>
              </a:rPr>
              <a:t>chart the course</a:t>
            </a:r>
            <a:r>
              <a:rPr lang="zh-TW" altLang="en-US" dirty="0">
                <a:solidFill>
                  <a:srgbClr val="FF0000"/>
                </a:solidFill>
                <a:latin typeface="DFMing-W3-WIN-BF"/>
              </a:rPr>
              <a:t>）</a:t>
            </a:r>
            <a:r>
              <a:rPr lang="zh-TW" altLang="en-US" dirty="0">
                <a:latin typeface="DFMing-W3-WIN-BF"/>
              </a:rPr>
              <a:t>，雖然無法事先預見的</a:t>
            </a:r>
            <a:r>
              <a:rPr lang="zh-TW" altLang="en-US" dirty="0" smtClean="0">
                <a:latin typeface="DFMing-W3-WIN-BF"/>
              </a:rPr>
              <a:t>事件和</a:t>
            </a:r>
            <a:r>
              <a:rPr lang="zh-TW" altLang="en-US" dirty="0">
                <a:latin typeface="DFMing-W3-WIN-BF"/>
              </a:rPr>
              <a:t>變項可能會影響旅程，但地圖可以協助做關於路線的重要決定，「以</a:t>
            </a:r>
            <a:r>
              <a:rPr lang="zh-TW" altLang="en-US" dirty="0" smtClean="0">
                <a:latin typeface="DFMing-W3-WIN-BF"/>
              </a:rPr>
              <a:t>避免</a:t>
            </a:r>
            <a:r>
              <a:rPr lang="zh-TW" altLang="en-US" dirty="0">
                <a:latin typeface="DFMing-W3-WIN-BF"/>
              </a:rPr>
              <a:t>一個繞曲徑與無人導引的航行。（</a:t>
            </a:r>
            <a:r>
              <a:rPr lang="en-US" altLang="zh-TW" dirty="0">
                <a:latin typeface="TimesNewRomanPSMT"/>
              </a:rPr>
              <a:t>1997</a:t>
            </a:r>
            <a:r>
              <a:rPr lang="zh-TW" altLang="en-US" dirty="0">
                <a:latin typeface="DFMing-W3-WIN-BF"/>
              </a:rPr>
              <a:t>：</a:t>
            </a:r>
            <a:r>
              <a:rPr lang="en-US" altLang="zh-TW" dirty="0">
                <a:latin typeface="TimesNewRomanPSMT"/>
              </a:rPr>
              <a:t>25</a:t>
            </a:r>
            <a:r>
              <a:rPr lang="zh-TW" altLang="en-US" dirty="0" smtClean="0">
                <a:latin typeface="DFMing-W3-WIN-BF"/>
              </a:rPr>
              <a:t>）」</a:t>
            </a:r>
            <a:endParaRPr lang="en-US" altLang="zh-TW" dirty="0" smtClean="0">
              <a:latin typeface="DFMing-W3-WIN-BF"/>
            </a:endParaRPr>
          </a:p>
          <a:p>
            <a:pPr marL="0" indent="0">
              <a:buNone/>
            </a:pPr>
            <a:r>
              <a:rPr lang="zh-TW" altLang="en-US" dirty="0" smtClean="0">
                <a:latin typeface="DFMing-W3-WIN-BF"/>
              </a:rPr>
              <a:t>對於</a:t>
            </a:r>
            <a:r>
              <a:rPr lang="en-US" altLang="zh-TW" dirty="0">
                <a:latin typeface="TimesNewRomanPSMT"/>
              </a:rPr>
              <a:t>Jacobs</a:t>
            </a:r>
            <a:r>
              <a:rPr lang="zh-TW" altLang="en-US" dirty="0">
                <a:latin typeface="DFMing-W3-WIN-BF"/>
              </a:rPr>
              <a:t>來說，課程</a:t>
            </a:r>
            <a:r>
              <a:rPr lang="zh-TW" altLang="en-US" dirty="0" smtClean="0">
                <a:latin typeface="DFMing-W3-WIN-BF"/>
              </a:rPr>
              <a:t>地圖</a:t>
            </a:r>
            <a:r>
              <a:rPr lang="zh-TW" altLang="en-US" dirty="0">
                <a:latin typeface="DFMing-W3-WIN-BF"/>
              </a:rPr>
              <a:t>的作用在</a:t>
            </a:r>
            <a:r>
              <a:rPr lang="zh-TW" altLang="en-US" dirty="0">
                <a:solidFill>
                  <a:srgbClr val="FF0000"/>
                </a:solidFill>
                <a:latin typeface="DFMing-W3-WIN-BF"/>
              </a:rPr>
              <a:t>繪製課程的路徑</a:t>
            </a:r>
            <a:r>
              <a:rPr lang="zh-TW" altLang="en-US" dirty="0">
                <a:latin typeface="DFMing-W3-WIN-BF"/>
              </a:rPr>
              <a:t>，並藉以思考課程的實施程序和方式，以</a:t>
            </a:r>
            <a:r>
              <a:rPr lang="zh-TW" altLang="en-US" dirty="0" smtClean="0">
                <a:latin typeface="DFMing-W3-WIN-BF"/>
              </a:rPr>
              <a:t>避免課程</a:t>
            </a:r>
            <a:r>
              <a:rPr lang="zh-TW" altLang="en-US" dirty="0">
                <a:latin typeface="DFMing-W3-WIN-BF"/>
              </a:rPr>
              <a:t>漫無目的地行走。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269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prstClr val="black"/>
                </a:solidFill>
                <a:latin typeface="DFMing-W3-WIN-BF"/>
              </a:rPr>
              <a:t>為什麼要課程需要地圖？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zh-TW" dirty="0">
                <a:solidFill>
                  <a:prstClr val="black"/>
                </a:solidFill>
                <a:latin typeface="TimesNewRomanPSMT"/>
              </a:rPr>
              <a:t>Jacobs</a:t>
            </a:r>
            <a:r>
              <a:rPr lang="zh-TW" altLang="en-US" dirty="0">
                <a:solidFill>
                  <a:prstClr val="black"/>
                </a:solidFill>
              </a:rPr>
              <a:t>認為一直以來，教師的工作很孤立，每人各自為政，課程決定也常在真空中進行，這造成兩極化的情形：</a:t>
            </a:r>
            <a:endParaRPr lang="en-US" altLang="zh-TW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prstClr val="black"/>
                </a:solidFill>
              </a:rPr>
              <a:t>一、很嚴謹地跟隨課程手冊（</a:t>
            </a:r>
            <a:r>
              <a:rPr lang="en-US" altLang="zh-TW" dirty="0">
                <a:solidFill>
                  <a:prstClr val="black"/>
                </a:solidFill>
              </a:rPr>
              <a:t>curriculum guides</a:t>
            </a:r>
            <a:r>
              <a:rPr lang="zh-TW" altLang="en-US" dirty="0">
                <a:solidFill>
                  <a:prstClr val="black"/>
                </a:solidFill>
              </a:rPr>
              <a:t>）的腳步，亦步亦</a:t>
            </a:r>
            <a:endParaRPr lang="en-US" altLang="zh-TW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prstClr val="black"/>
                </a:solidFill>
              </a:rPr>
              <a:t>         趨，以確保所有教學活動都在控制之下；</a:t>
            </a:r>
            <a:endParaRPr lang="en-US" altLang="zh-TW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prstClr val="black"/>
                </a:solidFill>
              </a:rPr>
              <a:t>二、變得鬆散且模糊，沒有人清楚接下來要發生什麼事。</a:t>
            </a:r>
            <a:endParaRPr lang="en-US" altLang="zh-TW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zh-TW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dirty="0" smtClean="0">
                <a:solidFill>
                  <a:prstClr val="black"/>
                </a:solidFill>
              </a:rPr>
              <a:t>Jacobs</a:t>
            </a:r>
            <a:r>
              <a:rPr lang="zh-TW" altLang="en-US" dirty="0" smtClean="0">
                <a:solidFill>
                  <a:prstClr val="black"/>
                </a:solidFill>
              </a:rPr>
              <a:t>認</a:t>
            </a:r>
            <a:r>
              <a:rPr lang="zh-TW" altLang="en-US" dirty="0">
                <a:solidFill>
                  <a:prstClr val="black"/>
                </a:solidFill>
              </a:rPr>
              <a:t>為</a:t>
            </a:r>
            <a:r>
              <a:rPr lang="zh-TW" altLang="en-US" dirty="0" smtClean="0">
                <a:solidFill>
                  <a:prstClr val="black"/>
                </a:solidFill>
              </a:rPr>
              <a:t>當前</a:t>
            </a:r>
            <a:r>
              <a:rPr lang="zh-TW" altLang="en-US" dirty="0">
                <a:solidFill>
                  <a:prstClr val="black"/>
                </a:solidFill>
              </a:rPr>
              <a:t>課程比較缺乏的是</a:t>
            </a:r>
            <a:r>
              <a:rPr lang="zh-TW" altLang="en-US" dirty="0">
                <a:solidFill>
                  <a:srgbClr val="FF0000"/>
                </a:solidFill>
              </a:rPr>
              <a:t>引導做決定的鉅觀資料</a:t>
            </a:r>
            <a:r>
              <a:rPr lang="zh-TW" altLang="en-US" dirty="0">
                <a:solidFill>
                  <a:prstClr val="black"/>
                </a:solidFill>
              </a:rPr>
              <a:t>，課程地圖可以協助課程在一個較大的脈絡中進行課程的修正，</a:t>
            </a:r>
            <a:r>
              <a:rPr lang="zh-TW" altLang="en-US" dirty="0">
                <a:solidFill>
                  <a:srgbClr val="FF0000"/>
                </a:solidFill>
              </a:rPr>
              <a:t>水平的與垂直的檢視</a:t>
            </a:r>
            <a:r>
              <a:rPr lang="zh-TW" altLang="en-US" dirty="0">
                <a:solidFill>
                  <a:prstClr val="black"/>
                </a:solidFill>
              </a:rPr>
              <a:t>同等重要</a:t>
            </a:r>
            <a:endParaRPr lang="en-US" altLang="zh-TW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dirty="0">
                <a:solidFill>
                  <a:srgbClr val="FF0000"/>
                </a:solidFill>
              </a:rPr>
              <a:t>--</a:t>
            </a:r>
            <a:r>
              <a:rPr lang="zh-TW" altLang="en-US" dirty="0">
                <a:solidFill>
                  <a:srgbClr val="FF0000"/>
                </a:solidFill>
              </a:rPr>
              <a:t>水平</a:t>
            </a:r>
            <a:r>
              <a:rPr lang="en-US" altLang="zh-TW" dirty="0" smtClean="0">
                <a:solidFill>
                  <a:prstClr val="black"/>
                </a:solidFill>
              </a:rPr>
              <a:t>:</a:t>
            </a:r>
            <a:r>
              <a:rPr lang="zh-TW" altLang="en-US" dirty="0" smtClean="0">
                <a:solidFill>
                  <a:prstClr val="black"/>
                </a:solidFill>
              </a:rPr>
              <a:t>檢視</a:t>
            </a:r>
            <a:r>
              <a:rPr lang="zh-TW" altLang="en-US" dirty="0">
                <a:solidFill>
                  <a:prstClr val="black"/>
                </a:solidFill>
              </a:rPr>
              <a:t>單一年級一整年的課程</a:t>
            </a:r>
            <a:endParaRPr lang="en-US" altLang="zh-TW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dirty="0">
                <a:solidFill>
                  <a:srgbClr val="FF0000"/>
                </a:solidFill>
              </a:rPr>
              <a:t>--</a:t>
            </a:r>
            <a:r>
              <a:rPr lang="zh-TW" altLang="en-US" dirty="0">
                <a:solidFill>
                  <a:srgbClr val="FF0000"/>
                </a:solidFill>
              </a:rPr>
              <a:t>垂直</a:t>
            </a:r>
            <a:r>
              <a:rPr lang="en-US" altLang="zh-TW" dirty="0" smtClean="0">
                <a:solidFill>
                  <a:prstClr val="black"/>
                </a:solidFill>
              </a:rPr>
              <a:t>:</a:t>
            </a:r>
            <a:r>
              <a:rPr lang="zh-TW" altLang="en-US" dirty="0" smtClean="0">
                <a:solidFill>
                  <a:prstClr val="black"/>
                </a:solidFill>
              </a:rPr>
              <a:t>檢視</a:t>
            </a:r>
            <a:r>
              <a:rPr lang="zh-TW" altLang="en-US" dirty="0">
                <a:solidFill>
                  <a:prstClr val="black"/>
                </a:solidFill>
              </a:rPr>
              <a:t>全部年級的縱向發展。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66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r>
              <a:rPr lang="zh-TW" altLang="en-US" sz="4000" dirty="0">
                <a:solidFill>
                  <a:prstClr val="black"/>
                </a:solidFill>
                <a:latin typeface="DFMing-W3-WIN-BF"/>
              </a:rPr>
              <a:t>為什麼需要課程地圖？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TW" dirty="0">
                <a:solidFill>
                  <a:prstClr val="black"/>
                </a:solidFill>
                <a:latin typeface="TimesNewRomanPSMT"/>
              </a:rPr>
              <a:t>Jacobs</a:t>
            </a:r>
            <a:r>
              <a:rPr lang="zh-TW" altLang="en-US" dirty="0">
                <a:solidFill>
                  <a:prstClr val="black"/>
                </a:solidFill>
                <a:latin typeface="DFMing-W3-WIN-BF"/>
              </a:rPr>
              <a:t>強調</a:t>
            </a:r>
            <a:r>
              <a:rPr lang="zh-TW" altLang="en-US" dirty="0">
                <a:solidFill>
                  <a:srgbClr val="FF0000"/>
                </a:solidFill>
                <a:latin typeface="DFMing-W3-WIN-BF"/>
              </a:rPr>
              <a:t>溝通</a:t>
            </a:r>
            <a:r>
              <a:rPr lang="zh-TW" altLang="en-US" dirty="0">
                <a:solidFill>
                  <a:prstClr val="black"/>
                </a:solidFill>
                <a:latin typeface="DFMing-W3-WIN-BF"/>
              </a:rPr>
              <a:t>在課程地圖繪製過程的重要性</a:t>
            </a:r>
            <a:endParaRPr lang="en-US" altLang="zh-TW" dirty="0">
              <a:solidFill>
                <a:prstClr val="black"/>
              </a:solidFill>
              <a:latin typeface="DFMing-W3-WIN-BF"/>
            </a:endParaRPr>
          </a:p>
          <a:p>
            <a:pPr marL="0" lvl="0" indent="0">
              <a:buNone/>
            </a:pPr>
            <a:r>
              <a:rPr lang="en-US" altLang="zh-TW" dirty="0" smtClean="0">
                <a:solidFill>
                  <a:prstClr val="black"/>
                </a:solidFill>
                <a:latin typeface="DFMing-W3-WIN-BF"/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  <a:latin typeface="DFMing-W3-WIN-BF"/>
              </a:rPr>
              <a:t>呈</a:t>
            </a:r>
            <a:r>
              <a:rPr lang="zh-TW" altLang="en-US" dirty="0">
                <a:solidFill>
                  <a:srgbClr val="FF0000"/>
                </a:solidFill>
                <a:latin typeface="DFMing-W3-WIN-BF"/>
              </a:rPr>
              <a:t>顯課程</a:t>
            </a:r>
            <a:r>
              <a:rPr lang="zh-TW" altLang="en-US" dirty="0" smtClean="0">
                <a:solidFill>
                  <a:srgbClr val="FF0000"/>
                </a:solidFill>
                <a:latin typeface="DFMing-W3-WIN-BF"/>
              </a:rPr>
              <a:t>藍圖</a:t>
            </a:r>
            <a:endParaRPr lang="en-US" altLang="zh-TW" dirty="0">
              <a:solidFill>
                <a:prstClr val="black"/>
              </a:solidFill>
              <a:latin typeface="DFMing-W3-WIN-BF"/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prstClr val="black"/>
                </a:solidFill>
                <a:latin typeface="DFMing-W3-WIN-BF"/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  <a:latin typeface="DFMing-W3-WIN-BF"/>
              </a:rPr>
              <a:t>引導</a:t>
            </a:r>
            <a:r>
              <a:rPr lang="zh-TW" altLang="en-US" dirty="0">
                <a:solidFill>
                  <a:srgbClr val="FF0000"/>
                </a:solidFill>
                <a:latin typeface="DFMing-W3-WIN-BF"/>
              </a:rPr>
              <a:t>課程行進</a:t>
            </a:r>
            <a:r>
              <a:rPr lang="zh-TW" altLang="en-US" dirty="0" smtClean="0">
                <a:solidFill>
                  <a:srgbClr val="FF0000"/>
                </a:solidFill>
                <a:latin typeface="DFMing-W3-WIN-BF"/>
              </a:rPr>
              <a:t>方向</a:t>
            </a:r>
            <a:endParaRPr lang="en-US" altLang="zh-TW" dirty="0">
              <a:solidFill>
                <a:prstClr val="black"/>
              </a:solidFill>
              <a:latin typeface="DFMing-W3-WIN-BF"/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prstClr val="black"/>
                </a:solidFill>
                <a:latin typeface="DFMing-W3-WIN-BF"/>
              </a:rPr>
              <a:t>-</a:t>
            </a:r>
            <a:r>
              <a:rPr lang="zh-TW" altLang="en-US" dirty="0">
                <a:solidFill>
                  <a:prstClr val="black"/>
                </a:solidFill>
                <a:latin typeface="DFMing-W3-WIN-BF"/>
              </a:rPr>
              <a:t>課程地圖亦是教師們（包含教育行政人員）進行課程溝通、協商的依據，亦即，一個好的地圖是大家</a:t>
            </a:r>
            <a:r>
              <a:rPr lang="zh-TW" altLang="en-US" dirty="0">
                <a:solidFill>
                  <a:srgbClr val="0070C0"/>
                </a:solidFill>
                <a:latin typeface="DFMing-W3-WIN-BF"/>
              </a:rPr>
              <a:t>不斷討論</a:t>
            </a:r>
            <a:r>
              <a:rPr lang="zh-TW" altLang="en-US" dirty="0">
                <a:solidFill>
                  <a:prstClr val="black"/>
                </a:solidFill>
                <a:latin typeface="DFMing-W3-WIN-BF"/>
              </a:rPr>
              <a:t>之下的成果。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0798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3080</Words>
  <Application>Microsoft Office PowerPoint</Application>
  <PresentationFormat>寬螢幕</PresentationFormat>
  <Paragraphs>218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54" baseType="lpstr">
      <vt:lpstr>DFHei-W5-WIN-BF</vt:lpstr>
      <vt:lpstr>DFKaiShu-W3-WIN-BF</vt:lpstr>
      <vt:lpstr>DFKaiShu-W5-WIN-BF</vt:lpstr>
      <vt:lpstr>DFMing-W3-WIN-BF</vt:lpstr>
      <vt:lpstr>TimesNewRomanPSMT</vt:lpstr>
      <vt:lpstr>細明體</vt:lpstr>
      <vt:lpstr>新細明體</vt:lpstr>
      <vt:lpstr>標楷體</vt:lpstr>
      <vt:lpstr>Arial</vt:lpstr>
      <vt:lpstr>Calibri</vt:lpstr>
      <vt:lpstr>Calibri Light</vt:lpstr>
      <vt:lpstr>Corbel Light</vt:lpstr>
      <vt:lpstr>Times New Roman</vt:lpstr>
      <vt:lpstr>Verdana</vt:lpstr>
      <vt:lpstr>Verdana</vt:lpstr>
      <vt:lpstr>Office 佈景主題</vt:lpstr>
      <vt:lpstr>課程地圖之規劃與實例分享</vt:lpstr>
      <vt:lpstr>個人簡歷</vt:lpstr>
      <vt:lpstr> 大綱</vt:lpstr>
      <vt:lpstr>地圖的功用與凸槌的時候  Waze</vt:lpstr>
      <vt:lpstr>先思考一下什麼是  課程?</vt:lpstr>
      <vt:lpstr>PowerPoint 簡報</vt:lpstr>
      <vt:lpstr>為什麼要課程需要地圖？</vt:lpstr>
      <vt:lpstr>為什麼要課程需要地圖？</vt:lpstr>
      <vt:lpstr>為什麼需要課程地圖？</vt:lpstr>
      <vt:lpstr>繪製課程地圖之理由</vt:lpstr>
      <vt:lpstr>PowerPoint 簡報</vt:lpstr>
      <vt:lpstr>全校課程地圖的目標(教育部)</vt:lpstr>
      <vt:lpstr>(一)課程地圖意涵、目標與功能</vt:lpstr>
      <vt:lpstr>Jacobs的課程地圖概念</vt:lpstr>
      <vt:lpstr>即便依照地圖、設定好旅程，還是會有意外與驚訝!!</vt:lpstr>
      <vt:lpstr>課程地圖功能</vt:lpstr>
      <vt:lpstr>PowerPoint 簡報</vt:lpstr>
      <vt:lpstr>新課綱強調課程地圖之原因</vt:lpstr>
      <vt:lpstr>PowerPoint 簡報</vt:lpstr>
      <vt:lpstr>SBC 發展程序</vt:lpstr>
      <vt:lpstr>前置作業: 思考學校願景、學生圖像、課程地圖的關係</vt:lpstr>
      <vt:lpstr>PowerPoint 簡報</vt:lpstr>
      <vt:lpstr>先進行SWOT  and  PEST analysis</vt:lpstr>
      <vt:lpstr>PEST Analysis</vt:lpstr>
      <vt:lpstr>肆、課程地圖樣式與步驟</vt:lpstr>
      <vt:lpstr>課程地圖分類（Hale, 2008） </vt:lpstr>
      <vt:lpstr>課程地圖的程序</vt:lpstr>
      <vt:lpstr>課程地圖的程序(Heidi Hayes Jacobs) Procedures for Curriculum Mapping </vt:lpstr>
      <vt:lpstr>課程地圖的程序(Heidi Hayes Jacobs) Procedures for Curriculum Mapping </vt:lpstr>
      <vt:lpstr>課程地圖十要素(Harden,2001) </vt:lpstr>
      <vt:lpstr>臺師大師資職前教育課程地圖</vt:lpstr>
      <vt:lpstr>PowerPoint 簡報</vt:lpstr>
      <vt:lpstr>PowerPoint 簡報</vt:lpstr>
      <vt:lpstr>PowerPoint 簡報</vt:lpstr>
      <vt:lpstr>繪製課程地圖幾點思考</vt:lpstr>
      <vt:lpstr>課程地圖僅有工具性目的？(王嘉陵，2011)</vt:lpstr>
      <vt:lpstr>伍、課程地圖觀摩評析(分組討論)</vt:lpstr>
      <vt:lpstr>陸、結語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學校願景、學生圖像、課程地圖之規劃與實例分享</dc:title>
  <dc:creator>NTCU</dc:creator>
  <cp:lastModifiedBy>user</cp:lastModifiedBy>
  <cp:revision>101</cp:revision>
  <dcterms:created xsi:type="dcterms:W3CDTF">2018-09-23T12:20:28Z</dcterms:created>
  <dcterms:modified xsi:type="dcterms:W3CDTF">2021-01-11T00:27:04Z</dcterms:modified>
</cp:coreProperties>
</file>