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42"/>
  </p:notesMasterIdLst>
  <p:handoutMasterIdLst>
    <p:handoutMasterId r:id="rId43"/>
  </p:handoutMasterIdLst>
  <p:sldIdLst>
    <p:sldId id="2704" r:id="rId2"/>
    <p:sldId id="2829" r:id="rId3"/>
    <p:sldId id="2884" r:id="rId4"/>
    <p:sldId id="2842" r:id="rId5"/>
    <p:sldId id="2843" r:id="rId6"/>
    <p:sldId id="2844" r:id="rId7"/>
    <p:sldId id="2847" r:id="rId8"/>
    <p:sldId id="2845" r:id="rId9"/>
    <p:sldId id="2846" r:id="rId10"/>
    <p:sldId id="2848" r:id="rId11"/>
    <p:sldId id="2849" r:id="rId12"/>
    <p:sldId id="2850" r:id="rId13"/>
    <p:sldId id="2851" r:id="rId14"/>
    <p:sldId id="2852" r:id="rId15"/>
    <p:sldId id="2866" r:id="rId16"/>
    <p:sldId id="2854" r:id="rId17"/>
    <p:sldId id="2855" r:id="rId18"/>
    <p:sldId id="2856" r:id="rId19"/>
    <p:sldId id="2857" r:id="rId20"/>
    <p:sldId id="2858" r:id="rId21"/>
    <p:sldId id="2859" r:id="rId22"/>
    <p:sldId id="2862" r:id="rId23"/>
    <p:sldId id="2868" r:id="rId24"/>
    <p:sldId id="2863" r:id="rId25"/>
    <p:sldId id="2864" r:id="rId26"/>
    <p:sldId id="2881" r:id="rId27"/>
    <p:sldId id="2865" r:id="rId28"/>
    <p:sldId id="2869" r:id="rId29"/>
    <p:sldId id="2870" r:id="rId30"/>
    <p:sldId id="2871" r:id="rId31"/>
    <p:sldId id="2872" r:id="rId32"/>
    <p:sldId id="2873" r:id="rId33"/>
    <p:sldId id="2874" r:id="rId34"/>
    <p:sldId id="2875" r:id="rId35"/>
    <p:sldId id="2876" r:id="rId36"/>
    <p:sldId id="2877" r:id="rId37"/>
    <p:sldId id="2879" r:id="rId38"/>
    <p:sldId id="2880" r:id="rId39"/>
    <p:sldId id="2882" r:id="rId40"/>
    <p:sldId id="2729" r:id="rId41"/>
  </p:sldIdLst>
  <p:sldSz cx="12858750" cy="7232650"/>
  <p:notesSz cx="6735763" cy="9866313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66CCFF"/>
    <a:srgbClr val="058D2A"/>
    <a:srgbClr val="FF99FF"/>
    <a:srgbClr val="003366"/>
    <a:srgbClr val="D44C4C"/>
    <a:srgbClr val="92D050"/>
    <a:srgbClr val="000000"/>
    <a:srgbClr val="2DD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1" autoAdjust="0"/>
    <p:restoredTop sz="95317" autoAdjust="0"/>
  </p:normalViewPr>
  <p:slideViewPr>
    <p:cSldViewPr>
      <p:cViewPr varScale="1">
        <p:scale>
          <a:sx n="61" d="100"/>
          <a:sy n="61" d="100"/>
        </p:scale>
        <p:origin x="888" y="6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9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1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54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28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04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2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0"/>
            <a:ext cx="12858749" cy="91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flipV="1">
            <a:off x="1" y="-2"/>
            <a:ext cx="704850" cy="914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65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9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1C58-7E6C-497B-A3BD-2429DD424C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F6EB-FB9A-48F4-A64A-C52D398BA1A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6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6" y="2278621"/>
            <a:ext cx="4412849" cy="409277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328" y="2278622"/>
            <a:ext cx="4412848" cy="409277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5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42938" y="1687620"/>
            <a:ext cx="11572875" cy="477321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2938" y="6586400"/>
            <a:ext cx="3000375" cy="502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393406" y="6586400"/>
            <a:ext cx="4071938" cy="502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15438" y="6586400"/>
            <a:ext cx="3000375" cy="502267"/>
          </a:xfrm>
        </p:spPr>
        <p:txBody>
          <a:bodyPr/>
          <a:lstStyle>
            <a:lvl1pPr>
              <a:defRPr/>
            </a:lvl1pPr>
          </a:lstStyle>
          <a:p>
            <a:fld id="{55031533-17BC-45F9-8567-48DC2C805E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06353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8328" y="625783"/>
            <a:ext cx="11982094" cy="805315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38328" y="1620579"/>
            <a:ext cx="11982094" cy="480404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11914438" y="6556265"/>
            <a:ext cx="772418" cy="553610"/>
          </a:xfrm>
        </p:spPr>
        <p:txBody>
          <a:bodyPr lIns="91425" tIns="91425" rIns="91425" bIns="91425">
            <a:noAutofit/>
          </a:bodyPr>
          <a:lstStyle>
            <a:lvl1pPr>
              <a:defRPr sz="844">
                <a:solidFill>
                  <a:srgbClr val="898989"/>
                </a:solidFill>
              </a:defRPr>
            </a:lvl1pPr>
          </a:lstStyle>
          <a:p>
            <a:fld id="{18C2A550-BFF3-40B4-963C-071640FB3EDC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313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  <p:sldLayoutId id="2147483708" r:id="rId4"/>
    <p:sldLayoutId id="2147483709" r:id="rId5"/>
    <p:sldLayoutId id="2147483710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64879" y="1960141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</a:t>
            </a:r>
            <a:r>
              <a:rPr lang="zh-TW" altLang="en-US" sz="115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r>
              <a:rPr lang="zh-TW" altLang="en-US" sz="115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</a:t>
            </a:r>
            <a:r>
              <a:rPr lang="zh-TW" altLang="en-US" sz="115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zh-TW" altLang="en-US" sz="11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endParaRPr lang="en-US" altLang="zh-TW" sz="11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15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悟</a:t>
            </a:r>
            <a:r>
              <a:rPr lang="zh-TW" altLang="en-US" sz="1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r>
              <a:rPr lang="zh-TW" altLang="en-US" sz="115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1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11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</a:t>
            </a:r>
          </a:p>
        </p:txBody>
      </p:sp>
    </p:spTree>
    <p:extLst>
      <p:ext uri="{BB962C8B-B14F-4D97-AF65-F5344CB8AC3E}">
        <p14:creationId xmlns:p14="http://schemas.microsoft.com/office/powerpoint/2010/main" val="42559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92189"/>
            <a:ext cx="6429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食髓知味後，竟然漸漸無法抽身，甚至對於這種使用毒品後的快感魂牽夢縈，原本早睡早起的悟空開始徹夜未眠，白天昏沉沒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有精神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71" y="0"/>
            <a:ext cx="5854917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752229"/>
            <a:ext cx="64293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慢慢的也會疑神疑鬼，總覺得身邊的人對他不友善，或是想要傷害自己，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-22182"/>
            <a:ext cx="585491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92189"/>
            <a:ext cx="6429375" cy="2977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4500"/>
              </a:lnSpc>
              <a:spcBef>
                <a:spcPts val="250"/>
              </a:spcBef>
              <a:spcAft>
                <a:spcPts val="0"/>
              </a:spcAft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樂天開朗的個性也變得陰晴不定、容易因為小事暴怒或是沮喪絕望，更隨身攜帶分裝夾練袋、打火機等奇怪的物品，還不准別人發問。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0"/>
            <a:ext cx="585491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20181"/>
            <a:ext cx="6429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在一次無意間，孫悟空說溜了嘴，唐僧才驚覺大事不妙，覺得單憑自己的力量無法幫助孫悟空脫離毒品的控制，四處奔走尋求協助。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14" y="-234770"/>
            <a:ext cx="585491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3101" y="1456085"/>
            <a:ext cx="6708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到底，孫悟空發生了哪些事情？你可以幫忙抽絲剝繭查出來嗎？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6687" y="3544317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「作息改變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徹夜未眠，白天昏沉沒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有精神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行為異常」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出沒在不良場所且經常夜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情緒不穩」：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個性變得陰晴不定，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容易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因為小事暴怒或是沮喪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絕望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疑神疑鬼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，總覺得身邊的人對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友善，或是想要傷害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特殊物品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隨身攜帶分裝夾練袋、</a:t>
            </a:r>
            <a:r>
              <a:rPr lang="zh-TW" altLang="zh-TW" sz="2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打火機</a:t>
            </a:r>
            <a:r>
              <a:rPr lang="zh-TW" altLang="en-US" sz="2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35" y="591989"/>
            <a:ext cx="511431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69335" y="3329281"/>
            <a:ext cx="3600400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5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695" y="2032149"/>
            <a:ext cx="6429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回想你自己成長的過程，當你做錯事情的時候，會不會怕別人發現，或是怕人責罵或處罰，所以往往不願意說出口而選擇逃避。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31" y="441876"/>
            <a:ext cx="511431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6688" y="1168053"/>
            <a:ext cx="1238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✽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誰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可以分享一下，你曾經犯過什麼樣的錯誤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TW" sz="4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讓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你至今仍印象深刻呢？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663" y="3008521"/>
            <a:ext cx="772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✽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為什麼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要選擇沈默或是逃避呢？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688" y="4237975"/>
            <a:ext cx="12345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✽請問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，選擇逃避或沈默之後，事情能夠真正解決嗎？</a:t>
            </a:r>
          </a:p>
        </p:txBody>
      </p:sp>
      <p:sp>
        <p:nvSpPr>
          <p:cNvPr id="6" name="矩形 5"/>
          <p:cNvSpPr/>
          <p:nvPr/>
        </p:nvSpPr>
        <p:spPr>
          <a:xfrm>
            <a:off x="256853" y="5488533"/>
            <a:ext cx="7215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✽那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要如何解決所面臨的困難？</a:t>
            </a:r>
          </a:p>
        </p:txBody>
      </p:sp>
    </p:spTree>
    <p:extLst>
      <p:ext uri="{BB962C8B-B14F-4D97-AF65-F5344CB8AC3E}">
        <p14:creationId xmlns:p14="http://schemas.microsoft.com/office/powerpoint/2010/main" val="4626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6727" y="1600101"/>
            <a:ext cx="11305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癮者所遇到之困難，多半是害怕其吸毒的行為被發現後會被嚴重責難，狀況與原因也就無法被受了解，也無法獲得心理支持，其實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癮者最親、也最能給予支持的仍是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家人和親友，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所以當想要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癮者時，先尋求可以幫助的人，先保護自己再去幫助別人，不妨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癮者談談，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癮狀況及原因，並與其談論是否願意接受專人協助，或接受戒癮治療。</a:t>
            </a:r>
          </a:p>
        </p:txBody>
      </p:sp>
    </p:spTree>
    <p:extLst>
      <p:ext uri="{BB962C8B-B14F-4D97-AF65-F5344CB8AC3E}">
        <p14:creationId xmlns:p14="http://schemas.microsoft.com/office/powerpoint/2010/main" val="20024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3797" y="3568616"/>
            <a:ext cx="79768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✽有哪些方法可以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癮者呢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✽報警是唯一的最佳途徑嗎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544" y="1537203"/>
            <a:ext cx="11327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✽萬一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身邊真的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癮者時，我要不要伸出援手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  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為什麼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797" y="4984477"/>
            <a:ext cx="10751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✽如果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不報警的話，我該如何幫助已經在吸毒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 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親友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5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6546439" y="140887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故事前言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/>
          <p:nvPr>
            <p:custDataLst>
              <p:tags r:id="rId3"/>
            </p:custDataLst>
          </p:nvPr>
        </p:nvSpPr>
        <p:spPr>
          <a:xfrm>
            <a:off x="5841590" y="140887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MH_SubTitle_2"/>
          <p:cNvSpPr/>
          <p:nvPr>
            <p:custDataLst>
              <p:tags r:id="rId4"/>
            </p:custDataLst>
          </p:nvPr>
        </p:nvSpPr>
        <p:spPr>
          <a:xfrm>
            <a:off x="6546439" y="241006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TW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5"/>
            </p:custDataLst>
          </p:nvPr>
        </p:nvSpPr>
        <p:spPr>
          <a:xfrm>
            <a:off x="5841590" y="241006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546439" y="3411248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TW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好法寶來解套</a:t>
            </a:r>
          </a:p>
        </p:txBody>
      </p:sp>
      <p:sp>
        <p:nvSpPr>
          <p:cNvPr id="16" name="MH_Other_3"/>
          <p:cNvSpPr/>
          <p:nvPr>
            <p:custDataLst>
              <p:tags r:id="rId7"/>
            </p:custDataLst>
          </p:nvPr>
        </p:nvSpPr>
        <p:spPr>
          <a:xfrm>
            <a:off x="5841590" y="3411248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MH_SubTitle_4"/>
          <p:cNvSpPr/>
          <p:nvPr>
            <p:custDataLst>
              <p:tags r:id="rId8"/>
            </p:custDataLst>
          </p:nvPr>
        </p:nvSpPr>
        <p:spPr>
          <a:xfrm>
            <a:off x="6546439" y="441243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r>
              <a:rPr lang="zh-TW" altLang="en-US" sz="36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好</a:t>
            </a:r>
            <a:r>
              <a:rPr lang="zh-TW" altLang="en-US" sz="36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法寶是好朋友</a:t>
            </a: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5841590" y="441243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10"/>
            </p:custDataLst>
          </p:nvPr>
        </p:nvSpPr>
        <p:spPr>
          <a:xfrm>
            <a:off x="884759" y="2780353"/>
            <a:ext cx="4680519" cy="12311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TW" altLang="en-US" sz="8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課程內容</a:t>
            </a:r>
            <a:endParaRPr lang="zh-CN" altLang="en-US" sz="8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11"/>
            </p:custDataLst>
          </p:nvPr>
        </p:nvSpPr>
        <p:spPr>
          <a:xfrm>
            <a:off x="1926707" y="4011459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4"/>
          <p:cNvSpPr/>
          <p:nvPr>
            <p:custDataLst>
              <p:tags r:id="rId12"/>
            </p:custDataLst>
          </p:nvPr>
        </p:nvSpPr>
        <p:spPr>
          <a:xfrm>
            <a:off x="6558160" y="540331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好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法寶大絕招</a:t>
            </a:r>
          </a:p>
        </p:txBody>
      </p:sp>
      <p:sp>
        <p:nvSpPr>
          <p:cNvPr id="19" name="MH_Other_4"/>
          <p:cNvSpPr/>
          <p:nvPr>
            <p:custDataLst>
              <p:tags r:id="rId13"/>
            </p:custDataLst>
          </p:nvPr>
        </p:nvSpPr>
        <p:spPr>
          <a:xfrm>
            <a:off x="5853311" y="540331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4218" kern="0" dirty="0" smtClean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altLang="zh-CN" sz="4218" kern="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好法寶是好朋友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880" y="2176165"/>
            <a:ext cx="596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毒品犯法嗎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會有什麼罰責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觸犯的刑責有哪些？</a:t>
            </a:r>
          </a:p>
        </p:txBody>
      </p:sp>
      <p:sp>
        <p:nvSpPr>
          <p:cNvPr id="4" name="矩形 3"/>
          <p:cNvSpPr/>
          <p:nvPr/>
        </p:nvSpPr>
        <p:spPr>
          <a:xfrm>
            <a:off x="6501383" y="2032149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＃刑法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＃毒品危害防制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＃少年事件處理法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＃社會秩序維護法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＃藥事法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兒童及少年福利與權益保障法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＃刑法</a:t>
            </a:r>
          </a:p>
        </p:txBody>
      </p:sp>
    </p:spTree>
    <p:extLst>
      <p:ext uri="{BB962C8B-B14F-4D97-AF65-F5344CB8AC3E}">
        <p14:creationId xmlns:p14="http://schemas.microsoft.com/office/powerpoint/2010/main" val="5672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好法寶是好朋友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703" y="3112269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只有吸食毒品才會犯法嗎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4" name="矩形 3"/>
          <p:cNvSpPr/>
          <p:nvPr/>
        </p:nvSpPr>
        <p:spPr>
          <a:xfrm>
            <a:off x="6933431" y="2896245"/>
            <a:ext cx="5267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吸食、施打、製造、運輸、販賣、持有、引誘都犯法</a:t>
            </a:r>
          </a:p>
        </p:txBody>
      </p:sp>
    </p:spTree>
    <p:extLst>
      <p:ext uri="{BB962C8B-B14F-4D97-AF65-F5344CB8AC3E}">
        <p14:creationId xmlns:p14="http://schemas.microsoft.com/office/powerpoint/2010/main" val="5712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好法寶是好朋友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0703" y="1960141"/>
            <a:ext cx="637225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、如果有法律上的問題，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我要如何得到諮詢？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、在生活上可以找誰幫忙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、學校可有誰可以幫助我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6" name="矩形 5"/>
          <p:cNvSpPr/>
          <p:nvPr/>
        </p:nvSpPr>
        <p:spPr>
          <a:xfrm>
            <a:off x="6302746" y="1600101"/>
            <a:ext cx="648072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法律扶助基金會</a:t>
            </a: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專業戒毒中心或社工諮詢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民間戒毒機構</a:t>
            </a:r>
          </a:p>
        </p:txBody>
      </p:sp>
      <p:sp>
        <p:nvSpPr>
          <p:cNvPr id="7" name="矩形 6"/>
          <p:cNvSpPr/>
          <p:nvPr/>
        </p:nvSpPr>
        <p:spPr>
          <a:xfrm>
            <a:off x="6861423" y="3544317"/>
            <a:ext cx="518457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、＃可以信賴的長輩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＃家裡的其他成員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3897" y="4934536"/>
            <a:ext cx="568863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、＃老師、主任、校長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＃能信賴的朋友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71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57367" y="3329281"/>
            <a:ext cx="3600400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5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4" name="矩形 3"/>
          <p:cNvSpPr/>
          <p:nvPr/>
        </p:nvSpPr>
        <p:spPr>
          <a:xfrm>
            <a:off x="380703" y="1240061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迷思進行釐清及確定，針對學習單中的問題進行全班的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快問快答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，全班起立，當老師提問時，在說出「請作答」後，立刻做出正確或是錯誤的判斷，若是正確就在頭頂比○，錯誤就在胸口比╳，答錯即坐下，直至題目問完，剩下的就是獲勝者，看看哪一組最多人即為獲勝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87" y="303957"/>
            <a:ext cx="511431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好朋友推薦的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一定是好東西，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所以在眾人慫恿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好奇心驅使下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了非法的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毒品也沒關係。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8" name="圓角矩形 7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乘號 8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34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毒品不會一次就上癮，偷偷嘗試看看也沒關係，反正我</a:t>
            </a:r>
            <a:r>
              <a:rPr lang="zh-TW" altLang="en-US" sz="4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下次不會再吸食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6" name="圓角矩形 5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乘號 6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2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吸食毒品可能導致個性變得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陰晴不定、容易因為小事暴怒或是沮喪絕望。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9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通常毒藥癮者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憑自己的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力量脫離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毒品的控制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，所以需要尋求協助，身為家人或朋友，應該站出來幫忙。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4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308695" y="1096045"/>
            <a:ext cx="5184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毒藥癮者通常會出現四個改變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：「作息改變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行為異常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情緒不穩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特殊物品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」，所以我們當發現有異狀，應給予關心或協助。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培養默契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4799" y="1744117"/>
            <a:ext cx="10513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志工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當我數到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家長志工：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當我數到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默契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118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毒藥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者吸毒就應該被關，也一定會被關，才能有效減少吸毒人數。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64539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2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2680221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報警是唯一的最佳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途徑，其餘免談！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72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社區藥局組成的社區毒品防制關懷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站也是提供毒藥癮者諮詢的機構。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0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若是身邊有人染毒，學校的老師、主任、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、身邊值得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信賴的親戚或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長輩都是可以傾訴的對象。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7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聆聽與陪伴在毒藥癮者的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，是我能力可以做的事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吸食毒品可能犯了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刑法與毒品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危害防</a:t>
            </a:r>
            <a:r>
              <a:rPr lang="zh-TW" altLang="en-US" sz="480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r>
              <a:rPr lang="zh-TW" altLang="en-US" sz="4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只有吸食毒品才會犯法。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63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如果有法律上的問題，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我必須要聘請律師才能得到相關的法律諮詢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7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大人總是說：人生要體驗很多事情，才不會在青春留白，所以嘗試毒品的滋味也是一定要完成的人生清單之一。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4" name="圓角矩形 3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乘號 4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</p:spTree>
    <p:extLst>
      <p:ext uri="{BB962C8B-B14F-4D97-AF65-F5344CB8AC3E}">
        <p14:creationId xmlns:p14="http://schemas.microsoft.com/office/powerpoint/2010/main" val="39314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保護自己不受毒品誘惑，是最安全也是最正確的抉擇。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501383" y="3329281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故事前言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6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693071" y="4264397"/>
            <a:ext cx="53711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cs typeface="Arial" panose="020B0604020202020204" pitchFamily="34" charset="0"/>
              </a:rPr>
              <a:t>Thank you for listening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6" y="1312069"/>
            <a:ext cx="10058400" cy="31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679" y="995137"/>
            <a:ext cx="61206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當年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的西遊記是敘述</a:t>
            </a:r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唐三藏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孫悟空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豬八戒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沙悟淨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赴西域取經，途中所發生一連串驚險刺激的冒險故事，這趟奇幻旅程中的各種妖怪，不但無法阻撓一行人堅定的取經任務，反而凝聚了夥伴之間的向心力！主角每逢危機總能憑藉著機智與勇氣，共同克服重重難關達成任務。</a:t>
            </a:r>
          </a:p>
        </p:txBody>
      </p:sp>
      <p:sp>
        <p:nvSpPr>
          <p:cNvPr id="5" name="矩形 4"/>
          <p:cNvSpPr/>
          <p:nvPr/>
        </p:nvSpPr>
        <p:spPr>
          <a:xfrm>
            <a:off x="740743" y="87933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故事</a:t>
            </a:r>
            <a:r>
              <a:rPr lang="zh-TW" altLang="zh-TW" sz="4000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zh-TW" altLang="zh-TW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傳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6968" r="7194"/>
          <a:stretch/>
        </p:blipFill>
        <p:spPr>
          <a:xfrm>
            <a:off x="6320909" y="1456085"/>
            <a:ext cx="6378214" cy="49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71" y="1017722"/>
            <a:ext cx="6429375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時序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遞移，在人們逐漸遺忘西遊記故事的同時，當年西遊記的唐僧一行人，在白骨精的洞穴中誤闖時光隧道，穿越時空來到了科技進步的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世紀！他們發現，有更可怕的挑戰正等著他們，讓我們一同來成為唐僧的最佳盟友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，勇敢接受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挑戰並克服險阻吧！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故事</a:t>
            </a:r>
            <a:r>
              <a:rPr lang="zh-TW" altLang="zh-TW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前傳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4456" r="6059"/>
          <a:stretch/>
        </p:blipFill>
        <p:spPr>
          <a:xfrm>
            <a:off x="6474728" y="1672109"/>
            <a:ext cx="6361456" cy="47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69335" y="3329281"/>
            <a:ext cx="2530002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0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695" y="2392189"/>
            <a:ext cx="64293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原本就古靈精怪難以駕馭的孫悟空，經常闖禍，總要逼得唐僧使出緊箍咒來控制孫悟空。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15029" r="18742" b="16274"/>
          <a:stretch/>
        </p:blipFill>
        <p:spPr>
          <a:xfrm>
            <a:off x="7797527" y="795819"/>
            <a:ext cx="3617215" cy="59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20181"/>
            <a:ext cx="64293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沒想到孫悟空結交損友，開始出沒在不良場所且經常夜歸，在眾人慫恿以及好奇心驅使下，接觸了非法的毒品，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0" b="14379"/>
          <a:stretch/>
        </p:blipFill>
        <p:spPr>
          <a:xfrm>
            <a:off x="6933431" y="1312069"/>
            <a:ext cx="5709598" cy="54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0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第一PPT，www.1ppt.com">
  <a:themeElements>
    <a:clrScheme name="自定义 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00B0F0"/>
      </a:accent3>
      <a:accent4>
        <a:srgbClr val="92D050"/>
      </a:accent4>
      <a:accent5>
        <a:srgbClr val="00B0F0"/>
      </a:accent5>
      <a:accent6>
        <a:srgbClr val="92D050"/>
      </a:accent6>
      <a:hlink>
        <a:srgbClr val="00B0F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1485</Words>
  <Application>Microsoft Office PowerPoint</Application>
  <PresentationFormat>自訂</PresentationFormat>
  <Paragraphs>146</Paragraphs>
  <Slides>40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0" baseType="lpstr">
      <vt:lpstr>微软雅黑</vt:lpstr>
      <vt:lpstr>宋体</vt:lpstr>
      <vt:lpstr>微軟正黑體</vt:lpstr>
      <vt:lpstr>新細明體</vt:lpstr>
      <vt:lpstr>Arial</vt:lpstr>
      <vt:lpstr>Bernard MT Condensed</vt:lpstr>
      <vt:lpstr>Calibri</vt:lpstr>
      <vt:lpstr>Calibri Light</vt:lpstr>
      <vt:lpstr>Times New Roman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蓝绿简洁</dc:title>
  <dc:creator/>
  <cp:keywords>user</cp:keywords>
  <cp:lastModifiedBy/>
  <cp:revision>1</cp:revision>
  <dcterms:created xsi:type="dcterms:W3CDTF">2016-10-31T12:46:56Z</dcterms:created>
  <dcterms:modified xsi:type="dcterms:W3CDTF">2020-06-09T02:52:26Z</dcterms:modified>
</cp:coreProperties>
</file>