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5" r:id="rId1"/>
    <p:sldMasterId id="2147484028" r:id="rId2"/>
    <p:sldMasterId id="2147484042" r:id="rId3"/>
    <p:sldMasterId id="2147484057" r:id="rId4"/>
    <p:sldMasterId id="2147484069" r:id="rId5"/>
    <p:sldMasterId id="2147484081" r:id="rId6"/>
    <p:sldMasterId id="2147484105" r:id="rId7"/>
    <p:sldMasterId id="2147484117" r:id="rId8"/>
    <p:sldMasterId id="2147484129" r:id="rId9"/>
    <p:sldMasterId id="2147484141" r:id="rId10"/>
    <p:sldMasterId id="2147484165" r:id="rId11"/>
    <p:sldMasterId id="2147484177" r:id="rId12"/>
    <p:sldMasterId id="2147484189" r:id="rId13"/>
    <p:sldMasterId id="2147484201" r:id="rId14"/>
    <p:sldMasterId id="2147484213" r:id="rId15"/>
    <p:sldMasterId id="2147484225" r:id="rId16"/>
    <p:sldMasterId id="2147484228" r:id="rId17"/>
    <p:sldMasterId id="2147484240" r:id="rId18"/>
  </p:sldMasterIdLst>
  <p:notesMasterIdLst>
    <p:notesMasterId r:id="rId73"/>
  </p:notesMasterIdLst>
  <p:handoutMasterIdLst>
    <p:handoutMasterId r:id="rId74"/>
  </p:handoutMasterIdLst>
  <p:sldIdLst>
    <p:sldId id="790" r:id="rId19"/>
    <p:sldId id="791" r:id="rId20"/>
    <p:sldId id="792" r:id="rId21"/>
    <p:sldId id="611" r:id="rId22"/>
    <p:sldId id="637" r:id="rId23"/>
    <p:sldId id="639" r:id="rId24"/>
    <p:sldId id="641" r:id="rId25"/>
    <p:sldId id="798" r:id="rId26"/>
    <p:sldId id="797" r:id="rId27"/>
    <p:sldId id="805" r:id="rId28"/>
    <p:sldId id="704" r:id="rId29"/>
    <p:sldId id="793" r:id="rId30"/>
    <p:sldId id="803" r:id="rId31"/>
    <p:sldId id="799" r:id="rId32"/>
    <p:sldId id="785" r:id="rId33"/>
    <p:sldId id="806" r:id="rId34"/>
    <p:sldId id="834" r:id="rId35"/>
    <p:sldId id="804" r:id="rId36"/>
    <p:sldId id="822" r:id="rId37"/>
    <p:sldId id="821" r:id="rId38"/>
    <p:sldId id="760" r:id="rId39"/>
    <p:sldId id="807" r:id="rId40"/>
    <p:sldId id="814" r:id="rId41"/>
    <p:sldId id="823" r:id="rId42"/>
    <p:sldId id="820" r:id="rId43"/>
    <p:sldId id="808" r:id="rId44"/>
    <p:sldId id="811" r:id="rId45"/>
    <p:sldId id="815" r:id="rId46"/>
    <p:sldId id="824" r:id="rId47"/>
    <p:sldId id="819" r:id="rId48"/>
    <p:sldId id="809" r:id="rId49"/>
    <p:sldId id="812" r:id="rId50"/>
    <p:sldId id="816" r:id="rId51"/>
    <p:sldId id="825" r:id="rId52"/>
    <p:sldId id="818" r:id="rId53"/>
    <p:sldId id="810" r:id="rId54"/>
    <p:sldId id="813" r:id="rId55"/>
    <p:sldId id="817" r:id="rId56"/>
    <p:sldId id="801" r:id="rId57"/>
    <p:sldId id="779" r:id="rId58"/>
    <p:sldId id="832" r:id="rId59"/>
    <p:sldId id="833" r:id="rId60"/>
    <p:sldId id="802" r:id="rId61"/>
    <p:sldId id="828" r:id="rId62"/>
    <p:sldId id="829" r:id="rId63"/>
    <p:sldId id="827" r:id="rId64"/>
    <p:sldId id="826" r:id="rId65"/>
    <p:sldId id="831" r:id="rId66"/>
    <p:sldId id="794" r:id="rId67"/>
    <p:sldId id="736" r:id="rId68"/>
    <p:sldId id="691" r:id="rId69"/>
    <p:sldId id="830" r:id="rId70"/>
    <p:sldId id="690" r:id="rId71"/>
    <p:sldId id="796" r:id="rId72"/>
  </p:sldIdLst>
  <p:sldSz cx="12192000" cy="6858000"/>
  <p:notesSz cx="7099300" cy="10234613"/>
  <p:embeddedFontLst>
    <p:embeddedFont>
      <p:font typeface="MS PGothic" panose="020B0600070205080204" pitchFamily="34" charset="-128"/>
      <p:regular r:id="rId75"/>
    </p:embeddedFont>
    <p:embeddedFont>
      <p:font typeface="Helvetica" panose="020B0604020202020204" pitchFamily="34" charset="0"/>
      <p:regular r:id="rId76"/>
      <p:bold r:id="rId77"/>
      <p:italic r:id="rId78"/>
      <p:boldItalic r:id="rId79"/>
    </p:embeddedFont>
    <p:embeddedFont>
      <p:font typeface="Microsoft JhengHei UI" panose="020B0604030504040204" pitchFamily="34" charset="-120"/>
      <p:regular r:id="rId80"/>
      <p:bold r:id="rId81"/>
    </p:embeddedFont>
    <p:embeddedFont>
      <p:font typeface="Calibri Light" panose="020F0302020204030204" pitchFamily="34" charset="0"/>
      <p:regular r:id="rId82"/>
      <p:italic r:id="rId83"/>
    </p:embeddedFont>
    <p:embeddedFont>
      <p:font typeface="SimSun" panose="02010600030101010101" pitchFamily="2" charset="-122"/>
      <p:regular r:id="rId84"/>
    </p:embeddedFont>
    <p:embeddedFont>
      <p:font typeface="微軟正黑體" panose="020B0604030504040204" pitchFamily="34" charset="-120"/>
      <p:regular r:id="rId85"/>
      <p:bold r:id="rId86"/>
    </p:embeddedFont>
    <p:embeddedFont>
      <p:font typeface="標楷體" panose="03000509000000000000" pitchFamily="65" charset="-120"/>
      <p:regular r:id="rId87"/>
    </p:embeddedFont>
    <p:embeddedFont>
      <p:font typeface="Microsoft YaHei" panose="020B0503020204020204" pitchFamily="34" charset="-122"/>
      <p:regular r:id="rId88"/>
      <p:bold r:id="rId89"/>
    </p:embeddedFont>
    <p:embeddedFont>
      <p:font typeface="Calibri" panose="020F0502020204030204" pitchFamily="34" charset="0"/>
      <p:regular r:id="rId90"/>
      <p:bold r:id="rId91"/>
      <p:italic r:id="rId92"/>
      <p:boldItalic r:id="rId93"/>
    </p:embeddedFont>
    <p:embeddedFont>
      <p:font typeface="Microsoft YaHei" panose="020B0503020204020204" pitchFamily="34" charset="-122"/>
      <p:regular r:id="rId88"/>
      <p:bold r:id="rId89"/>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9D0"/>
    <a:srgbClr val="0066FF"/>
    <a:srgbClr val="CC9900"/>
    <a:srgbClr val="996600"/>
    <a:srgbClr val="FF7C80"/>
    <a:srgbClr val="0099FF"/>
    <a:srgbClr val="33CCFF"/>
    <a:srgbClr val="CCFF33"/>
    <a:srgbClr val="CCCC00"/>
    <a:srgbClr val="FED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165" autoAdjust="0"/>
  </p:normalViewPr>
  <p:slideViewPr>
    <p:cSldViewPr snapToGrid="0">
      <p:cViewPr varScale="1">
        <p:scale>
          <a:sx n="86" d="100"/>
          <a:sy n="86" d="100"/>
        </p:scale>
        <p:origin x="147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Master" Target="slideMasters/slideMaster5.xml"/><Relationship Id="rId90" Type="http://schemas.openxmlformats.org/officeDocument/2006/relationships/font" Target="fonts/font16.fntdata"/><Relationship Id="rId95" Type="http://schemas.openxmlformats.org/officeDocument/2006/relationships/viewProps" Target="viewProps.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font" Target="fonts/font2.fntdata"/><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font" Target="fonts/font13.fntdata"/><Relationship Id="rId61" Type="http://schemas.openxmlformats.org/officeDocument/2006/relationships/slide" Target="slides/slide43.xml"/><Relationship Id="rId82" Type="http://schemas.openxmlformats.org/officeDocument/2006/relationships/font" Target="fonts/font8.fntdata"/><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font" Target="fonts/font3.fntdata"/><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smtClean="0">
              <a:latin typeface="微軟正黑體" panose="020B0604030504040204" pitchFamily="34" charset="-120"/>
              <a:ea typeface="微軟正黑體" panose="020B0604030504040204" pitchFamily="34" charset="-120"/>
            </a:rPr>
            <a:t>     </a:t>
          </a:r>
          <a:r>
            <a:rPr lang="zh-TW" sz="2800" b="1" dirty="0" smtClean="0">
              <a:latin typeface="微軟正黑體" panose="020B0604030504040204" pitchFamily="34" charset="-120"/>
              <a:ea typeface="微軟正黑體" panose="020B0604030504040204" pitchFamily="34" charset="-120"/>
            </a:rPr>
            <a:t>「</a:t>
          </a:r>
          <a:r>
            <a:rPr lang="zh-TW" sz="2800" b="1" dirty="0">
              <a:latin typeface="微軟正黑體" panose="020B0604030504040204" pitchFamily="34" charset="-120"/>
              <a:ea typeface="微軟正黑體" panose="020B0604030504040204" pitchFamily="34" charset="-120"/>
            </a:rPr>
            <a:t>成就每一個孩子—適性揚才、終身學習</a:t>
          </a:r>
          <a:r>
            <a:rPr 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r>
          <a:br>
            <a:rPr lang="en-US" altLang="zh-TW" sz="2800" b="1" dirty="0" smtClean="0">
              <a:latin typeface="微軟正黑體" panose="020B0604030504040204" pitchFamily="34" charset="-120"/>
              <a:ea typeface="微軟正黑體" panose="020B0604030504040204" pitchFamily="34" charset="-120"/>
            </a:rPr>
          </a:br>
          <a:r>
            <a:rPr lang="zh-TW" sz="2400" dirty="0" smtClean="0">
              <a:latin typeface="微軟正黑體" panose="020B0604030504040204" pitchFamily="34" charset="-120"/>
              <a:ea typeface="微軟正黑體" panose="020B0604030504040204" pitchFamily="34" charset="-120"/>
            </a:rPr>
            <a:t>以</a:t>
          </a:r>
          <a:r>
            <a:rPr lang="zh-TW" sz="24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063335" custLinFactNeighborX="482" custLinFactNeighborY="11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861" custScaleY="872520" custLinFactY="-900000" custLinFactNeighborX="-13653" custLinFactNeighborY="-920373">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28861" custScaleY="872520" custLinFactY="-1651892" custLinFactNeighborX="-17837" custLinFactNeighborY="-17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8974" custScaleY="844273" custLinFactY="-1300000" custLinFactNeighborX="15973" custLinFactNeighborY="-138232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5B550-3702-40D9-A427-07AF6FCFAC24}" type="doc">
      <dgm:prSet loTypeId="urn:microsoft.com/office/officeart/2005/8/layout/bList2" loCatId="list" qsTypeId="urn:microsoft.com/office/officeart/2005/8/quickstyle/simple1" qsCatId="simple" csTypeId="urn:microsoft.com/office/officeart/2005/8/colors/accent4_2" csCatId="accent4" phldr="1"/>
      <dgm:spPr/>
    </dgm:pt>
    <dgm:pt modelId="{3CF7EB20-C397-4A88-880D-3F215D7F9EEF}">
      <dgm:prSet phldrT="[文字]" custT="1">
        <dgm:style>
          <a:lnRef idx="3">
            <a:schemeClr val="lt1"/>
          </a:lnRef>
          <a:fillRef idx="1">
            <a:schemeClr val="accent4"/>
          </a:fillRef>
          <a:effectRef idx="1">
            <a:schemeClr val="accent4"/>
          </a:effectRef>
          <a:fontRef idx="minor">
            <a:schemeClr val="lt1"/>
          </a:fontRef>
        </dgm:style>
      </dgm:prSet>
      <dgm:spPr/>
      <dgm:t>
        <a:bodyPr/>
        <a:lstStyle/>
        <a:p>
          <a:pPr>
            <a:lnSpc>
              <a:spcPct val="100000"/>
            </a:lnSpc>
            <a:spcBef>
              <a:spcPts val="600"/>
            </a:spcBef>
            <a:spcAft>
              <a:spcPts val="600"/>
            </a:spcAft>
          </a:pPr>
          <a:r>
            <a:rPr lang="zh-TW" altLang="en-US" sz="2000" dirty="0" smtClean="0">
              <a:solidFill>
                <a:schemeClr val="tx1"/>
              </a:solidFill>
              <a:latin typeface="微軟正黑體" panose="020B0604030504040204" pitchFamily="34" charset="-120"/>
              <a:ea typeface="微軟正黑體" panose="020B0604030504040204" pitchFamily="34" charset="-120"/>
            </a:rPr>
            <a:t>課程手冊</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nSpc>
              <a:spcPct val="100000"/>
            </a:lnSpc>
            <a:spcBef>
              <a:spcPts val="600"/>
            </a:spcBef>
            <a:spcAft>
              <a:spcPts val="600"/>
            </a:spcAft>
          </a:pPr>
          <a:r>
            <a:rPr lang="zh-TW" altLang="en-US" sz="2000" dirty="0" smtClean="0">
              <a:solidFill>
                <a:schemeClr val="tx1"/>
              </a:solidFill>
              <a:latin typeface="微軟正黑體" panose="020B0604030504040204" pitchFamily="34" charset="-120"/>
              <a:ea typeface="微軟正黑體" panose="020B0604030504040204" pitchFamily="34" charset="-120"/>
            </a:rPr>
            <a:t>教學模組示例</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nSpc>
              <a:spcPct val="100000"/>
            </a:lnSpc>
            <a:spcBef>
              <a:spcPts val="600"/>
            </a:spcBef>
            <a:spcAft>
              <a:spcPts val="600"/>
            </a:spcAft>
          </a:pPr>
          <a:r>
            <a:rPr lang="zh-TW" altLang="en-US" sz="2000" dirty="0" smtClean="0">
              <a:solidFill>
                <a:schemeClr val="tx1"/>
              </a:solidFill>
              <a:latin typeface="微軟正黑體" panose="020B0604030504040204" pitchFamily="34" charset="-120"/>
              <a:ea typeface="微軟正黑體" panose="020B0604030504040204" pitchFamily="34" charset="-120"/>
            </a:rPr>
            <a:t>素養導向紙筆  </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nSpc>
              <a:spcPct val="100000"/>
            </a:lnSpc>
            <a:spcBef>
              <a:spcPts val="600"/>
            </a:spcBef>
            <a:spcAft>
              <a:spcPts val="600"/>
            </a:spcAft>
          </a:pPr>
          <a:r>
            <a:rPr lang="zh-TW" altLang="en-US" sz="2000" dirty="0" smtClean="0">
              <a:solidFill>
                <a:schemeClr val="tx1"/>
              </a:solidFill>
              <a:latin typeface="微軟正黑體" panose="020B0604030504040204" pitchFamily="34" charset="-120"/>
              <a:ea typeface="微軟正黑體" panose="020B0604030504040204" pitchFamily="34" charset="-120"/>
            </a:rPr>
            <a:t>測驗範例試題</a:t>
          </a:r>
          <a:endParaRPr lang="zh-TW" altLang="en-US" sz="2000" dirty="0">
            <a:solidFill>
              <a:schemeClr val="tx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000" dirty="0" smtClean="0">
              <a:solidFill>
                <a:schemeClr val="tx1"/>
              </a:solidFill>
              <a:latin typeface="微軟正黑體" panose="020B0604030504040204" pitchFamily="34" charset="-120"/>
              <a:ea typeface="微軟正黑體" panose="020B0604030504040204" pitchFamily="34" charset="-120"/>
            </a:rPr>
            <a:t>總綱及領綱</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r>
            <a:rPr lang="zh-TW" altLang="en-US" sz="2000" dirty="0" smtClean="0">
              <a:solidFill>
                <a:schemeClr val="tx1"/>
              </a:solidFill>
              <a:latin typeface="微軟正黑體" panose="020B0604030504040204" pitchFamily="34" charset="-120"/>
              <a:ea typeface="微軟正黑體" panose="020B0604030504040204" pitchFamily="34" charset="-120"/>
            </a:rPr>
            <a:t>課程調整手冊</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r>
            <a:rPr lang="zh-TW" altLang="en-US" sz="2000" dirty="0" smtClean="0">
              <a:solidFill>
                <a:schemeClr val="tx1"/>
              </a:solidFill>
              <a:latin typeface="微軟正黑體" panose="020B0604030504040204" pitchFamily="34" charset="-120"/>
              <a:ea typeface="微軟正黑體" panose="020B0604030504040204" pitchFamily="34" charset="-120"/>
            </a:rPr>
            <a:t>前導學校試行資源</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r>
            <a:rPr lang="zh-TW" altLang="en-US" sz="2000" dirty="0" smtClean="0">
              <a:solidFill>
                <a:schemeClr val="tx1"/>
              </a:solidFill>
              <a:latin typeface="微軟正黑體" panose="020B0604030504040204" pitchFamily="34" charset="-120"/>
              <a:ea typeface="微軟正黑體" panose="020B0604030504040204" pitchFamily="34" charset="-120"/>
            </a:rPr>
            <a:t>特需課程模組示例</a:t>
          </a:r>
          <a:endParaRPr lang="zh-TW" altLang="en-US" sz="2000" dirty="0">
            <a:solidFill>
              <a:schemeClr val="tx1"/>
            </a:solidFill>
            <a:latin typeface="微軟正黑體" panose="020B0604030504040204" pitchFamily="34" charset="-120"/>
            <a:ea typeface="微軟正黑體" panose="020B0604030504040204" pitchFamily="34" charset="-120"/>
          </a:endParaRP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custScaleY="110213">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217069" custLinFactNeighborX="-9473" custLinFactNeighborY="34642"/>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t>
        <a:bodyPr/>
        <a:lstStyle/>
        <a:p>
          <a:endParaRPr lang="zh-TW" altLang="en-US"/>
        </a:p>
      </dgm:t>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X="-2252" custLinFactNeighborY="-4833">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ScaleY="208718" custLinFactNeighborX="-2046" custLinFactNeighborY="43945"/>
      <dgm:spPr/>
      <dgm:t>
        <a:bodyPr/>
        <a:lstStyle/>
        <a:p>
          <a:endParaRPr lang="zh-TW" altLang="en-US"/>
        </a:p>
      </dgm:t>
    </dgm:pt>
    <dgm:pt modelId="{3A6E1B93-5CED-4903-82BF-34402A594524}" type="pres">
      <dgm:prSet presAssocID="{66BBF1D2-84F6-44F8-9777-F53353C6BF60}" presName="adorn" presStyleLbl="fgAccFollowNode1" presStyleIdx="1" presStyleCnt="2" custLinFactX="-11715" custLinFactY="-60659" custLinFactNeighborX="-100000" custLinFactNeighborY="-100000"/>
      <dgm:spPr/>
      <dgm:t>
        <a:bodyPr/>
        <a:lstStyle/>
        <a:p>
          <a:endParaRPr lang="zh-TW" altLang="en-US"/>
        </a:p>
      </dgm:t>
    </dgm:pt>
  </dgm:ptLst>
  <dgm:cxnLst>
    <dgm:cxn modelId="{6176CCA2-1A98-4AB3-9DE4-4136C6647940}" type="presOf" srcId="{3CF7EB20-C397-4A88-880D-3F215D7F9EEF}" destId="{E9A83FCE-84E4-48F4-9525-F9B997E206DE}" srcOrd="1" destOrd="0" presId="urn:microsoft.com/office/officeart/2005/8/layout/bList2"/>
    <dgm:cxn modelId="{7F612183-A326-469C-BFC9-6DE28F274552}" srcId="{8E85B550-3702-40D9-A427-07AF6FCFAC24}" destId="{66BBF1D2-84F6-44F8-9777-F53353C6BF60}" srcOrd="1" destOrd="0" parTransId="{EA6430B0-C4F3-4FAC-9870-6EEB4A5B9B1F}" sibTransId="{51745C13-A3F6-4CA9-98F8-23F42CA15025}"/>
    <dgm:cxn modelId="{EAD8CC8B-208F-4EF4-B8E2-ACDD5F313C40}" type="presOf" srcId="{3CF7EB20-C397-4A88-880D-3F215D7F9EEF}" destId="{1B837A30-6E8B-43DE-867C-3442812939C1}" srcOrd="0" destOrd="0" presId="urn:microsoft.com/office/officeart/2005/8/layout/bList2"/>
    <dgm:cxn modelId="{CA501DAC-9AA8-406F-918C-F5D0A7064605}" type="presOf" srcId="{8E85B550-3702-40D9-A427-07AF6FCFAC24}" destId="{A35310C1-D341-4080-BAC2-F1991AC5AD34}" srcOrd="0" destOrd="0" presId="urn:microsoft.com/office/officeart/2005/8/layout/bList2"/>
    <dgm:cxn modelId="{A2376134-3A1D-4AC3-801F-FCD801A348A9}" type="presOf" srcId="{66BBF1D2-84F6-44F8-9777-F53353C6BF60}" destId="{F128F23E-61BE-47FC-B571-6E6471E84B7A}" srcOrd="1" destOrd="0" presId="urn:microsoft.com/office/officeart/2005/8/layout/bList2"/>
    <dgm:cxn modelId="{E86A7816-EA9E-488A-A2AF-364D7D4A91A1}" type="presOf" srcId="{66BBF1D2-84F6-44F8-9777-F53353C6BF60}" destId="{950ABF11-01C1-42D3-B24F-FD2512D0F430}" srcOrd="0" destOrd="0" presId="urn:microsoft.com/office/officeart/2005/8/layout/bList2"/>
    <dgm:cxn modelId="{444B5B6C-CA21-4355-93C9-C2FC617A39E1}" srcId="{8E85B550-3702-40D9-A427-07AF6FCFAC24}" destId="{3CF7EB20-C397-4A88-880D-3F215D7F9EEF}" srcOrd="0" destOrd="0" parTransId="{CADC29C4-BF0A-4296-90DB-0D034898095D}" sibTransId="{3D746652-0E0E-4525-B0FD-7820FB83578D}"/>
    <dgm:cxn modelId="{B2CA458D-D3E5-446B-8F61-F7EF901CE085}" type="presOf" srcId="{3D746652-0E0E-4525-B0FD-7820FB83578D}" destId="{52C4C641-DD25-48CD-9649-E28D1E84228A}" srcOrd="0" destOrd="0" presId="urn:microsoft.com/office/officeart/2005/8/layout/bList2"/>
    <dgm:cxn modelId="{843291DE-8423-42EB-A82E-234E595AD02B}" type="presParOf" srcId="{A35310C1-D341-4080-BAC2-F1991AC5AD34}" destId="{91B1B8B2-4071-4BB8-B7DA-3D6A1216383E}" srcOrd="0" destOrd="0" presId="urn:microsoft.com/office/officeart/2005/8/layout/bList2"/>
    <dgm:cxn modelId="{3D274455-28E5-4AF9-8F39-1970B848C3FC}" type="presParOf" srcId="{91B1B8B2-4071-4BB8-B7DA-3D6A1216383E}" destId="{B848A202-CF9D-4C10-8601-0750009DA951}" srcOrd="0" destOrd="0" presId="urn:microsoft.com/office/officeart/2005/8/layout/bList2"/>
    <dgm:cxn modelId="{A01D2C2C-5DAC-4492-8316-A06A648ADE94}" type="presParOf" srcId="{91B1B8B2-4071-4BB8-B7DA-3D6A1216383E}" destId="{1B837A30-6E8B-43DE-867C-3442812939C1}" srcOrd="1" destOrd="0" presId="urn:microsoft.com/office/officeart/2005/8/layout/bList2"/>
    <dgm:cxn modelId="{0E93B75F-2AAC-4A41-94CA-36247EAE10BE}" type="presParOf" srcId="{91B1B8B2-4071-4BB8-B7DA-3D6A1216383E}" destId="{E9A83FCE-84E4-48F4-9525-F9B997E206DE}" srcOrd="2" destOrd="0" presId="urn:microsoft.com/office/officeart/2005/8/layout/bList2"/>
    <dgm:cxn modelId="{2C4DD582-A279-4CF2-8AE8-9AAD7C321F56}" type="presParOf" srcId="{91B1B8B2-4071-4BB8-B7DA-3D6A1216383E}" destId="{5346BA52-849F-4A7D-8B52-170149EAECD6}" srcOrd="3" destOrd="0" presId="urn:microsoft.com/office/officeart/2005/8/layout/bList2"/>
    <dgm:cxn modelId="{49D94422-751A-4936-BA49-B6A901E9E15F}" type="presParOf" srcId="{A35310C1-D341-4080-BAC2-F1991AC5AD34}" destId="{52C4C641-DD25-48CD-9649-E28D1E84228A}" srcOrd="1" destOrd="0" presId="urn:microsoft.com/office/officeart/2005/8/layout/bList2"/>
    <dgm:cxn modelId="{BC0FC3A2-AC2D-425F-9D81-2A76DE987295}" type="presParOf" srcId="{A35310C1-D341-4080-BAC2-F1991AC5AD34}" destId="{852974FD-0080-4E47-8F68-74AC35EBB8DA}" srcOrd="2" destOrd="0" presId="urn:microsoft.com/office/officeart/2005/8/layout/bList2"/>
    <dgm:cxn modelId="{ABE5E034-1CE4-45B3-9BAA-70CECF5B98BD}" type="presParOf" srcId="{852974FD-0080-4E47-8F68-74AC35EBB8DA}" destId="{54B1779A-C27B-4C8B-A005-94F961E1E877}" srcOrd="0" destOrd="0" presId="urn:microsoft.com/office/officeart/2005/8/layout/bList2"/>
    <dgm:cxn modelId="{70D7DCDA-9353-4AD5-98E0-F46553BD31A0}" type="presParOf" srcId="{852974FD-0080-4E47-8F68-74AC35EBB8DA}" destId="{950ABF11-01C1-42D3-B24F-FD2512D0F430}" srcOrd="1" destOrd="0" presId="urn:microsoft.com/office/officeart/2005/8/layout/bList2"/>
    <dgm:cxn modelId="{EC6DCBE5-4530-4F58-A017-013C73BF631F}" type="presParOf" srcId="{852974FD-0080-4E47-8F68-74AC35EBB8DA}" destId="{F128F23E-61BE-47FC-B571-6E6471E84B7A}" srcOrd="2" destOrd="0" presId="urn:microsoft.com/office/officeart/2005/8/layout/bList2"/>
    <dgm:cxn modelId="{D70E46FD-B0CB-465C-BB19-0BA207AFC960}" type="presParOf" srcId="{852974FD-0080-4E47-8F68-74AC35EBB8DA}" destId="{3A6E1B93-5CED-4903-82BF-34402A59452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27142-CA6F-47F8-A0AF-3A1C6094EB0E}">
      <dsp:nvSpPr>
        <dsp:cNvPr id="0" name=""/>
        <dsp:cNvSpPr/>
      </dsp:nvSpPr>
      <dsp:spPr>
        <a:xfrm>
          <a:off x="171986" y="1574776"/>
          <a:ext cx="8497502" cy="269032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TW" sz="2800" b="1" kern="1200" dirty="0" smtClean="0">
              <a:latin typeface="微軟正黑體" panose="020B0604030504040204" pitchFamily="34" charset="-120"/>
              <a:ea typeface="微軟正黑體" panose="020B0604030504040204" pitchFamily="34" charset="-120"/>
            </a:rPr>
            <a:t>     </a:t>
          </a:r>
          <a:r>
            <a:rPr lang="zh-TW" sz="2800" b="1" kern="1200" dirty="0" smtClean="0">
              <a:latin typeface="微軟正黑體" panose="020B0604030504040204" pitchFamily="34" charset="-120"/>
              <a:ea typeface="微軟正黑體" panose="020B0604030504040204" pitchFamily="34" charset="-120"/>
            </a:rPr>
            <a:t>「</a:t>
          </a:r>
          <a:r>
            <a:rPr lang="zh-TW" sz="2800" b="1" kern="1200" dirty="0">
              <a:latin typeface="微軟正黑體" panose="020B0604030504040204" pitchFamily="34" charset="-120"/>
              <a:ea typeface="微軟正黑體" panose="020B0604030504040204" pitchFamily="34" charset="-120"/>
            </a:rPr>
            <a:t>成就每一個孩子—適性揚才、終身學習</a:t>
          </a:r>
          <a:r>
            <a:rPr lang="zh-TW" sz="2800" b="1" kern="1200" dirty="0" smtClean="0">
              <a:latin typeface="微軟正黑體" panose="020B0604030504040204" pitchFamily="34" charset="-120"/>
              <a:ea typeface="微軟正黑體" panose="020B0604030504040204" pitchFamily="34" charset="-120"/>
            </a:rPr>
            <a:t>」</a:t>
          </a:r>
          <a:r>
            <a:rPr lang="en-US" altLang="zh-TW" sz="2800" b="1" kern="1200" dirty="0" smtClean="0">
              <a:latin typeface="微軟正黑體" panose="020B0604030504040204" pitchFamily="34" charset="-120"/>
              <a:ea typeface="微軟正黑體" panose="020B0604030504040204" pitchFamily="34" charset="-120"/>
            </a:rPr>
            <a:t/>
          </a:r>
          <a:br>
            <a:rPr lang="en-US" altLang="zh-TW" sz="2800" b="1" kern="1200" dirty="0" smtClean="0">
              <a:latin typeface="微軟正黑體" panose="020B0604030504040204" pitchFamily="34" charset="-120"/>
              <a:ea typeface="微軟正黑體" panose="020B0604030504040204" pitchFamily="34" charset="-120"/>
            </a:rPr>
          </a:br>
          <a:r>
            <a:rPr lang="zh-TW" sz="2400" kern="1200" dirty="0" smtClean="0">
              <a:latin typeface="微軟正黑體" panose="020B0604030504040204" pitchFamily="34" charset="-120"/>
              <a:ea typeface="微軟正黑體" panose="020B0604030504040204" pitchFamily="34" charset="-120"/>
            </a:rPr>
            <a:t>以</a:t>
          </a:r>
          <a:r>
            <a:rPr lang="zh-TW" sz="2400" kern="12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kern="1200" dirty="0">
            <a:latin typeface="微軟正黑體" panose="020B0604030504040204" pitchFamily="34" charset="-120"/>
            <a:ea typeface="微軟正黑體" panose="020B0604030504040204" pitchFamily="34" charset="-120"/>
          </a:endParaRPr>
        </a:p>
      </dsp:txBody>
      <dsp:txXfrm>
        <a:off x="250783" y="1653573"/>
        <a:ext cx="8339908" cy="2532728"/>
      </dsp:txXfrm>
    </dsp:sp>
    <dsp:sp modelId="{B07CEB32-E64A-455C-9879-D89AAD088263}">
      <dsp:nvSpPr>
        <dsp:cNvPr id="0" name=""/>
        <dsp:cNvSpPr/>
      </dsp:nvSpPr>
      <dsp:spPr>
        <a:xfrm>
          <a:off x="299732" y="254797"/>
          <a:ext cx="2520000" cy="1173679"/>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自發</a:t>
          </a:r>
          <a:endParaRPr lang="en-US" altLang="zh-TW" sz="3200" b="1" kern="1200" dirty="0">
            <a:latin typeface="微軟正黑體" panose="020B0604030504040204" pitchFamily="34" charset="-120"/>
            <a:ea typeface="微軟正黑體" panose="020B0604030504040204" pitchFamily="34" charset="-120"/>
          </a:endParaRPr>
        </a:p>
      </dsp:txBody>
      <dsp:txXfrm>
        <a:off x="334108" y="289173"/>
        <a:ext cx="2451248" cy="1104927"/>
      </dsp:txXfrm>
    </dsp:sp>
    <dsp:sp modelId="{CF90D5DA-8C17-44FB-AF78-FCBF43B1E0EB}">
      <dsp:nvSpPr>
        <dsp:cNvPr id="0" name=""/>
        <dsp:cNvSpPr/>
      </dsp:nvSpPr>
      <dsp:spPr>
        <a:xfrm>
          <a:off x="3187853" y="258305"/>
          <a:ext cx="2520000" cy="1173679"/>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互動</a:t>
          </a:r>
          <a:endParaRPr lang="en-US" altLang="zh-TW" sz="3200" b="1" kern="1200" dirty="0">
            <a:latin typeface="微軟正黑體" panose="020B0604030504040204" pitchFamily="34" charset="-120"/>
            <a:ea typeface="微軟正黑體" panose="020B0604030504040204" pitchFamily="34" charset="-120"/>
          </a:endParaRPr>
        </a:p>
      </dsp:txBody>
      <dsp:txXfrm>
        <a:off x="3222229" y="292681"/>
        <a:ext cx="2451248" cy="1104927"/>
      </dsp:txXfrm>
    </dsp:sp>
    <dsp:sp modelId="{14611A2B-767B-4E4B-B9C1-A9DF36CD909B}">
      <dsp:nvSpPr>
        <dsp:cNvPr id="0" name=""/>
        <dsp:cNvSpPr/>
      </dsp:nvSpPr>
      <dsp:spPr>
        <a:xfrm>
          <a:off x="6134537" y="282132"/>
          <a:ext cx="2519999" cy="113568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共好</a:t>
          </a:r>
          <a:endParaRPr lang="en-US" altLang="zh-TW" sz="3200" b="1" kern="1200" dirty="0">
            <a:latin typeface="微軟正黑體" panose="020B0604030504040204" pitchFamily="34" charset="-120"/>
            <a:ea typeface="微軟正黑體" panose="020B0604030504040204" pitchFamily="34" charset="-120"/>
          </a:endParaRPr>
        </a:p>
      </dsp:txBody>
      <dsp:txXfrm>
        <a:off x="6167800" y="315395"/>
        <a:ext cx="2453473" cy="1069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4712" y="203588"/>
          <a:ext cx="3294858" cy="27107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0" y="2373252"/>
          <a:ext cx="3294858" cy="2295728"/>
        </a:xfrm>
        <a:prstGeom prst="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0" rIns="25400" bIns="0" numCol="1" spcCol="1270" anchor="ctr" anchorCtr="0">
          <a:noAutofit/>
        </a:bodyPr>
        <a:lstStyle/>
        <a:p>
          <a:pPr lvl="0" algn="l" defTabSz="889000">
            <a:lnSpc>
              <a:spcPct val="100000"/>
            </a:lnSpc>
            <a:spcBef>
              <a:spcPct val="0"/>
            </a:spcBef>
            <a:spcAft>
              <a:spcPts val="6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課程手冊</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lvl="0" algn="l" defTabSz="889000">
            <a:lnSpc>
              <a:spcPct val="100000"/>
            </a:lnSpc>
            <a:spcBef>
              <a:spcPct val="0"/>
            </a:spcBef>
            <a:spcAft>
              <a:spcPts val="6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教學模組示例</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lvl="0" algn="l" defTabSz="889000">
            <a:lnSpc>
              <a:spcPct val="100000"/>
            </a:lnSpc>
            <a:spcBef>
              <a:spcPct val="0"/>
            </a:spcBef>
            <a:spcAft>
              <a:spcPts val="6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素養導向紙筆  </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lvl="0" algn="l" defTabSz="889000">
            <a:lnSpc>
              <a:spcPct val="100000"/>
            </a:lnSpc>
            <a:spcBef>
              <a:spcPct val="0"/>
            </a:spcBef>
            <a:spcAft>
              <a:spcPts val="6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測驗範例試題</a:t>
          </a:r>
          <a:endParaRPr lang="zh-TW" altLang="en-US" sz="2000" kern="1200" dirty="0">
            <a:solidFill>
              <a:schemeClr val="tx1"/>
            </a:solidFill>
            <a:latin typeface="微軟正黑體" panose="020B0604030504040204" pitchFamily="34" charset="-120"/>
            <a:ea typeface="微軟正黑體" panose="020B0604030504040204" pitchFamily="34" charset="-120"/>
          </a:endParaRPr>
        </a:p>
      </dsp:txBody>
      <dsp:txXfrm>
        <a:off x="0" y="2373252"/>
        <a:ext cx="2320322" cy="2295728"/>
      </dsp:txXfrm>
    </dsp:sp>
    <dsp:sp modelId="{5346BA52-849F-4A7D-8B52-170149EAECD6}">
      <dsp:nvSpPr>
        <dsp:cNvPr id="0" name=""/>
        <dsp:cNvSpPr/>
      </dsp:nvSpPr>
      <dsp:spPr>
        <a:xfrm>
          <a:off x="4761884" y="2279604"/>
          <a:ext cx="2161270" cy="1440623"/>
        </a:xfrm>
        <a:prstGeom prst="ellipse">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1779A-C27B-4C8B-A005-94F961E1E877}">
      <dsp:nvSpPr>
        <dsp:cNvPr id="0" name=""/>
        <dsp:cNvSpPr/>
      </dsp:nvSpPr>
      <dsp:spPr>
        <a:xfrm>
          <a:off x="4286974" y="169597"/>
          <a:ext cx="3294858" cy="245954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28F23E-61BE-47FC-B571-6E6471E84B7A}">
      <dsp:nvSpPr>
        <dsp:cNvPr id="0" name=""/>
        <dsp:cNvSpPr/>
      </dsp:nvSpPr>
      <dsp:spPr>
        <a:xfrm>
          <a:off x="4293762" y="2461573"/>
          <a:ext cx="3294858" cy="220740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總綱及領綱</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lvl="0" algn="l" defTabSz="889000">
            <a:lnSpc>
              <a:spcPct val="90000"/>
            </a:lnSpc>
            <a:spcBef>
              <a:spcPct val="0"/>
            </a:spcBef>
            <a:spcAft>
              <a:spcPct val="350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課程調整手冊</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lvl="0" algn="l" defTabSz="889000">
            <a:lnSpc>
              <a:spcPct val="90000"/>
            </a:lnSpc>
            <a:spcBef>
              <a:spcPct val="0"/>
            </a:spcBef>
            <a:spcAft>
              <a:spcPct val="350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前導學校試行資源</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lvl="0" algn="l" defTabSz="889000">
            <a:lnSpc>
              <a:spcPct val="90000"/>
            </a:lnSpc>
            <a:spcBef>
              <a:spcPct val="0"/>
            </a:spcBef>
            <a:spcAft>
              <a:spcPct val="35000"/>
            </a:spcAft>
          </a:pPr>
          <a:r>
            <a:rPr lang="zh-TW" altLang="en-US" sz="2000" kern="1200" dirty="0" smtClean="0">
              <a:solidFill>
                <a:schemeClr val="tx1"/>
              </a:solidFill>
              <a:latin typeface="微軟正黑體" panose="020B0604030504040204" pitchFamily="34" charset="-120"/>
              <a:ea typeface="微軟正黑體" panose="020B0604030504040204" pitchFamily="34" charset="-120"/>
            </a:rPr>
            <a:t>特需課程模組示例</a:t>
          </a:r>
          <a:endParaRPr lang="zh-TW" altLang="en-US" sz="2000" kern="1200" dirty="0">
            <a:solidFill>
              <a:schemeClr val="tx1"/>
            </a:solidFill>
            <a:latin typeface="微軟正黑體" panose="020B0604030504040204" pitchFamily="34" charset="-120"/>
            <a:ea typeface="微軟正黑體" panose="020B0604030504040204" pitchFamily="34" charset="-120"/>
          </a:endParaRPr>
        </a:p>
      </dsp:txBody>
      <dsp:txXfrm>
        <a:off x="4293762" y="2461573"/>
        <a:ext cx="2320322" cy="2207407"/>
      </dsp:txXfrm>
    </dsp:sp>
    <dsp:sp modelId="{3A6E1B93-5CED-4903-82BF-34402A594524}">
      <dsp:nvSpPr>
        <dsp:cNvPr id="0" name=""/>
        <dsp:cNvSpPr/>
      </dsp:nvSpPr>
      <dsp:spPr>
        <a:xfrm>
          <a:off x="5486406" y="1063279"/>
          <a:ext cx="1153200" cy="1153200"/>
        </a:xfrm>
        <a:prstGeom prst="ellipse">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3076977" cy="511978"/>
          </a:xfrm>
          <a:prstGeom prst="rect">
            <a:avLst/>
          </a:prstGeom>
        </p:spPr>
        <p:txBody>
          <a:bodyPr vert="horz" lIns="94749" tIns="47374" rIns="94749" bIns="47374" rtlCol="0"/>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0650" y="1"/>
            <a:ext cx="3076976" cy="511978"/>
          </a:xfrm>
          <a:prstGeom prst="rect">
            <a:avLst/>
          </a:prstGeom>
        </p:spPr>
        <p:txBody>
          <a:bodyPr vert="horz" lIns="94749" tIns="47374" rIns="94749" bIns="47374" rtlCol="0"/>
          <a:lstStyle>
            <a:lvl1pPr algn="r" eaLnBrk="1" fontAlgn="auto" hangingPunct="1">
              <a:spcBef>
                <a:spcPts val="0"/>
              </a:spcBef>
              <a:spcAft>
                <a:spcPts val="0"/>
              </a:spcAft>
              <a:defRPr sz="1300">
                <a:latin typeface="+mn-lt"/>
                <a:ea typeface="+mn-ea"/>
              </a:defRPr>
            </a:lvl1pPr>
          </a:lstStyle>
          <a:p>
            <a:pPr>
              <a:defRPr/>
            </a:pPr>
            <a:fld id="{DA61164F-A6E1-45E0-AC5F-97873C5E362E}" type="datetimeFigureOut">
              <a:rPr lang="zh-TW" altLang="en-US"/>
              <a:pPr>
                <a:defRPr/>
              </a:pPr>
              <a:t>2019/10/16</a:t>
            </a:fld>
            <a:endParaRPr lang="zh-TW" altLang="en-US"/>
          </a:p>
        </p:txBody>
      </p:sp>
      <p:sp>
        <p:nvSpPr>
          <p:cNvPr id="4" name="頁尾版面配置區 3"/>
          <p:cNvSpPr>
            <a:spLocks noGrp="1"/>
          </p:cNvSpPr>
          <p:nvPr>
            <p:ph type="ftr" sz="quarter" idx="2"/>
          </p:nvPr>
        </p:nvSpPr>
        <p:spPr>
          <a:xfrm>
            <a:off x="1" y="9720989"/>
            <a:ext cx="3076977" cy="511977"/>
          </a:xfrm>
          <a:prstGeom prst="rect">
            <a:avLst/>
          </a:prstGeom>
        </p:spPr>
        <p:txBody>
          <a:bodyPr vert="horz" lIns="94749" tIns="47374" rIns="94749" bIns="47374" rtlCol="0" anchor="b"/>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0650" y="9720989"/>
            <a:ext cx="3076976" cy="511977"/>
          </a:xfrm>
          <a:prstGeom prst="rect">
            <a:avLst/>
          </a:prstGeom>
        </p:spPr>
        <p:txBody>
          <a:bodyPr vert="horz" wrap="square" lIns="94749" tIns="47374" rIns="94749" bIns="47374" numCol="1" anchor="b" anchorCtr="0" compatLnSpc="1">
            <a:prstTxWarp prst="textNoShape">
              <a:avLst/>
            </a:prstTxWarp>
          </a:bodyPr>
          <a:lstStyle>
            <a:lvl1pPr algn="r" eaLnBrk="1" hangingPunct="1">
              <a:defRPr sz="13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3076977" cy="511978"/>
          </a:xfrm>
          <a:prstGeom prst="rect">
            <a:avLst/>
          </a:prstGeom>
        </p:spPr>
        <p:txBody>
          <a:bodyPr vert="horz" lIns="94749" tIns="47374" rIns="94749" bIns="47374" rtlCol="0"/>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3" name="日期版面配置區 2"/>
          <p:cNvSpPr>
            <a:spLocks noGrp="1"/>
          </p:cNvSpPr>
          <p:nvPr>
            <p:ph type="dt" idx="1"/>
          </p:nvPr>
        </p:nvSpPr>
        <p:spPr>
          <a:xfrm>
            <a:off x="4020650" y="1"/>
            <a:ext cx="3076976" cy="511978"/>
          </a:xfrm>
          <a:prstGeom prst="rect">
            <a:avLst/>
          </a:prstGeom>
        </p:spPr>
        <p:txBody>
          <a:bodyPr vert="horz" lIns="94749" tIns="47374" rIns="94749" bIns="47374" rtlCol="0"/>
          <a:lstStyle>
            <a:lvl1pPr algn="r" eaLnBrk="1" fontAlgn="auto" hangingPunct="1">
              <a:spcBef>
                <a:spcPts val="0"/>
              </a:spcBef>
              <a:spcAft>
                <a:spcPts val="0"/>
              </a:spcAft>
              <a:defRPr sz="1300">
                <a:latin typeface="+mn-lt"/>
                <a:ea typeface="+mn-ea"/>
              </a:defRPr>
            </a:lvl1pPr>
          </a:lstStyle>
          <a:p>
            <a:pPr>
              <a:defRPr/>
            </a:pPr>
            <a:fld id="{512F1DA4-B21D-4BC0-A2BD-6D96BE224DAF}" type="datetimeFigureOut">
              <a:rPr lang="zh-TW" altLang="en-US"/>
              <a:pPr>
                <a:defRPr/>
              </a:pPr>
              <a:t>2019/10/16</a:t>
            </a:fld>
            <a:endParaRPr lang="zh-TW" altLang="en-US"/>
          </a:p>
        </p:txBody>
      </p:sp>
      <p:sp>
        <p:nvSpPr>
          <p:cNvPr id="4" name="投影片圖像版面配置區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4749" tIns="47374" rIns="94749" bIns="47374" rtlCol="0" anchor="ctr"/>
          <a:lstStyle/>
          <a:p>
            <a:pPr lvl="0"/>
            <a:endParaRPr lang="zh-TW" altLang="en-US" noProof="0"/>
          </a:p>
        </p:txBody>
      </p:sp>
      <p:sp>
        <p:nvSpPr>
          <p:cNvPr id="5" name="備忘稿版面配置區 4"/>
          <p:cNvSpPr>
            <a:spLocks noGrp="1"/>
          </p:cNvSpPr>
          <p:nvPr>
            <p:ph type="body" sz="quarter" idx="3"/>
          </p:nvPr>
        </p:nvSpPr>
        <p:spPr>
          <a:xfrm>
            <a:off x="709429" y="4861318"/>
            <a:ext cx="5680444" cy="4606152"/>
          </a:xfrm>
          <a:prstGeom prst="rect">
            <a:avLst/>
          </a:prstGeom>
        </p:spPr>
        <p:txBody>
          <a:bodyPr vert="horz" lIns="94749" tIns="47374" rIns="94749" bIns="47374"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720989"/>
            <a:ext cx="3076977" cy="511977"/>
          </a:xfrm>
          <a:prstGeom prst="rect">
            <a:avLst/>
          </a:prstGeom>
        </p:spPr>
        <p:txBody>
          <a:bodyPr vert="horz" lIns="94749" tIns="47374" rIns="94749" bIns="47374" rtlCol="0" anchor="b"/>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0650" y="9720989"/>
            <a:ext cx="3076976" cy="511977"/>
          </a:xfrm>
          <a:prstGeom prst="rect">
            <a:avLst/>
          </a:prstGeom>
        </p:spPr>
        <p:txBody>
          <a:bodyPr vert="horz" wrap="square" lIns="94749" tIns="47374" rIns="94749" bIns="47374" numCol="1" anchor="b" anchorCtr="0" compatLnSpc="1">
            <a:prstTxWarp prst="textNoShape">
              <a:avLst/>
            </a:prstTxWarp>
          </a:bodyPr>
          <a:lstStyle>
            <a:lvl1pPr algn="r" eaLnBrk="1" hangingPunct="1">
              <a:defRPr sz="13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a:t>
            </a:fld>
            <a:endParaRPr lang="zh-TW" altLang="en-US"/>
          </a:p>
        </p:txBody>
      </p:sp>
    </p:spTree>
    <p:extLst>
      <p:ext uri="{BB962C8B-B14F-4D97-AF65-F5344CB8AC3E}">
        <p14:creationId xmlns:p14="http://schemas.microsoft.com/office/powerpoint/2010/main" val="7202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P2</a:t>
            </a:r>
            <a:r>
              <a:rPr lang="zh-TW" altLang="en-US" dirty="0" smtClean="0"/>
              <a:t>至</a:t>
            </a:r>
            <a:r>
              <a:rPr lang="en-US" altLang="zh-TW" dirty="0" smtClean="0"/>
              <a:t>P15</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15</a:t>
            </a:fld>
            <a:endParaRPr lang="zh-TW" altLang="en-US"/>
          </a:p>
        </p:txBody>
      </p:sp>
    </p:spTree>
    <p:extLst>
      <p:ext uri="{BB962C8B-B14F-4D97-AF65-F5344CB8AC3E}">
        <p14:creationId xmlns:p14="http://schemas.microsoft.com/office/powerpoint/2010/main" val="305957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註</a:t>
            </a:r>
            <a:r>
              <a:rPr lang="en-US" altLang="zh-TW" dirty="0" smtClean="0"/>
              <a:t>:</a:t>
            </a:r>
            <a:r>
              <a:rPr lang="zh-TW" altLang="en-US" dirty="0" smtClean="0"/>
              <a:t>請參考資優特需領綱</a:t>
            </a:r>
            <a:r>
              <a:rPr lang="en-US" altLang="zh-TW" dirty="0" smtClean="0"/>
              <a:t>P2</a:t>
            </a:r>
            <a:r>
              <a:rPr lang="zh-TW" altLang="en-US" dirty="0" smtClean="0"/>
              <a:t>至</a:t>
            </a:r>
            <a:r>
              <a:rPr lang="en-US" altLang="zh-TW" dirty="0" smtClean="0"/>
              <a:t>P15</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16</a:t>
            </a:fld>
            <a:endParaRPr lang="zh-TW" altLang="en-US"/>
          </a:p>
        </p:txBody>
      </p:sp>
    </p:spTree>
    <p:extLst>
      <p:ext uri="{BB962C8B-B14F-4D97-AF65-F5344CB8AC3E}">
        <p14:creationId xmlns:p14="http://schemas.microsoft.com/office/powerpoint/2010/main" val="280300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a:p>
            <a:r>
              <a:rPr lang="zh-TW" altLang="en-US" dirty="0" smtClean="0"/>
              <a:t>主動思考</a:t>
            </a:r>
            <a:r>
              <a:rPr lang="en-US" altLang="zh-TW" dirty="0" smtClean="0"/>
              <a:t>~</a:t>
            </a:r>
            <a:r>
              <a:rPr lang="zh-TW" altLang="en-US" dirty="0" smtClean="0"/>
              <a:t>課程設計符合資優學生需求，並能啟發高層思考與自主學習。</a:t>
            </a:r>
            <a:r>
              <a:rPr lang="en-US" altLang="zh-TW" dirty="0" smtClean="0"/>
              <a:t>(</a:t>
            </a:r>
            <a:r>
              <a:rPr lang="zh-TW" altLang="en-US" dirty="0" smtClean="0"/>
              <a:t>強化問題意識</a:t>
            </a:r>
            <a:r>
              <a:rPr lang="en-US" altLang="zh-TW" dirty="0" smtClean="0"/>
              <a:t>)</a:t>
            </a:r>
          </a:p>
          <a:p>
            <a:r>
              <a:rPr lang="zh-TW" altLang="en-US" dirty="0" smtClean="0"/>
              <a:t>統整學習</a:t>
            </a:r>
            <a:r>
              <a:rPr lang="en-US" altLang="zh-TW" dirty="0" smtClean="0"/>
              <a:t>~</a:t>
            </a:r>
            <a:r>
              <a:rPr lang="zh-TW" altLang="en-US" dirty="0" smtClean="0"/>
              <a:t>課程設計具系統性與關聯性，以培養學生統整知識、技能與態度為學習目標。</a:t>
            </a:r>
            <a:r>
              <a:rPr lang="en-US" altLang="zh-TW" dirty="0" smtClean="0"/>
              <a:t>(</a:t>
            </a:r>
            <a:r>
              <a:rPr lang="zh-TW" altLang="en-US" dirty="0" smtClean="0"/>
              <a:t>整合知識、技能與態度</a:t>
            </a:r>
            <a:r>
              <a:rPr lang="en-US" altLang="zh-TW" dirty="0" smtClean="0"/>
              <a:t>)</a:t>
            </a:r>
          </a:p>
          <a:p>
            <a:r>
              <a:rPr lang="zh-TW" altLang="en-US" dirty="0" smtClean="0"/>
              <a:t>情境連結</a:t>
            </a:r>
            <a:r>
              <a:rPr lang="en-US" altLang="zh-TW" dirty="0" smtClean="0"/>
              <a:t>~</a:t>
            </a:r>
            <a:r>
              <a:rPr lang="zh-TW" altLang="en-US" dirty="0" smtClean="0"/>
              <a:t>重視真實情境問題的覺察與議題連結，以引發問題意識與充實學習內涵。</a:t>
            </a:r>
            <a:r>
              <a:rPr lang="en-US" altLang="zh-TW" dirty="0" smtClean="0"/>
              <a:t>(</a:t>
            </a:r>
            <a:r>
              <a:rPr lang="zh-TW" altLang="en-US" dirty="0" smtClean="0"/>
              <a:t>情境化、脈絡化的學習</a:t>
            </a:r>
            <a:r>
              <a:rPr lang="en-US" altLang="zh-TW" dirty="0" smtClean="0"/>
              <a:t>)</a:t>
            </a:r>
          </a:p>
          <a:p>
            <a:r>
              <a:rPr lang="zh-TW" altLang="en-US" dirty="0" smtClean="0"/>
              <a:t>行動實踐</a:t>
            </a:r>
            <a:r>
              <a:rPr lang="en-US" altLang="zh-TW" dirty="0" smtClean="0"/>
              <a:t>~</a:t>
            </a:r>
            <a:r>
              <a:rPr lang="zh-TW" altLang="en-US" dirty="0" smtClean="0"/>
              <a:t>課程實施多元化，得以形塑素養的學習歷程與行動實踐。</a:t>
            </a:r>
            <a:r>
              <a:rPr lang="en-US" altLang="zh-TW" dirty="0" smtClean="0"/>
              <a:t>(</a:t>
            </a:r>
            <a:r>
              <a:rPr lang="zh-TW" altLang="en-US" dirty="0" smtClean="0"/>
              <a:t>學習歷程與策略、實踐力行的表現</a:t>
            </a:r>
            <a:r>
              <a:rPr lang="en-US" altLang="zh-TW" dirty="0" smtClean="0"/>
              <a:t>)</a:t>
            </a:r>
          </a:p>
          <a:p>
            <a:r>
              <a:rPr lang="zh-TW" altLang="en-US" dirty="0" smtClean="0"/>
              <a:t>合作反思</a:t>
            </a:r>
            <a:r>
              <a:rPr lang="en-US" altLang="zh-TW" dirty="0" smtClean="0"/>
              <a:t>~</a:t>
            </a:r>
            <a:r>
              <a:rPr lang="zh-TW" altLang="en-US" dirty="0" smtClean="0"/>
              <a:t>激發資優學生同儕合作互動，善用團體動力，促進共同成長與反思所知所行。</a:t>
            </a:r>
            <a:r>
              <a:rPr lang="en-US" altLang="zh-TW" dirty="0" smtClean="0"/>
              <a:t>(</a:t>
            </a:r>
            <a:r>
              <a:rPr lang="zh-TW" altLang="en-US" dirty="0" smtClean="0"/>
              <a:t>學習歷程與態度</a:t>
            </a:r>
            <a:r>
              <a:rPr lang="en-US" altLang="zh-TW" dirty="0" smtClean="0"/>
              <a:t>)</a:t>
            </a:r>
          </a:p>
          <a:p>
            <a:r>
              <a:rPr lang="zh-TW" altLang="en-US" dirty="0" smtClean="0"/>
              <a:t>適性調整</a:t>
            </a:r>
            <a:r>
              <a:rPr lang="en-US" altLang="zh-TW" dirty="0" smtClean="0"/>
              <a:t>~</a:t>
            </a:r>
            <a:r>
              <a:rPr lang="zh-TW" altLang="en-US" dirty="0" smtClean="0"/>
              <a:t>學習重點與學習評量，顧及區分性與多樣性，進行適性調整。</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17</a:t>
            </a:fld>
            <a:endParaRPr lang="zh-TW" altLang="en-US"/>
          </a:p>
        </p:txBody>
      </p:sp>
    </p:spTree>
    <p:extLst>
      <p:ext uri="{BB962C8B-B14F-4D97-AF65-F5344CB8AC3E}">
        <p14:creationId xmlns:p14="http://schemas.microsoft.com/office/powerpoint/2010/main" val="375858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p>
          <a:p>
            <a:r>
              <a:rPr lang="en-US" altLang="zh-TW" dirty="0" smtClean="0"/>
              <a:t>1.</a:t>
            </a:r>
            <a:r>
              <a:rPr lang="zh-TW" altLang="en-US" dirty="0" smtClean="0"/>
              <a:t>本頁可點選各科目之名稱，可直接跳到該科目之課程目標、學習重點、學習表現、學習內容及核心素養及學習重點的呼應之說明。</a:t>
            </a:r>
            <a:endParaRPr lang="en-US" altLang="zh-TW" dirty="0" smtClean="0"/>
          </a:p>
          <a:p>
            <a:r>
              <a:rPr lang="en-US" altLang="zh-TW" dirty="0" smtClean="0"/>
              <a:t>2.</a:t>
            </a:r>
            <a:r>
              <a:rPr lang="zh-TW" altLang="en-US" dirty="0" smtClean="0"/>
              <a:t>本頁之右下角藍色快捷鍵可直接跳到</a:t>
            </a:r>
            <a:r>
              <a:rPr lang="en-US" altLang="zh-TW" dirty="0" smtClean="0"/>
              <a:t>P39</a:t>
            </a:r>
            <a:r>
              <a:rPr lang="zh-TW" altLang="en-US" dirty="0" smtClean="0"/>
              <a:t>之課程發展說明</a:t>
            </a:r>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18</a:t>
            </a:fld>
            <a:endParaRPr lang="zh-TW" altLang="en-US"/>
          </a:p>
        </p:txBody>
      </p:sp>
    </p:spTree>
    <p:extLst>
      <p:ext uri="{BB962C8B-B14F-4D97-AF65-F5344CB8AC3E}">
        <p14:creationId xmlns:p14="http://schemas.microsoft.com/office/powerpoint/2010/main" val="363893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P1</a:t>
            </a:r>
            <a:r>
              <a:rPr lang="zh-TW" altLang="en-US" dirty="0" smtClean="0"/>
              <a:t>之說明。</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9625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P15</a:t>
            </a:r>
            <a:r>
              <a:rPr lang="zh-TW" altLang="en-US" dirty="0" smtClean="0"/>
              <a:t>至</a:t>
            </a:r>
            <a:r>
              <a:rPr lang="en-US" altLang="zh-TW" dirty="0" smtClean="0"/>
              <a:t>P27</a:t>
            </a:r>
            <a:r>
              <a:rPr lang="zh-TW" altLang="en-US" dirty="0" smtClean="0"/>
              <a:t>之說明。</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20</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314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請參考資優特需領綱</a:t>
            </a:r>
            <a:r>
              <a:rPr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P15</a:t>
            </a:r>
            <a:r>
              <a:rPr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P27</a:t>
            </a:r>
            <a:r>
              <a:rPr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之說明。</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表內所列階段別為參酌階段，教師</a:t>
            </a:r>
            <a:r>
              <a:rPr lang="zh-TW" altLang="zh-TW" sz="1200" dirty="0" smtClean="0">
                <a:solidFill>
                  <a:prstClr val="black"/>
                </a:solidFill>
                <a:latin typeface="微軟正黑體" panose="020B0604030504040204" pitchFamily="34" charset="-120"/>
                <a:ea typeface="微軟正黑體" panose="020B0604030504040204" pitchFamily="34" charset="-120"/>
                <a:cs typeface="妯欐シ楂?"/>
              </a:rPr>
              <a:t>設計課程時，應以學生需求為中心，可</a:t>
            </a:r>
            <a:r>
              <a:rPr lang="zh-TW"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視學生的先備經驗、能力與素質涵養現況，跨階段選用</a:t>
            </a:r>
            <a:r>
              <a:rPr lang="zh-TW" altLang="zh-TW" sz="1200" dirty="0" smtClean="0">
                <a:solidFill>
                  <a:prstClr val="black"/>
                </a:solidFill>
                <a:latin typeface="微軟正黑體" panose="020B0604030504040204" pitchFamily="34" charset="-120"/>
                <a:ea typeface="微軟正黑體" panose="020B0604030504040204" pitchFamily="34" charset="-120"/>
                <a:cs typeface="妯欐シ楂?"/>
              </a:rPr>
              <a:t>與調整</a:t>
            </a:r>
            <a:r>
              <a:rPr lang="zh-TW"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適合其需求的學習表現。</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21</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07130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請參考資優特需領綱</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P15</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至</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P27</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之說明。</a:t>
            </a:r>
            <a:endPar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教師可參考本課程綱要所列舉的學習內容，也可自行加入適合的學習內容。此外，因學生學習表現與經驗之殊異性，教師亦可依學生需求選取不同學習階段的學習內容進行課程設計。</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22</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03954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p>
          <a:p>
            <a:r>
              <a:rPr lang="en-US" altLang="zh-TW" dirty="0" smtClean="0"/>
              <a:t>1.</a:t>
            </a:r>
            <a:r>
              <a:rPr lang="zh-TW" altLang="en-US" dirty="0" smtClean="0"/>
              <a:t>請參考資優特需領綱</a:t>
            </a:r>
            <a:r>
              <a:rPr lang="en-US" altLang="zh-TW" dirty="0" smtClean="0"/>
              <a:t>P65</a:t>
            </a:r>
            <a:r>
              <a:rPr lang="zh-TW" altLang="en-US" dirty="0" smtClean="0"/>
              <a:t>至</a:t>
            </a:r>
            <a:r>
              <a:rPr lang="en-US" altLang="zh-TW" dirty="0" smtClean="0"/>
              <a:t>P70</a:t>
            </a:r>
            <a:r>
              <a:rPr lang="zh-TW" altLang="en-US" dirty="0" smtClean="0"/>
              <a:t>之說明。</a:t>
            </a:r>
            <a:endParaRPr lang="en-US" altLang="zh-TW" dirty="0" smtClean="0"/>
          </a:p>
          <a:p>
            <a:r>
              <a:rPr lang="en-US" altLang="zh-TW" dirty="0" smtClean="0"/>
              <a:t>2.</a:t>
            </a:r>
            <a:r>
              <a:rPr lang="zh-TW" altLang="en-US" dirty="0" smtClean="0"/>
              <a:t>本頁之右下角</a:t>
            </a:r>
            <a:r>
              <a:rPr lang="en-US" altLang="zh-TW" dirty="0" smtClean="0"/>
              <a:t>HOME</a:t>
            </a:r>
            <a:r>
              <a:rPr lang="zh-TW" altLang="en-US" dirty="0" smtClean="0"/>
              <a:t>鍵可直接跳到</a:t>
            </a:r>
            <a:r>
              <a:rPr lang="en-US" altLang="zh-TW" dirty="0" smtClean="0"/>
              <a:t>P18</a:t>
            </a:r>
            <a:r>
              <a:rPr lang="zh-TW" altLang="en-US" dirty="0" smtClean="0"/>
              <a:t>之資優特需領綱各科目。</a:t>
            </a:r>
          </a:p>
          <a:p>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23</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794571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P2</a:t>
            </a:r>
            <a:r>
              <a:rPr lang="zh-TW" altLang="en-US" dirty="0" smtClean="0"/>
              <a:t>之說明。</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8447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註</a:t>
            </a:r>
            <a:r>
              <a:rPr lang="en-US" altLang="zh-TW" dirty="0" smtClean="0"/>
              <a:t>:</a:t>
            </a:r>
            <a:r>
              <a:rPr lang="zh-TW" altLang="en-US" dirty="0" smtClean="0"/>
              <a:t>請參考總綱</a:t>
            </a:r>
            <a:r>
              <a:rPr lang="en-US" altLang="zh-TW" dirty="0" smtClean="0"/>
              <a:t>P1</a:t>
            </a:r>
            <a:r>
              <a:rPr lang="zh-TW" altLang="en-US" dirty="0" smtClean="0"/>
              <a:t>至</a:t>
            </a:r>
            <a:r>
              <a:rPr lang="en-US" altLang="zh-TW" dirty="0" smtClean="0"/>
              <a:t>P2</a:t>
            </a:r>
            <a:r>
              <a:rPr lang="zh-TW" altLang="en-US" dirty="0" smtClean="0"/>
              <a:t>頁說明</a:t>
            </a:r>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75491" indent="-298266">
              <a:defRPr>
                <a:solidFill>
                  <a:schemeClr val="tx1"/>
                </a:solidFill>
                <a:latin typeface="Calibri" panose="020F0502020204030204" pitchFamily="34" charset="0"/>
                <a:ea typeface="新細明體" panose="02020500000000000000" pitchFamily="18" charset="-120"/>
              </a:defRPr>
            </a:lvl2pPr>
            <a:lvl3pPr marL="1193063" indent="-238613">
              <a:defRPr>
                <a:solidFill>
                  <a:schemeClr val="tx1"/>
                </a:solidFill>
                <a:latin typeface="Calibri" panose="020F0502020204030204" pitchFamily="34" charset="0"/>
                <a:ea typeface="新細明體" panose="02020500000000000000" pitchFamily="18" charset="-120"/>
              </a:defRPr>
            </a:lvl3pPr>
            <a:lvl4pPr marL="1670289" indent="-238613">
              <a:defRPr>
                <a:solidFill>
                  <a:schemeClr val="tx1"/>
                </a:solidFill>
                <a:latin typeface="Calibri" panose="020F0502020204030204" pitchFamily="34" charset="0"/>
                <a:ea typeface="新細明體" panose="02020500000000000000" pitchFamily="18" charset="-120"/>
              </a:defRPr>
            </a:lvl4pPr>
            <a:lvl5pPr marL="2147514" indent="-238613">
              <a:defRPr>
                <a:solidFill>
                  <a:schemeClr val="tx1"/>
                </a:solidFill>
                <a:latin typeface="Calibri" panose="020F0502020204030204" pitchFamily="34" charset="0"/>
                <a:ea typeface="新細明體" panose="02020500000000000000" pitchFamily="18" charset="-120"/>
              </a:defRPr>
            </a:lvl5pPr>
            <a:lvl6pPr marL="2624739"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101965"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579190"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4056416"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4</a:t>
            </a:fld>
            <a:endParaRPr lang="en-US" altLang="zh-TW" smtClean="0"/>
          </a:p>
        </p:txBody>
      </p:sp>
    </p:spTree>
    <p:extLst>
      <p:ext uri="{BB962C8B-B14F-4D97-AF65-F5344CB8AC3E}">
        <p14:creationId xmlns:p14="http://schemas.microsoft.com/office/powerpoint/2010/main" val="306195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P27</a:t>
            </a:r>
            <a:r>
              <a:rPr lang="zh-TW" altLang="en-US" dirty="0" smtClean="0"/>
              <a:t>至</a:t>
            </a:r>
            <a:r>
              <a:rPr lang="en-US" altLang="zh-TW" dirty="0" smtClean="0"/>
              <a:t>P33</a:t>
            </a:r>
            <a:r>
              <a:rPr lang="zh-TW" altLang="en-US" dirty="0" smtClean="0"/>
              <a:t>之說明。</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25</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24661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請參考資優特需領綱</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P27</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至</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P33</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之說明。</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表內所列階段別為參酌階段，教師</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妯欐シ楂?"/>
              </a:rPr>
              <a:t>設計課程時，應以學生需求為中心，可</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視學生的先備經驗、能力與素質涵養現況，跨階段選用</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妯欐シ楂?"/>
              </a:rPr>
              <a:t>與調整</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適合其需求的學習表現。</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26</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6667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請參考資優特需領綱</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P27</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至</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P33</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之說明。</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教師可參考本課程綱要所列舉的學習內容，也可自行加入適合的學習內容。此外，因學生學習表現與經驗之殊異性，教師亦可依學生需求選取不同學習階段的學習內容進行課程設計。</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27</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111893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p>
          <a:p>
            <a:r>
              <a:rPr lang="en-US" altLang="zh-TW" dirty="0" smtClean="0"/>
              <a:t>1.</a:t>
            </a:r>
            <a:r>
              <a:rPr lang="zh-TW" altLang="en-US" dirty="0" smtClean="0"/>
              <a:t>請參考資優特需領綱</a:t>
            </a:r>
            <a:r>
              <a:rPr lang="en-US" altLang="zh-TW" dirty="0" smtClean="0"/>
              <a:t>P71</a:t>
            </a:r>
            <a:r>
              <a:rPr lang="zh-TW" altLang="en-US" dirty="0" smtClean="0"/>
              <a:t>至</a:t>
            </a:r>
            <a:r>
              <a:rPr lang="en-US" altLang="zh-TW" dirty="0" smtClean="0"/>
              <a:t>P77</a:t>
            </a:r>
            <a:r>
              <a:rPr lang="zh-TW" altLang="en-US" dirty="0" smtClean="0"/>
              <a:t>之說明。</a:t>
            </a:r>
            <a:endParaRPr lang="en-US" altLang="zh-TW" dirty="0" smtClean="0"/>
          </a:p>
          <a:p>
            <a:r>
              <a:rPr lang="en-US" altLang="zh-TW" dirty="0" smtClean="0"/>
              <a:t>2.</a:t>
            </a:r>
            <a:r>
              <a:rPr lang="zh-TW" altLang="en-US" dirty="0" smtClean="0"/>
              <a:t>本頁之右下角</a:t>
            </a:r>
            <a:r>
              <a:rPr lang="en-US" altLang="zh-TW" dirty="0" smtClean="0"/>
              <a:t>HOME</a:t>
            </a:r>
            <a:r>
              <a:rPr lang="zh-TW" altLang="en-US" dirty="0" smtClean="0"/>
              <a:t>鍵可直接跳到</a:t>
            </a:r>
            <a:r>
              <a:rPr lang="en-US" altLang="zh-TW" dirty="0" smtClean="0"/>
              <a:t>P18</a:t>
            </a:r>
            <a:r>
              <a:rPr lang="zh-TW" altLang="en-US" dirty="0" smtClean="0"/>
              <a:t>之資優特需領綱各科目。</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28</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5745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P2</a:t>
            </a:r>
            <a:r>
              <a:rPr lang="zh-TW" altLang="en-US" dirty="0" smtClean="0"/>
              <a:t>之說明。</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262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P33</a:t>
            </a:r>
            <a:r>
              <a:rPr lang="zh-TW" altLang="en-US" dirty="0" smtClean="0"/>
              <a:t>至</a:t>
            </a:r>
            <a:r>
              <a:rPr lang="en-US" altLang="zh-TW" dirty="0" smtClean="0"/>
              <a:t>P46</a:t>
            </a:r>
            <a:r>
              <a:rPr lang="zh-TW" altLang="en-US" dirty="0" smtClean="0"/>
              <a:t>之說明。</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30</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401131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請參考資優特需領綱</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P33</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至</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P46</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之說明。</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表內所列階段別為參酌階段，教師</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妯欐シ楂?"/>
              </a:rPr>
              <a:t>設計課程時，應以學生需求為中心，可</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視學生的先備經驗、能力與素質涵養現況，跨階段選用</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妯欐シ楂?"/>
              </a:rPr>
              <a:t>與調整</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適合其需求的學習表現。</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31</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0775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en-US" dirty="0" smtClean="0"/>
              <a:t>請參考資優特需領綱</a:t>
            </a:r>
            <a:r>
              <a:rPr lang="en-US" altLang="zh-TW" dirty="0" smtClean="0"/>
              <a:t>P33</a:t>
            </a:r>
            <a:r>
              <a:rPr lang="zh-TW" altLang="en-US" dirty="0" smtClean="0"/>
              <a:t>至</a:t>
            </a:r>
            <a:r>
              <a:rPr lang="en-US" altLang="zh-TW" dirty="0" smtClean="0"/>
              <a:t>P46</a:t>
            </a:r>
            <a:r>
              <a:rPr lang="zh-TW" altLang="en-US" dirty="0" smtClean="0"/>
              <a:t>之說明。</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教師可參考本課程綱要所列舉的學習內容，也可自行加入適合的學習內容。此外，因學生學習表現與經驗之殊異性，教師亦可依學生需求選取不同學習階段的學習內容進行課程設計。</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32</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94183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p>
          <a:p>
            <a:r>
              <a:rPr lang="en-US" altLang="zh-TW" dirty="0" smtClean="0"/>
              <a:t>1.</a:t>
            </a:r>
            <a:r>
              <a:rPr lang="zh-TW" altLang="en-US" dirty="0" smtClean="0"/>
              <a:t>請參考資優特需領綱</a:t>
            </a:r>
            <a:r>
              <a:rPr lang="en-US" altLang="zh-TW" dirty="0" smtClean="0"/>
              <a:t>P78</a:t>
            </a:r>
            <a:r>
              <a:rPr lang="zh-TW" altLang="en-US" dirty="0" smtClean="0"/>
              <a:t>至</a:t>
            </a:r>
            <a:r>
              <a:rPr lang="en-US" altLang="zh-TW" dirty="0" smtClean="0"/>
              <a:t>P83</a:t>
            </a:r>
            <a:r>
              <a:rPr lang="zh-TW" altLang="en-US" dirty="0" smtClean="0"/>
              <a:t>之說明。</a:t>
            </a:r>
            <a:endParaRPr lang="en-US" altLang="zh-TW" dirty="0" smtClean="0"/>
          </a:p>
          <a:p>
            <a:r>
              <a:rPr lang="en-US" altLang="zh-TW" dirty="0" smtClean="0"/>
              <a:t>2.</a:t>
            </a:r>
            <a:r>
              <a:rPr lang="zh-TW" altLang="en-US" dirty="0" smtClean="0"/>
              <a:t>本頁之右下角</a:t>
            </a:r>
            <a:r>
              <a:rPr lang="en-US" altLang="zh-TW" dirty="0" smtClean="0"/>
              <a:t>HOME</a:t>
            </a:r>
            <a:r>
              <a:rPr lang="zh-TW" altLang="en-US" dirty="0" smtClean="0"/>
              <a:t>鍵可直接跳到</a:t>
            </a:r>
            <a:r>
              <a:rPr lang="en-US" altLang="zh-TW" dirty="0" smtClean="0"/>
              <a:t>P18</a:t>
            </a:r>
            <a:r>
              <a:rPr lang="zh-TW" altLang="en-US" dirty="0" smtClean="0"/>
              <a:t>之資優特需領綱各科目。</a:t>
            </a:r>
          </a:p>
          <a:p>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33</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477204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P2</a:t>
            </a:r>
            <a:r>
              <a:rPr lang="zh-TW" altLang="en-US" dirty="0" smtClean="0"/>
              <a:t>之說明。</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9061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493"/>
              </a:spcBef>
            </a:pPr>
            <a:r>
              <a:rPr lang="zh-TW" altLang="en-US"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請參考總綱</a:t>
            </a:r>
            <a:r>
              <a:rPr lang="en-US" altLang="zh-TW" dirty="0" smtClean="0">
                <a:latin typeface="微軟正黑體" panose="020B0604030504040204" pitchFamily="34" charset="-120"/>
                <a:ea typeface="微軟正黑體" panose="020B0604030504040204" pitchFamily="34" charset="-120"/>
              </a:rPr>
              <a:t>P3</a:t>
            </a:r>
            <a:r>
              <a:rPr lang="zh-TW" altLang="en-US" dirty="0" smtClean="0">
                <a:latin typeface="微軟正黑體" panose="020B0604030504040204" pitchFamily="34" charset="-120"/>
                <a:ea typeface="微軟正黑體" panose="020B0604030504040204" pitchFamily="34" charset="-120"/>
              </a:rPr>
              <a:t>頁說明</a:t>
            </a:r>
          </a:p>
          <a:p>
            <a:pPr eaLnBrk="1" hangingPunct="1">
              <a:spcBef>
                <a:spcPts val="2493"/>
              </a:spcBef>
            </a:pPr>
            <a:endParaRPr lang="en-US" altLang="zh-TW" dirty="0" smtClean="0">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75491" indent="-298266">
              <a:defRPr>
                <a:solidFill>
                  <a:schemeClr val="tx1"/>
                </a:solidFill>
                <a:latin typeface="Calibri" panose="020F0502020204030204" pitchFamily="34" charset="0"/>
                <a:ea typeface="新細明體" panose="02020500000000000000" pitchFamily="18" charset="-120"/>
              </a:defRPr>
            </a:lvl2pPr>
            <a:lvl3pPr marL="1193063" indent="-238613">
              <a:defRPr>
                <a:solidFill>
                  <a:schemeClr val="tx1"/>
                </a:solidFill>
                <a:latin typeface="Calibri" panose="020F0502020204030204" pitchFamily="34" charset="0"/>
                <a:ea typeface="新細明體" panose="02020500000000000000" pitchFamily="18" charset="-120"/>
              </a:defRPr>
            </a:lvl3pPr>
            <a:lvl4pPr marL="1670289" indent="-238613">
              <a:defRPr>
                <a:solidFill>
                  <a:schemeClr val="tx1"/>
                </a:solidFill>
                <a:latin typeface="Calibri" panose="020F0502020204030204" pitchFamily="34" charset="0"/>
                <a:ea typeface="新細明體" panose="02020500000000000000" pitchFamily="18" charset="-120"/>
              </a:defRPr>
            </a:lvl4pPr>
            <a:lvl5pPr marL="2147514" indent="-238613">
              <a:defRPr>
                <a:solidFill>
                  <a:schemeClr val="tx1"/>
                </a:solidFill>
                <a:latin typeface="Calibri" panose="020F0502020204030204" pitchFamily="34" charset="0"/>
                <a:ea typeface="新細明體" panose="02020500000000000000" pitchFamily="18" charset="-120"/>
              </a:defRPr>
            </a:lvl5pPr>
            <a:lvl6pPr marL="2624739"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101965"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579190"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4056416"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5</a:t>
            </a:fld>
            <a:endParaRPr lang="zh-TW" altLang="en-US" smtClean="0"/>
          </a:p>
        </p:txBody>
      </p:sp>
    </p:spTree>
    <p:extLst>
      <p:ext uri="{BB962C8B-B14F-4D97-AF65-F5344CB8AC3E}">
        <p14:creationId xmlns:p14="http://schemas.microsoft.com/office/powerpoint/2010/main" val="394889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P46</a:t>
            </a:r>
            <a:r>
              <a:rPr lang="zh-TW" altLang="en-US" dirty="0" smtClean="0"/>
              <a:t>至</a:t>
            </a:r>
            <a:r>
              <a:rPr lang="en-US" altLang="zh-TW" dirty="0" smtClean="0"/>
              <a:t>P60</a:t>
            </a:r>
            <a:r>
              <a:rPr lang="zh-TW" altLang="en-US" dirty="0" smtClean="0"/>
              <a:t>之說明。</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35</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380209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請參考資優特需領綱</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P46</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至</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P60</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之說明。</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表內所列階段別為參酌階段，教師</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妯欐シ楂?"/>
              </a:rPr>
              <a:t>設計課程時，應以學生需求為中心，可</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視學生的先備經驗、能力與素質涵養現況，跨階段選用</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妯欐シ楂?"/>
              </a:rPr>
              <a:t>與調整</a:t>
            </a:r>
            <a:r>
              <a:rPr kumimoji="0" lang="zh-TW"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適合其需求的學習表現。</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36</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77603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請參考資優特需領綱</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P46</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至</a:t>
            </a: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P60</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之說明。</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教師可參考本課程綱要所列舉的學習內容，也可自行加入適合的學習內容。此外，因學生學習表現與經驗之殊異性，教師亦可依學生需求選取不同學習階段的學習內容進行課程設計。</a:t>
            </a:r>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37</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749297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zh-TW" altLang="en-US" dirty="0" smtClean="0"/>
              <a:t>註</a:t>
            </a:r>
            <a:r>
              <a:rPr lang="en-US" altLang="zh-TW" dirty="0" smtClean="0"/>
              <a:t>:</a:t>
            </a:r>
          </a:p>
          <a:p>
            <a:r>
              <a:rPr lang="en-US" altLang="zh-TW" dirty="0" smtClean="0"/>
              <a:t>1.</a:t>
            </a:r>
            <a:r>
              <a:rPr lang="zh-TW" altLang="en-US" dirty="0" smtClean="0"/>
              <a:t>請參考資優特需領綱</a:t>
            </a:r>
            <a:r>
              <a:rPr lang="en-US" altLang="zh-TW" dirty="0" smtClean="0"/>
              <a:t>P84</a:t>
            </a:r>
            <a:r>
              <a:rPr lang="zh-TW" altLang="en-US" dirty="0" smtClean="0"/>
              <a:t>至</a:t>
            </a:r>
            <a:r>
              <a:rPr lang="en-US" altLang="zh-TW" dirty="0" smtClean="0"/>
              <a:t>P91</a:t>
            </a:r>
            <a:r>
              <a:rPr lang="zh-TW" altLang="en-US" dirty="0" smtClean="0"/>
              <a:t>之說明。</a:t>
            </a:r>
            <a:endParaRPr lang="en-US" altLang="zh-TW" dirty="0" smtClean="0"/>
          </a:p>
          <a:p>
            <a:r>
              <a:rPr lang="en-US" altLang="zh-TW" dirty="0" smtClean="0"/>
              <a:t>2.</a:t>
            </a:r>
            <a:r>
              <a:rPr lang="zh-TW" altLang="en-US" dirty="0" smtClean="0"/>
              <a:t>本頁之右下角</a:t>
            </a:r>
            <a:r>
              <a:rPr lang="en-US" altLang="zh-TW" dirty="0" smtClean="0"/>
              <a:t>HOME</a:t>
            </a:r>
            <a:r>
              <a:rPr lang="zh-TW" altLang="en-US" dirty="0" smtClean="0"/>
              <a:t>鍵可直接跳到</a:t>
            </a:r>
            <a:r>
              <a:rPr lang="en-US" altLang="zh-TW" dirty="0" smtClean="0"/>
              <a:t>P18</a:t>
            </a:r>
            <a:r>
              <a:rPr lang="zh-TW" altLang="en-US" dirty="0" smtClean="0"/>
              <a:t>之資優特需領綱各科目。</a:t>
            </a:r>
          </a:p>
          <a:p>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pPr marL="0" marR="0" lvl="0" indent="0" algn="r" defTabSz="954451" rtl="0" eaLnBrk="1" fontAlgn="base" latinLnBrk="0" hangingPunct="1">
              <a:lnSpc>
                <a:spcPct val="100000"/>
              </a:lnSpc>
              <a:spcBef>
                <a:spcPct val="0"/>
              </a:spcBef>
              <a:spcAft>
                <a:spcPct val="0"/>
              </a:spcAft>
              <a:buClrTx/>
              <a:buSzTx/>
              <a:buFontTx/>
              <a:buNone/>
              <a:tabLst/>
              <a:defRPr/>
            </a:pPr>
            <a:fld id="{B4469E3F-202C-4C68-9318-E2B55214668C}" type="slidenum">
              <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54451" rtl="0" eaLnBrk="1" fontAlgn="base" latinLnBrk="0" hangingPunct="1">
                <a:lnSpc>
                  <a:spcPct val="100000"/>
                </a:lnSpc>
                <a:spcBef>
                  <a:spcPct val="0"/>
                </a:spcBef>
                <a:spcAft>
                  <a:spcPct val="0"/>
                </a:spcAft>
                <a:buClrTx/>
                <a:buSzTx/>
                <a:buFontTx/>
                <a:buNone/>
                <a:tabLst/>
                <a:defRPr/>
              </a:pPr>
              <a:t>38</a:t>
            </a:fld>
            <a:endParaRPr kumimoji="0" lang="zh-TW" altLang="en-US" sz="14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109522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P60</a:t>
            </a:r>
            <a:r>
              <a:rPr lang="zh-TW" altLang="en-US" dirty="0" smtClean="0"/>
              <a:t>至</a:t>
            </a:r>
            <a:r>
              <a:rPr lang="en-US" altLang="zh-TW" dirty="0" smtClean="0"/>
              <a:t>P61</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39</a:t>
            </a:fld>
            <a:endParaRPr lang="zh-TW" altLang="en-US"/>
          </a:p>
        </p:txBody>
      </p:sp>
    </p:spTree>
    <p:extLst>
      <p:ext uri="{BB962C8B-B14F-4D97-AF65-F5344CB8AC3E}">
        <p14:creationId xmlns:p14="http://schemas.microsoft.com/office/powerpoint/2010/main" val="280942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060575" indent="-2060575" algn="l"/>
            <a:r>
              <a:rPr lang="zh-TW" altLang="en-US" sz="1200" kern="1200" dirty="0" smtClean="0">
                <a:solidFill>
                  <a:schemeClr val="tx1"/>
                </a:solidFill>
                <a:latin typeface="+mn-lt"/>
                <a:ea typeface="+mn-ea"/>
                <a:cs typeface="+mn-cs"/>
              </a:rPr>
              <a:t>註</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請參考特殊教育課程實施規範</a:t>
            </a:r>
            <a:r>
              <a:rPr lang="en-US" altLang="zh-TW" sz="1200" kern="1200" dirty="0" smtClean="0">
                <a:solidFill>
                  <a:schemeClr val="tx1"/>
                </a:solidFill>
                <a:latin typeface="+mn-lt"/>
                <a:ea typeface="+mn-ea"/>
                <a:cs typeface="+mn-cs"/>
              </a:rPr>
              <a:t>P10</a:t>
            </a:r>
            <a:r>
              <a:rPr lang="zh-TW" altLang="en-US" sz="1200" kern="1200" dirty="0" smtClean="0">
                <a:solidFill>
                  <a:schemeClr val="tx1"/>
                </a:solidFill>
                <a:latin typeface="+mn-lt"/>
                <a:ea typeface="+mn-ea"/>
                <a:cs typeface="+mn-cs"/>
              </a:rPr>
              <a:t>至</a:t>
            </a:r>
            <a:r>
              <a:rPr lang="en-US" altLang="zh-TW" sz="1200" kern="1200" dirty="0" smtClean="0">
                <a:solidFill>
                  <a:schemeClr val="tx1"/>
                </a:solidFill>
                <a:latin typeface="+mn-lt"/>
                <a:ea typeface="+mn-ea"/>
                <a:cs typeface="+mn-cs"/>
              </a:rPr>
              <a:t>P20</a:t>
            </a:r>
            <a:r>
              <a:rPr lang="zh-TW" altLang="en-US" sz="1200" kern="1200" dirty="0" smtClean="0">
                <a:solidFill>
                  <a:schemeClr val="tx1"/>
                </a:solidFill>
                <a:latin typeface="+mn-lt"/>
                <a:ea typeface="+mn-ea"/>
                <a:cs typeface="+mn-cs"/>
              </a:rPr>
              <a:t>之說明。</a:t>
            </a:r>
          </a:p>
          <a:p>
            <a:pPr marL="2060575" indent="-2060575" algn="l"/>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C2813E-7774-47DB-B3BA-19026A3330B6}" type="slidenum">
              <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741060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060575" indent="-2060575" algn="l"/>
            <a:r>
              <a:rPr lang="zh-TW" altLang="en-US" sz="1200" kern="1200" dirty="0" smtClean="0">
                <a:solidFill>
                  <a:schemeClr val="tx1"/>
                </a:solidFill>
                <a:latin typeface="+mn-lt"/>
                <a:ea typeface="+mn-ea"/>
                <a:cs typeface="+mn-cs"/>
              </a:rPr>
              <a:t>註</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請參考特殊教育課程實施規範</a:t>
            </a:r>
            <a:r>
              <a:rPr lang="en-US" altLang="zh-TW" sz="1200" kern="1200" dirty="0" smtClean="0">
                <a:solidFill>
                  <a:schemeClr val="tx1"/>
                </a:solidFill>
                <a:latin typeface="+mn-lt"/>
                <a:ea typeface="+mn-ea"/>
                <a:cs typeface="+mn-cs"/>
              </a:rPr>
              <a:t>P10</a:t>
            </a:r>
            <a:r>
              <a:rPr lang="zh-TW" altLang="en-US" sz="1200" kern="1200" dirty="0" smtClean="0">
                <a:solidFill>
                  <a:schemeClr val="tx1"/>
                </a:solidFill>
                <a:latin typeface="+mn-lt"/>
                <a:ea typeface="+mn-ea"/>
                <a:cs typeface="+mn-cs"/>
              </a:rPr>
              <a:t>至</a:t>
            </a:r>
            <a:r>
              <a:rPr lang="en-US" altLang="zh-TW" sz="1200" kern="1200" dirty="0" smtClean="0">
                <a:solidFill>
                  <a:schemeClr val="tx1"/>
                </a:solidFill>
                <a:latin typeface="+mn-lt"/>
                <a:ea typeface="+mn-ea"/>
                <a:cs typeface="+mn-cs"/>
              </a:rPr>
              <a:t>P20</a:t>
            </a:r>
            <a:r>
              <a:rPr lang="zh-TW" altLang="en-US" sz="1200" kern="1200" dirty="0" smtClean="0">
                <a:solidFill>
                  <a:schemeClr val="tx1"/>
                </a:solidFill>
                <a:latin typeface="+mn-lt"/>
                <a:ea typeface="+mn-ea"/>
                <a:cs typeface="+mn-cs"/>
              </a:rPr>
              <a:t>之說明。</a:t>
            </a:r>
          </a:p>
          <a:p>
            <a:pPr marL="2060575" indent="-2060575" algn="l"/>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C2813E-7774-47DB-B3BA-19026A3330B6}" type="slidenum">
              <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050960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060575" indent="-2060575" algn="l"/>
            <a:r>
              <a:rPr lang="zh-TW" altLang="en-US" sz="1200" kern="1200" dirty="0" smtClean="0">
                <a:solidFill>
                  <a:schemeClr val="tx1"/>
                </a:solidFill>
                <a:latin typeface="+mn-lt"/>
                <a:ea typeface="+mn-ea"/>
                <a:cs typeface="+mn-cs"/>
              </a:rPr>
              <a:t>註</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請參考特殊教育課程實施規範</a:t>
            </a:r>
            <a:r>
              <a:rPr lang="en-US" altLang="zh-TW" sz="1200" kern="1200" dirty="0" smtClean="0">
                <a:solidFill>
                  <a:schemeClr val="tx1"/>
                </a:solidFill>
                <a:latin typeface="+mn-lt"/>
                <a:ea typeface="+mn-ea"/>
                <a:cs typeface="+mn-cs"/>
              </a:rPr>
              <a:t>P10</a:t>
            </a:r>
            <a:r>
              <a:rPr lang="zh-TW" altLang="en-US" sz="1200" kern="1200" dirty="0" smtClean="0">
                <a:solidFill>
                  <a:schemeClr val="tx1"/>
                </a:solidFill>
                <a:latin typeface="+mn-lt"/>
                <a:ea typeface="+mn-ea"/>
                <a:cs typeface="+mn-cs"/>
              </a:rPr>
              <a:t>至</a:t>
            </a:r>
            <a:r>
              <a:rPr lang="en-US" altLang="zh-TW" sz="1200" kern="1200" dirty="0" smtClean="0">
                <a:solidFill>
                  <a:schemeClr val="tx1"/>
                </a:solidFill>
                <a:latin typeface="+mn-lt"/>
                <a:ea typeface="+mn-ea"/>
                <a:cs typeface="+mn-cs"/>
              </a:rPr>
              <a:t>P20</a:t>
            </a:r>
            <a:r>
              <a:rPr lang="zh-TW" altLang="en-US" sz="1200" kern="1200" dirty="0" smtClean="0">
                <a:solidFill>
                  <a:schemeClr val="tx1"/>
                </a:solidFill>
                <a:latin typeface="+mn-lt"/>
                <a:ea typeface="+mn-ea"/>
                <a:cs typeface="+mn-cs"/>
              </a:rPr>
              <a:t>之說明。</a:t>
            </a: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C2813E-7774-47DB-B3BA-19026A3330B6}" type="slidenum">
              <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192222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P60</a:t>
            </a:r>
            <a:r>
              <a:rPr lang="zh-TW" altLang="en-US" dirty="0" smtClean="0"/>
              <a:t>至</a:t>
            </a:r>
            <a:r>
              <a:rPr lang="en-US" altLang="zh-TW" dirty="0" smtClean="0"/>
              <a:t>P61</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43</a:t>
            </a:fld>
            <a:endParaRPr lang="zh-TW" altLang="en-US"/>
          </a:p>
        </p:txBody>
      </p:sp>
    </p:spTree>
    <p:extLst>
      <p:ext uri="{BB962C8B-B14F-4D97-AF65-F5344CB8AC3E}">
        <p14:creationId xmlns:p14="http://schemas.microsoft.com/office/powerpoint/2010/main" val="1492167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P61</a:t>
            </a:r>
            <a:r>
              <a:rPr lang="zh-TW" altLang="en-US" dirty="0" smtClean="0"/>
              <a:t>至</a:t>
            </a:r>
            <a:r>
              <a:rPr lang="en-US" altLang="zh-TW" dirty="0" smtClean="0"/>
              <a:t>P62</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44</a:t>
            </a:fld>
            <a:endParaRPr lang="zh-TW" altLang="en-US"/>
          </a:p>
        </p:txBody>
      </p:sp>
    </p:spTree>
    <p:extLst>
      <p:ext uri="{BB962C8B-B14F-4D97-AF65-F5344CB8AC3E}">
        <p14:creationId xmlns:p14="http://schemas.microsoft.com/office/powerpoint/2010/main" val="189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註</a:t>
            </a:r>
            <a:r>
              <a:rPr lang="en-US" altLang="zh-TW" dirty="0" smtClean="0"/>
              <a:t>:</a:t>
            </a:r>
            <a:r>
              <a:rPr lang="zh-TW" altLang="en-US" dirty="0" smtClean="0"/>
              <a:t>請參考總綱</a:t>
            </a:r>
            <a:r>
              <a:rPr lang="en-US" altLang="zh-TW" dirty="0" smtClean="0"/>
              <a:t>P3</a:t>
            </a:r>
            <a:r>
              <a:rPr lang="zh-TW" altLang="en-US" dirty="0" smtClean="0"/>
              <a:t>至</a:t>
            </a:r>
            <a:r>
              <a:rPr lang="en-US" altLang="zh-TW" dirty="0" smtClean="0"/>
              <a:t>P6</a:t>
            </a:r>
            <a:r>
              <a:rPr lang="zh-TW" altLang="en-US" dirty="0" smtClean="0"/>
              <a:t>頁說明</a:t>
            </a:r>
          </a:p>
          <a:p>
            <a:pPr eaLnBrk="1" hangingPunct="1">
              <a:spcBef>
                <a:spcPct val="0"/>
              </a:spcBef>
            </a:pPr>
            <a:endParaRPr lang="en-US" altLang="zh-TW" dirty="0" smtClean="0"/>
          </a:p>
          <a:p>
            <a:pPr eaLnBrk="1" hangingPunct="1">
              <a:spcBef>
                <a:spcPct val="0"/>
              </a:spcBef>
            </a:pPr>
            <a:r>
              <a:rPr lang="zh-TW" altLang="zh-TW" dirty="0" smtClean="0"/>
              <a:t>三面與九項核心素養彼此之間係以「虛線」表示，彰顯核心素養的學習係整全式</a:t>
            </a:r>
            <a:r>
              <a:rPr lang="en-US" altLang="zh-TW" dirty="0" smtClean="0"/>
              <a:t>(holistic)</a:t>
            </a:r>
            <a:r>
              <a:rPr lang="zh-TW" altLang="zh-TW" dirty="0" smtClean="0"/>
              <a:t>、動態的</a:t>
            </a:r>
            <a:r>
              <a:rPr lang="en-US" altLang="zh-TW" dirty="0" smtClean="0"/>
              <a:t>(</a:t>
            </a:r>
            <a:r>
              <a:rPr lang="en-US" altLang="zh-TW" dirty="0" err="1" smtClean="0"/>
              <a:t>dynamaic</a:t>
            </a:r>
            <a:r>
              <a:rPr lang="en-US" altLang="zh-TW" dirty="0" smtClean="0"/>
              <a:t>)</a:t>
            </a:r>
            <a:r>
              <a:rPr lang="zh-TW" altLang="zh-TW" dirty="0" smtClean="0"/>
              <a:t>及有機的</a:t>
            </a:r>
            <a:r>
              <a:rPr lang="en-US" altLang="zh-TW" dirty="0" smtClean="0"/>
              <a:t>(organic)</a:t>
            </a:r>
            <a:r>
              <a:rPr lang="zh-TW" altLang="zh-TW" dirty="0" smtClean="0"/>
              <a:t>概念，儘管三面九項可分不同的面向與項目，但彼此之間是相互連結及交互運用。</a:t>
            </a:r>
            <a:endParaRPr lang="en-US" altLang="zh-TW" dirty="0" smtClean="0"/>
          </a:p>
          <a:p>
            <a:pPr eaLnBrk="1" hangingPunct="1">
              <a:spcBef>
                <a:spcPct val="0"/>
              </a:spcBef>
            </a:pPr>
            <a:r>
              <a:rPr lang="zh-TW" altLang="en-US" dirty="0" smtClean="0"/>
              <a:t>核心素養的培養是學習者在學習過程中不斷積累的歷程</a:t>
            </a:r>
          </a:p>
          <a:p>
            <a:pPr eaLnBrk="1" hangingPunct="1">
              <a:spcBef>
                <a:spcPct val="0"/>
              </a:spcBef>
            </a:pPr>
            <a:endParaRPr lang="zh-TW" altLang="en-US" dirty="0" smtClean="0"/>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75491" indent="-298266">
              <a:defRPr>
                <a:solidFill>
                  <a:schemeClr val="tx1"/>
                </a:solidFill>
                <a:latin typeface="Calibri" panose="020F0502020204030204" pitchFamily="34" charset="0"/>
                <a:ea typeface="新細明體" panose="02020500000000000000" pitchFamily="18" charset="-120"/>
              </a:defRPr>
            </a:lvl2pPr>
            <a:lvl3pPr marL="1193063" indent="-238613">
              <a:defRPr>
                <a:solidFill>
                  <a:schemeClr val="tx1"/>
                </a:solidFill>
                <a:latin typeface="Calibri" panose="020F0502020204030204" pitchFamily="34" charset="0"/>
                <a:ea typeface="新細明體" panose="02020500000000000000" pitchFamily="18" charset="-120"/>
              </a:defRPr>
            </a:lvl3pPr>
            <a:lvl4pPr marL="1670289" indent="-238613">
              <a:defRPr>
                <a:solidFill>
                  <a:schemeClr val="tx1"/>
                </a:solidFill>
                <a:latin typeface="Calibri" panose="020F0502020204030204" pitchFamily="34" charset="0"/>
                <a:ea typeface="新細明體" panose="02020500000000000000" pitchFamily="18" charset="-120"/>
              </a:defRPr>
            </a:lvl4pPr>
            <a:lvl5pPr marL="2147514" indent="-238613">
              <a:defRPr>
                <a:solidFill>
                  <a:schemeClr val="tx1"/>
                </a:solidFill>
                <a:latin typeface="Calibri" panose="020F0502020204030204" pitchFamily="34" charset="0"/>
                <a:ea typeface="新細明體" panose="02020500000000000000" pitchFamily="18" charset="-120"/>
              </a:defRPr>
            </a:lvl5pPr>
            <a:lvl6pPr marL="2624739"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101965"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579190"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4056416"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6</a:t>
            </a:fld>
            <a:endParaRPr lang="zh-TW" altLang="en-US" smtClean="0"/>
          </a:p>
        </p:txBody>
      </p:sp>
    </p:spTree>
    <p:extLst>
      <p:ext uri="{BB962C8B-B14F-4D97-AF65-F5344CB8AC3E}">
        <p14:creationId xmlns:p14="http://schemas.microsoft.com/office/powerpoint/2010/main" val="1920238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P62</a:t>
            </a:r>
            <a:r>
              <a:rPr lang="zh-TW" altLang="en-US" dirty="0" smtClean="0"/>
              <a:t>至</a:t>
            </a:r>
            <a:r>
              <a:rPr lang="en-US" altLang="zh-TW" dirty="0" smtClean="0"/>
              <a:t>P63</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45</a:t>
            </a:fld>
            <a:endParaRPr lang="zh-TW" altLang="en-US"/>
          </a:p>
        </p:txBody>
      </p:sp>
    </p:spTree>
    <p:extLst>
      <p:ext uri="{BB962C8B-B14F-4D97-AF65-F5344CB8AC3E}">
        <p14:creationId xmlns:p14="http://schemas.microsoft.com/office/powerpoint/2010/main" val="1596557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P63</a:t>
            </a:r>
            <a:r>
              <a:rPr lang="zh-TW" altLang="en-US" dirty="0" smtClean="0"/>
              <a:t>至</a:t>
            </a:r>
            <a:r>
              <a:rPr lang="en-US" altLang="zh-TW" dirty="0" smtClean="0"/>
              <a:t>P64</a:t>
            </a:r>
            <a:r>
              <a:rPr lang="zh-TW" altLang="en-US" dirty="0" smtClean="0"/>
              <a:t>之說明。</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1779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P64</a:t>
            </a:r>
            <a:r>
              <a:rPr lang="zh-TW" altLang="en-US" dirty="0" smtClean="0"/>
              <a:t>之說明。</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49828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P92</a:t>
            </a:r>
            <a:r>
              <a:rPr lang="zh-TW" altLang="en-US" dirty="0" smtClean="0"/>
              <a:t>至</a:t>
            </a:r>
            <a:r>
              <a:rPr lang="en-US" altLang="zh-TW" dirty="0" smtClean="0"/>
              <a:t>P103</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48</a:t>
            </a:fld>
            <a:endParaRPr lang="zh-TW" altLang="en-US"/>
          </a:p>
        </p:txBody>
      </p:sp>
    </p:spTree>
    <p:extLst>
      <p:ext uri="{BB962C8B-B14F-4D97-AF65-F5344CB8AC3E}">
        <p14:creationId xmlns:p14="http://schemas.microsoft.com/office/powerpoint/2010/main" val="3681797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6525" y="766763"/>
            <a:ext cx="6826250" cy="3840162"/>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defTabSz="954451">
              <a:defRPr/>
            </a:pPr>
            <a:fld id="{B4469E3F-202C-4C68-9318-E2B55214668C}" type="slidenum">
              <a:rPr lang="zh-TW" altLang="en-US">
                <a:solidFill>
                  <a:prstClr val="black"/>
                </a:solidFill>
                <a:cs typeface="Helvetica"/>
                <a:sym typeface="Calibri"/>
              </a:rPr>
              <a:pPr defTabSz="954451">
                <a:defRPr/>
              </a:pPr>
              <a:t>50</a:t>
            </a:fld>
            <a:endParaRPr lang="zh-TW" altLang="en-US">
              <a:solidFill>
                <a:prstClr val="black"/>
              </a:solidFill>
              <a:cs typeface="Helvetica"/>
              <a:sym typeface="Calibri"/>
            </a:endParaRPr>
          </a:p>
        </p:txBody>
      </p:sp>
    </p:spTree>
    <p:extLst>
      <p:ext uri="{BB962C8B-B14F-4D97-AF65-F5344CB8AC3E}">
        <p14:creationId xmlns:p14="http://schemas.microsoft.com/office/powerpoint/2010/main" val="21051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087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smtClean="0"/>
              <a:t>註</a:t>
            </a:r>
            <a:r>
              <a:rPr lang="en-US" altLang="zh-TW" dirty="0" smtClean="0"/>
              <a:t>:</a:t>
            </a:r>
            <a:r>
              <a:rPr lang="zh-TW" altLang="en-US" dirty="0" smtClean="0"/>
              <a:t>請參考十二年國民基本教育領域課程綱要核心素養發展手冊之說明</a:t>
            </a:r>
            <a:endParaRPr lang="en-US" altLang="zh-TW" dirty="0" smtClean="0"/>
          </a:p>
          <a:p>
            <a:pPr eaLnBrk="1" hangingPunct="1">
              <a:spcBef>
                <a:spcPct val="0"/>
              </a:spcBef>
            </a:pPr>
            <a:r>
              <a:rPr lang="zh-TW" altLang="en-US" dirty="0" smtClean="0"/>
              <a:t>連結網址</a:t>
            </a:r>
            <a:r>
              <a:rPr lang="en-US" altLang="zh-TW" dirty="0" smtClean="0"/>
              <a:t>:https://ws.moe.edu.tw/001/Upload/23/</a:t>
            </a:r>
            <a:r>
              <a:rPr lang="en-US" altLang="zh-TW" dirty="0" err="1" smtClean="0"/>
              <a:t>relfile</a:t>
            </a:r>
            <a:r>
              <a:rPr lang="en-US" altLang="zh-TW" dirty="0" smtClean="0"/>
              <a:t>/8006/51358/9df0910c-56e0-433a-8f80-05a50efeca72.pdf</a:t>
            </a:r>
            <a:endParaRPr lang="zh-TW" altLang="en-US" dirty="0"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75491" indent="-298266">
              <a:defRPr>
                <a:solidFill>
                  <a:schemeClr val="tx1"/>
                </a:solidFill>
                <a:latin typeface="Calibri" panose="020F0502020204030204" pitchFamily="34" charset="0"/>
                <a:ea typeface="新細明體" panose="02020500000000000000" pitchFamily="18" charset="-120"/>
              </a:defRPr>
            </a:lvl2pPr>
            <a:lvl3pPr marL="1193063" indent="-238613">
              <a:defRPr>
                <a:solidFill>
                  <a:schemeClr val="tx1"/>
                </a:solidFill>
                <a:latin typeface="Calibri" panose="020F0502020204030204" pitchFamily="34" charset="0"/>
                <a:ea typeface="新細明體" panose="02020500000000000000" pitchFamily="18" charset="-120"/>
              </a:defRPr>
            </a:lvl3pPr>
            <a:lvl4pPr marL="1670289" indent="-238613">
              <a:defRPr>
                <a:solidFill>
                  <a:schemeClr val="tx1"/>
                </a:solidFill>
                <a:latin typeface="Calibri" panose="020F0502020204030204" pitchFamily="34" charset="0"/>
                <a:ea typeface="新細明體" panose="02020500000000000000" pitchFamily="18" charset="-120"/>
              </a:defRPr>
            </a:lvl4pPr>
            <a:lvl5pPr marL="2147514" indent="-238613">
              <a:defRPr>
                <a:solidFill>
                  <a:schemeClr val="tx1"/>
                </a:solidFill>
                <a:latin typeface="Calibri" panose="020F0502020204030204" pitchFamily="34" charset="0"/>
                <a:ea typeface="新細明體" panose="02020500000000000000" pitchFamily="18" charset="-120"/>
              </a:defRPr>
            </a:lvl5pPr>
            <a:lvl6pPr marL="2624739"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101965"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579190"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4056416" indent="-23861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7</a:t>
            </a:fld>
            <a:endParaRPr lang="zh-TW" altLang="en-US" smtClean="0"/>
          </a:p>
        </p:txBody>
      </p:sp>
    </p:spTree>
    <p:extLst>
      <p:ext uri="{BB962C8B-B14F-4D97-AF65-F5344CB8AC3E}">
        <p14:creationId xmlns:p14="http://schemas.microsoft.com/office/powerpoint/2010/main" val="107892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學習重點係由學習表現與學習內容組成，並與核心素養相呼應。</a:t>
            </a:r>
            <a:endParaRPr lang="en-US" altLang="zh-TW" dirty="0" smtClean="0"/>
          </a:p>
          <a:p>
            <a:pPr defTabSz="954451" eaLnBrk="1" fontAlgn="auto" hangingPunct="1">
              <a:spcBef>
                <a:spcPts val="0"/>
              </a:spcBef>
              <a:spcAft>
                <a:spcPts val="0"/>
              </a:spcAft>
              <a:defRPr/>
            </a:pPr>
            <a:r>
              <a:rPr lang="en-US" altLang="zh-TW" dirty="0" smtClean="0"/>
              <a:t>2.</a:t>
            </a:r>
            <a:r>
              <a:rPr lang="zh-TW" altLang="en-US" dirty="0" smtClean="0"/>
              <a:t>學習表現以向度說明，是指學生學完之後在該科目的表現。學習表現的條目係採動詞開頭敘寫。</a:t>
            </a:r>
            <a:endParaRPr lang="en-US" altLang="zh-TW" dirty="0" smtClean="0"/>
          </a:p>
          <a:p>
            <a:pPr defTabSz="954451" eaLnBrk="1" fontAlgn="auto" hangingPunct="1">
              <a:spcBef>
                <a:spcPts val="0"/>
              </a:spcBef>
              <a:spcAft>
                <a:spcPts val="0"/>
              </a:spcAft>
              <a:defRPr/>
            </a:pPr>
            <a:r>
              <a:rPr lang="en-US" altLang="zh-TW" dirty="0" smtClean="0"/>
              <a:t>3.</a:t>
            </a:r>
            <a:r>
              <a:rPr lang="zh-TW" altLang="en-US" dirty="0" smtClean="0"/>
              <a:t>學習內容以主題方式說明，代表教師可以選為教材的內容。學習內容的條目係採名詞性敘寫。</a:t>
            </a:r>
            <a:endParaRPr lang="en-US" altLang="zh-TW" dirty="0" smtClean="0"/>
          </a:p>
          <a:p>
            <a:r>
              <a:rPr lang="en-US" altLang="zh-TW" dirty="0" smtClean="0"/>
              <a:t>4.</a:t>
            </a:r>
            <a:r>
              <a:rPr lang="zh-TW" altLang="en-US" dirty="0" smtClean="0"/>
              <a:t>學習表現與學習內容兩者間不必然存在上下或橫向對應的關係。</a:t>
            </a:r>
            <a:endParaRPr lang="en-US" altLang="zh-TW" dirty="0" smtClean="0"/>
          </a:p>
          <a:p>
            <a:r>
              <a:rPr lang="en-US" altLang="zh-TW" dirty="0" smtClean="0"/>
              <a:t>5.</a:t>
            </a:r>
            <a:r>
              <a:rPr lang="zh-TW" altLang="en-US" dirty="0" smtClean="0"/>
              <a:t> 學習表現或學習內容並不是從「</a:t>
            </a:r>
            <a:r>
              <a:rPr lang="en-US" altLang="zh-TW" dirty="0" smtClean="0"/>
              <a:t>100</a:t>
            </a:r>
            <a:r>
              <a:rPr lang="zh-TW" altLang="en-US" dirty="0" smtClean="0"/>
              <a:t>特教課綱」特殊需求領域課綱的能力指標轉換的，而是從核心素養轉換而來。</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8</a:t>
            </a:fld>
            <a:endParaRPr lang="zh-TW" altLang="en-US"/>
          </a:p>
        </p:txBody>
      </p:sp>
    </p:spTree>
    <p:extLst>
      <p:ext uri="{BB962C8B-B14F-4D97-AF65-F5344CB8AC3E}">
        <p14:creationId xmlns:p14="http://schemas.microsoft.com/office/powerpoint/2010/main" val="138674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6525" y="766763"/>
            <a:ext cx="6826250" cy="3840162"/>
          </a:xfrm>
        </p:spPr>
      </p:sp>
      <p:sp>
        <p:nvSpPr>
          <p:cNvPr id="3" name="備忘稿版面配置區 2"/>
          <p:cNvSpPr>
            <a:spLocks noGrp="1"/>
          </p:cNvSpPr>
          <p:nvPr>
            <p:ph type="body" idx="1"/>
          </p:nvPr>
        </p:nvSpPr>
        <p:spPr/>
        <p:txBody>
          <a:bodyPr/>
          <a:lstStyle/>
          <a:p>
            <a:pPr marL="477225" lvl="1"/>
            <a:r>
              <a:rPr lang="zh-TW" altLang="en-US" sz="1300" dirty="0" smtClean="0">
                <a:latin typeface="標楷體" panose="03000509000000000000" pitchFamily="65" charset="-120"/>
                <a:ea typeface="標楷體" panose="03000509000000000000" pitchFamily="65" charset="-120"/>
              </a:rPr>
              <a:t>註</a:t>
            </a:r>
            <a:r>
              <a:rPr lang="en-US" altLang="zh-TW" sz="1300" dirty="0" smtClean="0">
                <a:latin typeface="標楷體" panose="03000509000000000000" pitchFamily="65" charset="-120"/>
                <a:ea typeface="標楷體" panose="03000509000000000000" pitchFamily="65" charset="-120"/>
              </a:rPr>
              <a:t>:</a:t>
            </a:r>
            <a:r>
              <a:rPr lang="zh-TW" altLang="en-US" sz="1300" dirty="0" smtClean="0">
                <a:latin typeface="標楷體" panose="03000509000000000000" pitchFamily="65" charset="-120"/>
                <a:ea typeface="標楷體" panose="03000509000000000000" pitchFamily="65" charset="-120"/>
              </a:rPr>
              <a:t>請參考總綱</a:t>
            </a:r>
            <a:r>
              <a:rPr lang="en-US" altLang="zh-TW" sz="1300" dirty="0" smtClean="0">
                <a:latin typeface="標楷體" panose="03000509000000000000" pitchFamily="65" charset="-120"/>
                <a:ea typeface="標楷體" panose="03000509000000000000" pitchFamily="65" charset="-120"/>
              </a:rPr>
              <a:t>P8</a:t>
            </a:r>
            <a:r>
              <a:rPr lang="zh-TW" altLang="en-US" sz="1300" dirty="0" smtClean="0">
                <a:latin typeface="標楷體" panose="03000509000000000000" pitchFamily="65" charset="-120"/>
                <a:ea typeface="標楷體" panose="03000509000000000000" pitchFamily="65" charset="-120"/>
              </a:rPr>
              <a:t>至</a:t>
            </a:r>
            <a:r>
              <a:rPr lang="en-US" altLang="zh-TW" sz="1300" dirty="0" smtClean="0">
                <a:latin typeface="標楷體" panose="03000509000000000000" pitchFamily="65" charset="-120"/>
                <a:ea typeface="標楷體" panose="03000509000000000000" pitchFamily="65" charset="-120"/>
              </a:rPr>
              <a:t>P19</a:t>
            </a:r>
            <a:r>
              <a:rPr lang="zh-TW" altLang="en-US" sz="1300" dirty="0" smtClean="0">
                <a:latin typeface="標楷體" panose="03000509000000000000" pitchFamily="65" charset="-120"/>
                <a:ea typeface="標楷體" panose="03000509000000000000" pitchFamily="65" charset="-120"/>
              </a:rPr>
              <a:t>說明。</a:t>
            </a:r>
            <a:endParaRPr lang="en-US" altLang="zh-TW" sz="1300" dirty="0" smtClean="0">
              <a:latin typeface="標楷體" panose="03000509000000000000" pitchFamily="65" charset="-120"/>
              <a:ea typeface="標楷體" panose="03000509000000000000" pitchFamily="65" charset="-120"/>
            </a:endParaRPr>
          </a:p>
          <a:p>
            <a:pPr marL="477225" lvl="1"/>
            <a:r>
              <a:rPr lang="zh-TW" altLang="en-US" sz="1300" dirty="0" smtClean="0">
                <a:latin typeface="標楷體" panose="03000509000000000000" pitchFamily="65" charset="-120"/>
                <a:ea typeface="標楷體" panose="03000509000000000000" pitchFamily="65" charset="-120"/>
              </a:rPr>
              <a:t>十二年國教課綱強調學校本位課程發展</a:t>
            </a:r>
            <a:endParaRPr lang="en-US" altLang="zh-TW" sz="1300" dirty="0" smtClean="0">
              <a:latin typeface="標楷體" panose="03000509000000000000" pitchFamily="65" charset="-120"/>
              <a:ea typeface="標楷體" panose="03000509000000000000" pitchFamily="65" charset="-120"/>
            </a:endParaRPr>
          </a:p>
          <a:p>
            <a:pPr marL="477225" lvl="1"/>
            <a:r>
              <a:rPr lang="zh-TW" altLang="en-US" sz="1300" dirty="0" smtClean="0">
                <a:latin typeface="標楷體" panose="03000509000000000000" pitchFamily="65" charset="-120"/>
                <a:ea typeface="標楷體" panose="03000509000000000000" pitchFamily="65" charset="-120"/>
              </a:rPr>
              <a:t>部定課程</a:t>
            </a:r>
            <a:r>
              <a:rPr lang="en-US" altLang="zh-TW" sz="1300" dirty="0" smtClean="0">
                <a:latin typeface="標楷體" panose="03000509000000000000" pitchFamily="65" charset="-120"/>
                <a:ea typeface="標楷體" panose="03000509000000000000" pitchFamily="65" charset="-120"/>
              </a:rPr>
              <a:t>:</a:t>
            </a:r>
            <a:r>
              <a:rPr lang="zh-TW" altLang="en-US" sz="1300" dirty="0" smtClean="0">
                <a:latin typeface="標楷體" panose="03000509000000000000" pitchFamily="65" charset="-120"/>
                <a:ea typeface="標楷體" panose="03000509000000000000" pitchFamily="65" charset="-120"/>
              </a:rPr>
              <a:t>由國家統一規劃，以養成學生的基本學力，並奠定適性發展的基礎。</a:t>
            </a:r>
            <a:endParaRPr lang="en-US" altLang="zh-TW" sz="1300" dirty="0" smtClean="0">
              <a:latin typeface="標楷體" panose="03000509000000000000" pitchFamily="65" charset="-120"/>
              <a:ea typeface="標楷體" panose="03000509000000000000" pitchFamily="65" charset="-120"/>
            </a:endParaRPr>
          </a:p>
          <a:p>
            <a:pPr marL="477225" lvl="1"/>
            <a:r>
              <a:rPr lang="zh-TW" altLang="en-US" sz="1300" dirty="0" smtClean="0">
                <a:latin typeface="標楷體" panose="03000509000000000000" pitchFamily="65" charset="-120"/>
                <a:ea typeface="標楷體" panose="03000509000000000000" pitchFamily="65" charset="-120"/>
              </a:rPr>
              <a:t>校訂課程</a:t>
            </a:r>
            <a:r>
              <a:rPr lang="en-US" altLang="zh-TW" sz="1300" dirty="0" smtClean="0">
                <a:latin typeface="標楷體" panose="03000509000000000000" pitchFamily="65" charset="-120"/>
                <a:ea typeface="標楷體" panose="03000509000000000000" pitchFamily="65" charset="-120"/>
              </a:rPr>
              <a:t>:</a:t>
            </a:r>
            <a:r>
              <a:rPr lang="zh-TW" altLang="en-US" sz="1300" dirty="0" smtClean="0">
                <a:latin typeface="標楷體" panose="03000509000000000000" pitchFamily="65" charset="-120"/>
                <a:ea typeface="標楷體" panose="03000509000000000000" pitchFamily="65" charset="-120"/>
              </a:rPr>
              <a:t>由學校安排，以形塑學校教育願景及強化學生適性發展</a:t>
            </a:r>
          </a:p>
          <a:p>
            <a:pPr marL="477225" lvl="1"/>
            <a:endParaRPr lang="zh-TW" altLang="en-US" sz="1300" dirty="0" smtClean="0">
              <a:latin typeface="標楷體" panose="03000509000000000000" pitchFamily="65" charset="-120"/>
              <a:ea typeface="標楷體" panose="03000509000000000000" pitchFamily="65" charset="-120"/>
            </a:endParaRPr>
          </a:p>
          <a:p>
            <a:pPr marL="477225" lvl="1"/>
            <a:endParaRPr lang="zh-TW" altLang="en-US" sz="1300" dirty="0" smtClean="0">
              <a:latin typeface="標楷體" panose="03000509000000000000" pitchFamily="65" charset="-120"/>
              <a:ea typeface="標楷體" panose="03000509000000000000" pitchFamily="65" charset="-120"/>
            </a:endParaRPr>
          </a:p>
          <a:p>
            <a:pPr marL="477225" lvl="1"/>
            <a:endParaRPr lang="en-US" altLang="zh-TW" sz="13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5"/>
          </p:nvPr>
        </p:nvSpPr>
        <p:spPr/>
        <p:txBody>
          <a:bodyPr/>
          <a:lstStyle/>
          <a:p>
            <a:pPr defTabSz="477225" fontAlgn="auto">
              <a:spcBef>
                <a:spcPts val="0"/>
              </a:spcBef>
              <a:spcAft>
                <a:spcPts val="0"/>
              </a:spcAft>
              <a:defRPr/>
            </a:pPr>
            <a:fld id="{2357C1BB-75ED-4C42-8901-4DCA7421A187}" type="slidenum">
              <a:rPr lang="zh-TW" altLang="en-US">
                <a:solidFill>
                  <a:prstClr val="black"/>
                </a:solidFill>
                <a:latin typeface="Calibri"/>
              </a:rPr>
              <a:pPr defTabSz="477225" fontAlgn="auto">
                <a:spcBef>
                  <a:spcPts val="0"/>
                </a:spcBef>
                <a:spcAft>
                  <a:spcPts val="0"/>
                </a:spcAft>
                <a:defRPr/>
              </a:pPr>
              <a:t>11</a:t>
            </a:fld>
            <a:endParaRPr lang="zh-TW" altLang="en-US">
              <a:solidFill>
                <a:prstClr val="black"/>
              </a:solidFill>
              <a:latin typeface="Calibri"/>
            </a:endParaRPr>
          </a:p>
        </p:txBody>
      </p:sp>
    </p:spTree>
    <p:extLst>
      <p:ext uri="{BB962C8B-B14F-4D97-AF65-F5344CB8AC3E}">
        <p14:creationId xmlns:p14="http://schemas.microsoft.com/office/powerpoint/2010/main" val="148015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P1</a:t>
            </a:r>
            <a:r>
              <a:rPr lang="zh-TW" altLang="en-US" dirty="0" smtClean="0"/>
              <a:t>之說明。</a:t>
            </a:r>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13</a:t>
            </a:fld>
            <a:endParaRPr lang="zh-TW" altLang="en-US"/>
          </a:p>
        </p:txBody>
      </p:sp>
    </p:spTree>
    <p:extLst>
      <p:ext uri="{BB962C8B-B14F-4D97-AF65-F5344CB8AC3E}">
        <p14:creationId xmlns:p14="http://schemas.microsoft.com/office/powerpoint/2010/main" val="263941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註</a:t>
            </a:r>
            <a:r>
              <a:rPr lang="en-US" altLang="zh-TW" dirty="0" smtClean="0"/>
              <a:t>:</a:t>
            </a:r>
            <a:r>
              <a:rPr lang="zh-TW" altLang="en-US" dirty="0" smtClean="0"/>
              <a:t>請參考資優特需領綱</a:t>
            </a:r>
            <a:r>
              <a:rPr lang="en-US" altLang="zh-TW" dirty="0" smtClean="0"/>
              <a:t>P1</a:t>
            </a:r>
            <a:r>
              <a:rPr lang="zh-TW" altLang="en-US" dirty="0" smtClean="0"/>
              <a:t>之說明。</a:t>
            </a:r>
          </a:p>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14</a:t>
            </a:fld>
            <a:endParaRPr lang="zh-TW" altLang="en-US"/>
          </a:p>
        </p:txBody>
      </p:sp>
    </p:spTree>
    <p:extLst>
      <p:ext uri="{BB962C8B-B14F-4D97-AF65-F5344CB8AC3E}">
        <p14:creationId xmlns:p14="http://schemas.microsoft.com/office/powerpoint/2010/main" val="121561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8151" y="2130426"/>
            <a:ext cx="10363200" cy="1470025"/>
          </a:xfrm>
        </p:spPr>
        <p:txBody>
          <a:bodyPr/>
          <a:lstStyle>
            <a:lvl1pPr>
              <a:defRPr sz="4400"/>
            </a:lvl1pPr>
          </a:lstStyle>
          <a:p>
            <a:r>
              <a:rPr lang="zh-TW" altLang="en-US"/>
              <a:t>按一下以編輯母片標題樣式</a:t>
            </a:r>
          </a:p>
        </p:txBody>
      </p:sp>
      <p:sp>
        <p:nvSpPr>
          <p:cNvPr id="3075" name="Rectangle 3"/>
          <p:cNvSpPr>
            <a:spLocks noGrp="1" noChangeArrowheads="1"/>
          </p:cNvSpPr>
          <p:nvPr>
            <p:ph type="subTitle" idx="1"/>
          </p:nvPr>
        </p:nvSpPr>
        <p:spPr>
          <a:xfrm>
            <a:off x="431800" y="4292600"/>
            <a:ext cx="8534400" cy="1752600"/>
          </a:xfrm>
        </p:spPr>
        <p:txBody>
          <a:bodyPr/>
          <a:lstStyle>
            <a:lvl1pPr marL="0" indent="0">
              <a:buFontTx/>
              <a:buNone/>
              <a:defRPr sz="2400" b="1"/>
            </a:lvl1pPr>
          </a:lstStyle>
          <a:p>
            <a:r>
              <a:rPr lang="zh-TW" altLang="en-US"/>
              <a:t>按一下以編輯母片副標題樣式</a:t>
            </a:r>
          </a:p>
        </p:txBody>
      </p:sp>
    </p:spTree>
    <p:extLst>
      <p:ext uri="{BB962C8B-B14F-4D97-AF65-F5344CB8AC3E}">
        <p14:creationId xmlns:p14="http://schemas.microsoft.com/office/powerpoint/2010/main" val="53410113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p:cNvSpPr>
            <a:spLocks noGrp="1" noChangeArrowheads="1"/>
          </p:cNvSpPr>
          <p:nvPr>
            <p:ph type="dt" sz="half" idx="10"/>
          </p:nvPr>
        </p:nvSpPr>
        <p:spPr>
          <a:ln/>
        </p:spPr>
        <p:txBody>
          <a:bodyPr/>
          <a:lstStyle>
            <a:lvl1pPr>
              <a:defRPr/>
            </a:lvl1pPr>
          </a:lstStyle>
          <a:p>
            <a:pPr>
              <a:defRPr/>
            </a:pPr>
            <a:fld id="{817668B7-4DCD-4A39-B91A-28F6145217C6}"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200080031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5122BB-FD02-4E2D-821A-B8C3515CAEB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1290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C7E71D-0CBB-403E-8E95-D3B34B43418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8403594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614900-BC7A-4D83-A06F-DEB5F31C1B4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150009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9935DE-C87E-4CC2-974B-B8D3FFDDECE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190150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D5E9C-F4F6-4840-97FE-994F2528158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6910163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5ED9C-E722-436C-85C5-CF1C078751D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26320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376EC-841D-4571-B2AB-968E3C488B0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2043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18A4B6-D297-4FC7-B6B6-CB7DA240DD0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049424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C1CD5-B48F-4E7A-9030-332F8C3145F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922426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AECE40-BCAE-476D-96FF-F1CA7CB07E7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1756017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51900" y="692151"/>
            <a:ext cx="2745317" cy="54006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1" y="692151"/>
            <a:ext cx="8039100" cy="54006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p:cNvSpPr>
            <a:spLocks noGrp="1" noChangeArrowheads="1"/>
          </p:cNvSpPr>
          <p:nvPr>
            <p:ph type="dt" sz="half" idx="10"/>
          </p:nvPr>
        </p:nvSpPr>
        <p:spPr>
          <a:ln/>
        </p:spPr>
        <p:txBody>
          <a:bodyPr/>
          <a:lstStyle>
            <a:lvl1pPr>
              <a:defRPr/>
            </a:lvl1pPr>
          </a:lstStyle>
          <a:p>
            <a:pPr>
              <a:defRPr/>
            </a:pPr>
            <a:fld id="{4E80D5BE-BFC5-4871-96FA-FD3EA96CE5B6}"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54182761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75458-CAE5-4DD3-9B18-004F5FC96BC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0147279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3DA2F-459C-4BBE-B329-E689E0DD415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4338404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884AC-8BC0-4E92-B6E6-C334A3A9415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160294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C41D6-8A3C-4B95-88D6-CEE66AB3F9B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98952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00AF8B-731F-47EF-B7A1-EA70B48E08F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4229375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25EC66-FC08-4688-A859-27A7F1979CD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0158779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FD47CF-CA42-48BB-8ADB-5B875213CA8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500606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9FC3D2-3D9B-479A-AF55-D8116FFA99C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062790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D18364-3E29-44AA-99A3-0F23A870FA4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5774936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9C5E39-387A-4D5D-A2C8-535661F48C3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9672211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8112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81305E-19CB-45FB-AA31-8423F6EC0B9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77573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BDFB09-2999-41A8-AC57-CB18BE5AED4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0278931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2018DB-47F7-4BD4-838C-E4FFA626C38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3313309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A54E8C-5CE7-4273-972B-7A51043907A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4867734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6B740B-D86E-404A-9368-8E694269CBA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3416826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F1D33A-7763-4F7C-BBB8-EB83C319965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11548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00080F-6DAE-487D-B8E5-1C8C8D70830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804314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23358-D719-49D0-A83A-6FBC7CA186B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2859140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5607B-619C-4402-B4DC-564397560EB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861272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2A93C8-295A-46F3-882B-FDD8A6069BF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779825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492FA325-1C3B-4487-B958-5E82B88741DA}"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EC30CFB-5247-4BF2-9AB4-3ADF4FE8C5D6}" type="slidenum">
              <a:rPr lang="zh-TW" altLang="en-US" smtClean="0"/>
              <a:pPr>
                <a:defRPr/>
              </a:pPr>
              <a:t>‹#›</a:t>
            </a:fld>
            <a:endParaRPr lang="zh-TW" altLang="en-US"/>
          </a:p>
        </p:txBody>
      </p:sp>
    </p:spTree>
    <p:extLst>
      <p:ext uri="{BB962C8B-B14F-4D97-AF65-F5344CB8AC3E}">
        <p14:creationId xmlns:p14="http://schemas.microsoft.com/office/powerpoint/2010/main" val="323944972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D22E-3B69-420F-AC2E-B02872E700C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32092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5ACA5E-5D3A-4CD0-94B7-2191DA075FC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286079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F4199D-4CA3-4EE2-9B59-62BB0C309CD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8640900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05137-0E45-47A1-8C47-4483E8B6018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24036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DD4FF-EA60-443C-B81D-05D0AFBA69E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1806627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B2596E-E1F3-4781-915B-7A3347E859EA}"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5828993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A7E6E-DEEB-41C1-B622-50E70354102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518857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8C2AF2-BCB0-490E-A62B-F7FC2CC67ED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985438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3D672-053E-4CE9-8F10-0C4AD93A92EA}"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4993393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C47445-DF39-4F60-B46A-1462106C0E6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223792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542C6C6-D7CB-4C1D-9967-87F6FDB3C12D}"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12F3F063-C514-4327-903E-15B5C1B7965F}" type="slidenum">
              <a:rPr lang="zh-TW" altLang="en-US" smtClean="0"/>
              <a:pPr>
                <a:defRPr/>
              </a:pPr>
              <a:t>‹#›</a:t>
            </a:fld>
            <a:endParaRPr lang="zh-TW" altLang="en-US"/>
          </a:p>
        </p:txBody>
      </p:sp>
    </p:spTree>
    <p:extLst>
      <p:ext uri="{BB962C8B-B14F-4D97-AF65-F5344CB8AC3E}">
        <p14:creationId xmlns:p14="http://schemas.microsoft.com/office/powerpoint/2010/main" val="41571052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2B79CF-BEC9-4171-8C69-5984E4144406}"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883062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BC5A15-DEA5-486C-A87F-B7A51CE72E5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8922347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04086B-013B-4E0D-996E-990EBCD85FC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4783679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A9CC38-7548-4A30-B18D-09F31EC1161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1627820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4E8240-82D7-4DF8-986B-2A60D58A546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700131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59A71E-7228-4EC7-BE64-F4E8A71A6EF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778034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3BE17A-3F27-4ABB-869B-6E2DA72A21B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329434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21B8E3-8597-4336-A79B-33F354F302A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788903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20281B-1EA3-46DE-9AEB-91D50623DA1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85656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AFACA2-3A72-4D7A-9F05-089AD8EF2816}"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351159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C0DF468B-2B30-4C2E-BB0E-A5130FF040A6}"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0825605F-86EE-4795-AA21-A20EA13A9CE8}" type="slidenum">
              <a:rPr lang="zh-TW" altLang="en-US" smtClean="0"/>
              <a:pPr>
                <a:defRPr/>
              </a:pPr>
              <a:t>‹#›</a:t>
            </a:fld>
            <a:endParaRPr lang="zh-TW" altLang="en-US"/>
          </a:p>
        </p:txBody>
      </p:sp>
    </p:spTree>
    <p:extLst>
      <p:ext uri="{BB962C8B-B14F-4D97-AF65-F5344CB8AC3E}">
        <p14:creationId xmlns:p14="http://schemas.microsoft.com/office/powerpoint/2010/main" val="252826947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D5A79-D8EF-4018-A52D-6741FD49C5D6}"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057957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8A744-5B10-4EE7-8D3E-FD3C56A3C79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277981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F8DFBF-E514-4862-A15A-8CA33952529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0974576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77E2E-DBE0-4D5E-92A7-F39079E016E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763879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1BEE1A-3271-48B7-98AE-8CE949ACB9A6}"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22127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5FB124-A299-4344-A7C1-42160CDDC12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0472548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1DA79-4CDA-4D74-B363-E4EB5AEE08D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14823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6BB7BA-9346-41F2-938C-27047A556BD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971979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84D395-EB76-491B-997A-7E08D933B2F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6379896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CA2C51-847F-4508-A20A-8EC606CA593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919025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5B4AFCA-1F71-4B8E-96CA-C5529B682FF4}" type="datetime1">
              <a:rPr lang="zh-TW" altLang="en-US" smtClean="0"/>
              <a:t>2019/10/16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069DBA16-D365-4F78-8B24-B49354B401DD}" type="slidenum">
              <a:rPr lang="zh-TW" altLang="en-US" smtClean="0"/>
              <a:pPr>
                <a:defRPr/>
              </a:pPr>
              <a:t>‹#›</a:t>
            </a:fld>
            <a:endParaRPr lang="zh-TW" altLang="en-US"/>
          </a:p>
        </p:txBody>
      </p:sp>
    </p:spTree>
    <p:extLst>
      <p:ext uri="{BB962C8B-B14F-4D97-AF65-F5344CB8AC3E}">
        <p14:creationId xmlns:p14="http://schemas.microsoft.com/office/powerpoint/2010/main" val="394096359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419F71-3801-47B3-B4CE-36D54CF46CA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756131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4BC4B9-38E6-4D48-8AC3-C2B461FBBE0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7609025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21138-D331-461F-8372-CC75BF3BF0A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2003455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C7A78-6D20-4FFB-BEDD-C6FE491D24C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6673683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163CE-210A-4E3C-A592-591B18B9DAF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36941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A59211-93DE-4E87-B343-FB18FCEA150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7480175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4B0D59-80A3-4547-ACB3-C8511822437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3156098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9E2C82-D453-4329-AC5C-6CA945F9218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441252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49777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21934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27B6D8FF-009D-4882-9D1B-707493C0B29F}" type="datetime1">
              <a:rPr lang="zh-TW" altLang="en-US" smtClean="0"/>
              <a:t>2019/10/16</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22441247-B8F3-47BF-9575-53482B7DFC07}" type="slidenum">
              <a:rPr lang="zh-TW" altLang="en-US" smtClean="0"/>
              <a:pPr>
                <a:defRPr/>
              </a:pPr>
              <a:t>‹#›</a:t>
            </a:fld>
            <a:endParaRPr lang="zh-TW" altLang="en-US"/>
          </a:p>
        </p:txBody>
      </p:sp>
    </p:spTree>
    <p:extLst>
      <p:ext uri="{BB962C8B-B14F-4D97-AF65-F5344CB8AC3E}">
        <p14:creationId xmlns:p14="http://schemas.microsoft.com/office/powerpoint/2010/main" val="278476603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094317C8-7A90-4AD1-AAD8-C2A1B2B7CAFA}" type="datetime1">
              <a:rPr kumimoji="1" lang="zh-TW" altLang="en-US" smtClean="0"/>
              <a:t>2019/10/16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2776258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63C62F9-D117-4C39-BEEA-E6AF61049ECE}" type="datetime1">
              <a:rPr kumimoji="1" lang="zh-TW" altLang="en-US" smtClean="0"/>
              <a:t>2019/10/16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290790789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5E4A7F86-ABFA-4B49-8547-226F1974F910}" type="datetime1">
              <a:rPr kumimoji="1" lang="zh-TW" altLang="en-US" smtClean="0"/>
              <a:t>2019/10/16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250403154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D39B82BF-5F9A-46BC-AC70-ED37422BEBFA}" type="datetime1">
              <a:rPr kumimoji="1" lang="zh-TW" altLang="en-US" smtClean="0"/>
              <a:t>2019/10/16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32211583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0DFFB40E-6D3F-4B3F-A816-20026DEF7DD4}" type="datetime1">
              <a:rPr kumimoji="1" lang="zh-TW" altLang="en-US" smtClean="0"/>
              <a:t>2019/10/16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341963993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BFDFB1EE-FA3E-46E0-BC5F-F8400D5411A7}" type="datetime1">
              <a:rPr kumimoji="1" lang="zh-TW" altLang="en-US" smtClean="0"/>
              <a:t>2019/10/16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151282906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DC13F7-F356-4652-8267-B7D3062B3F12}" type="datetime1">
              <a:rPr kumimoji="1" lang="zh-TW" altLang="en-US" smtClean="0"/>
              <a:t>2019/10/16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57308425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1E11DAD-EDB5-451D-9B0E-C5965681032A}" type="datetime1">
              <a:rPr kumimoji="1" lang="zh-TW" altLang="en-US" smtClean="0"/>
              <a:t>2019/10/16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124974865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29771B4-E001-49A2-B127-47F562EB409E}" type="datetime1">
              <a:rPr kumimoji="1" lang="zh-TW" altLang="en-US" smtClean="0"/>
              <a:t>2019/10/16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7259333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27EE630-E4BB-4A95-9427-758D1E74F966}" type="datetime1">
              <a:rPr kumimoji="1" lang="zh-TW" altLang="en-US" smtClean="0"/>
              <a:t>2019/10/16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279945117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6F28EB6D-22EB-42A5-8FD6-15BA2F71C14A}" type="datetime1">
              <a:rPr lang="zh-TW" altLang="en-US" smtClean="0"/>
              <a:t>2019/10/16</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606355B4-B271-4125-861E-3044BF1D5AED}" type="slidenum">
              <a:rPr lang="zh-TW" altLang="en-US" smtClean="0"/>
              <a:pPr>
                <a:defRPr/>
              </a:pPr>
              <a:t>‹#›</a:t>
            </a:fld>
            <a:endParaRPr lang="zh-TW" altLang="en-US"/>
          </a:p>
        </p:txBody>
      </p:sp>
    </p:spTree>
    <p:extLst>
      <p:ext uri="{BB962C8B-B14F-4D97-AF65-F5344CB8AC3E}">
        <p14:creationId xmlns:p14="http://schemas.microsoft.com/office/powerpoint/2010/main" val="343831274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7422A8F-E682-4CD4-BFCA-1D38370031D4}" type="datetime1">
              <a:rPr kumimoji="1" lang="zh-TW" altLang="en-US" smtClean="0"/>
              <a:t>2019/10/16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17277163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8D78806-AE40-4A09-9E20-9E1BD10497D4}"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87117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CC3482A2-1F5E-49F9-AE61-FAD735DBD917}"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61687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3339573-9BE8-4087-BF12-C3FFA6A132CF}"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02059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C750C289-EDE3-4CCA-B954-0B7C90A6C899}"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0357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C43D868-FD7D-45AD-9F2E-79FA476DB2E1}"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80438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8F8D0FF-A2A3-468F-802E-07BCE90535D7}"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11550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7B36EFF-A7F4-44CC-BA6C-5211B8AA99D7}"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2286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E710359-7A80-4525-ABCE-6DADCB64D287}"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40375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486AAEF4-D5C6-4908-AAA9-4F4BC67D7DE5}"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59175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959977-BBB3-4C7C-9E97-8A58FBAB23CA}" type="datetime1">
              <a:rPr lang="zh-TW" altLang="en-US" smtClean="0"/>
              <a:t>2019/10/16</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99BF4EED-F24C-420D-B541-F5B5D702392D}" type="slidenum">
              <a:rPr lang="zh-TW" altLang="en-US" smtClean="0"/>
              <a:pPr>
                <a:defRPr/>
              </a:pPr>
              <a:t>‹#›</a:t>
            </a:fld>
            <a:endParaRPr lang="zh-TW" altLang="en-US"/>
          </a:p>
        </p:txBody>
      </p:sp>
    </p:spTree>
    <p:extLst>
      <p:ext uri="{BB962C8B-B14F-4D97-AF65-F5344CB8AC3E}">
        <p14:creationId xmlns:p14="http://schemas.microsoft.com/office/powerpoint/2010/main" val="203052844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06EAF313-69F4-45CF-912F-F68E765B6A84}"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08480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C10C67BA-7ED1-4906-B44B-D350CAB91847}"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13021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3392" y="188640"/>
            <a:ext cx="10972800" cy="635000"/>
          </a:xfrm>
        </p:spPr>
        <p:txBody>
          <a:bodyPr/>
          <a:lstStyle/>
          <a:p>
            <a:r>
              <a:rPr lang="zh-TW" altLang="en-US"/>
              <a:t>按一下以編輯母片標題樣式</a:t>
            </a:r>
          </a:p>
        </p:txBody>
      </p:sp>
      <p:sp>
        <p:nvSpPr>
          <p:cNvPr id="3" name="內容版面配置區 2"/>
          <p:cNvSpPr>
            <a:spLocks noGrp="1"/>
          </p:cNvSpPr>
          <p:nvPr>
            <p:ph idx="1"/>
          </p:nvPr>
        </p:nvSpPr>
        <p:spPr>
          <a:xfrm>
            <a:off x="609600" y="908720"/>
            <a:ext cx="10972800" cy="540060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52178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B640F144-4152-4FBA-B6CE-DF81F8342008}" type="datetime1">
              <a:rPr lang="zh-TW" altLang="en-US" smtClean="0"/>
              <a:t>2019/10/16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F1DF4B65-71D4-4A08-9539-2A31B7AE5620}" type="slidenum">
              <a:rPr lang="zh-TW" altLang="en-US" smtClean="0"/>
              <a:pPr>
                <a:defRPr/>
              </a:pPr>
              <a:t>‹#›</a:t>
            </a:fld>
            <a:endParaRPr lang="zh-TW" altLang="en-US"/>
          </a:p>
        </p:txBody>
      </p:sp>
    </p:spTree>
    <p:extLst>
      <p:ext uri="{BB962C8B-B14F-4D97-AF65-F5344CB8AC3E}">
        <p14:creationId xmlns:p14="http://schemas.microsoft.com/office/powerpoint/2010/main" val="282148425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D6BB161D-D0AC-4B67-99EA-73668726F1BA}" type="datetime1">
              <a:rPr lang="zh-TW" altLang="en-US" smtClean="0"/>
              <a:t>2019/10/16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06DF4E38-6D2E-4A0B-90EC-D3B16ECA2BBE}" type="slidenum">
              <a:rPr lang="zh-TW" altLang="en-US" smtClean="0"/>
              <a:pPr>
                <a:defRPr/>
              </a:pPr>
              <a:t>‹#›</a:t>
            </a:fld>
            <a:endParaRPr lang="zh-TW" altLang="en-US"/>
          </a:p>
        </p:txBody>
      </p:sp>
    </p:spTree>
    <p:extLst>
      <p:ext uri="{BB962C8B-B14F-4D97-AF65-F5344CB8AC3E}">
        <p14:creationId xmlns:p14="http://schemas.microsoft.com/office/powerpoint/2010/main" val="147655442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DF164D6-10F0-4D7A-92B4-F192D34CC410}"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AB582372-D87E-4E09-B33F-8A73F13DA6C6}" type="slidenum">
              <a:rPr lang="zh-TW" altLang="en-US" smtClean="0"/>
              <a:pPr>
                <a:defRPr/>
              </a:pPr>
              <a:t>‹#›</a:t>
            </a:fld>
            <a:endParaRPr lang="zh-TW" altLang="en-US"/>
          </a:p>
        </p:txBody>
      </p:sp>
    </p:spTree>
    <p:extLst>
      <p:ext uri="{BB962C8B-B14F-4D97-AF65-F5344CB8AC3E}">
        <p14:creationId xmlns:p14="http://schemas.microsoft.com/office/powerpoint/2010/main" val="39881546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C635D1D3-46D5-47F6-AA39-4D3283F0E397}"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B693FB27-4799-4B6D-9F6B-4EEE5AC9E4D2}" type="slidenum">
              <a:rPr lang="zh-TW" altLang="en-US" smtClean="0"/>
              <a:pPr>
                <a:defRPr/>
              </a:pPr>
              <a:t>‹#›</a:t>
            </a:fld>
            <a:endParaRPr lang="zh-TW" altLang="en-US"/>
          </a:p>
        </p:txBody>
      </p:sp>
    </p:spTree>
    <p:extLst>
      <p:ext uri="{BB962C8B-B14F-4D97-AF65-F5344CB8AC3E}">
        <p14:creationId xmlns:p14="http://schemas.microsoft.com/office/powerpoint/2010/main" val="154116285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DC23950-1F82-4B56-AA62-C080D49E9523}"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32333544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FF078C1-6DBE-43A0-9661-5E05FCD82215}"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44342216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CF0ED3A-7A47-4119-96A9-ECB2464FC569}"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28193312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F043D35-29CC-4A37-8CB2-1227990F138B}" type="datetime1">
              <a:rPr lang="zh-TW" altLang="en-US" smtClean="0"/>
              <a:t>2019/10/16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57498338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D82758A-9E0A-467F-9D37-30A73B9E7106}" type="datetime1">
              <a:rPr lang="zh-TW" altLang="en-US" smtClean="0"/>
              <a:t>2019/10/16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1412297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D03B84F-9026-4629-814F-205603FEBAB8}" type="datetime1">
              <a:rPr lang="zh-TW" altLang="en-US" smtClean="0"/>
              <a:t>2019/10/16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2860485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8"/>
          <p:cNvSpPr>
            <a:spLocks noGrp="1" noChangeArrowheads="1"/>
          </p:cNvSpPr>
          <p:nvPr>
            <p:ph type="dt" sz="half" idx="10"/>
          </p:nvPr>
        </p:nvSpPr>
        <p:spPr>
          <a:ln/>
        </p:spPr>
        <p:txBody>
          <a:bodyPr/>
          <a:lstStyle>
            <a:lvl1pPr>
              <a:defRPr/>
            </a:lvl1pPr>
          </a:lstStyle>
          <a:p>
            <a:pPr>
              <a:defRPr/>
            </a:pPr>
            <a:fld id="{32D4FE0F-6F9C-4FB0-8A30-3EB70F2F740F}"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178943935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EC1E7-B00B-49E9-A80E-1665F6B38AF1}" type="datetime1">
              <a:rPr lang="zh-TW" altLang="en-US" smtClean="0"/>
              <a:t>2019/10/16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77796347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A782ABB-2F3B-4CD0-83B3-43B87B8B370C}" type="datetime1">
              <a:rPr lang="zh-TW" altLang="en-US" smtClean="0"/>
              <a:t>2019/10/16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0869979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7D09489-375A-4F2E-B7F0-F49C573BA45A}" type="datetime1">
              <a:rPr lang="zh-TW" altLang="en-US" smtClean="0"/>
              <a:t>2019/10/16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21021027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325E7C7-BC19-43F2-881A-78DEDDC67F96}"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
        <p:nvSpPr>
          <p:cNvPr id="7" name="矩形 6">
            <a:extLst>
              <a:ext uri="{FF2B5EF4-FFF2-40B4-BE49-F238E27FC236}">
                <a16:creationId xmlns:a16="http://schemas.microsoft.com/office/drawing/2014/main" id="{DCBEF6C7-4DE5-4119-9DD4-9F79A8CEE51D}"/>
              </a:ext>
            </a:extLst>
          </p:cNvPr>
          <p:cNvSpPr/>
          <p:nvPr userDrawn="1"/>
        </p:nvSpPr>
        <p:spPr>
          <a:xfrm>
            <a:off x="193965" y="143878"/>
            <a:ext cx="11804073" cy="6570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28529817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681033A-13C2-459B-9237-EC4B78F31B29}" type="datetime1">
              <a:rPr lang="zh-TW" altLang="en-US" smtClean="0"/>
              <a:t>2019/10/16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0154195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只有標題">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C44CAA-C8CE-4582-802A-939D425C9908}"/>
              </a:ext>
            </a:extLst>
          </p:cNvPr>
          <p:cNvSpPr/>
          <p:nvPr userDrawn="1"/>
        </p:nvSpPr>
        <p:spPr>
          <a:xfrm>
            <a:off x="188893" y="141055"/>
            <a:ext cx="11814216" cy="657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Date Placeholder 2"/>
          <p:cNvSpPr>
            <a:spLocks noGrp="1"/>
          </p:cNvSpPr>
          <p:nvPr>
            <p:ph type="dt" sz="half" idx="10"/>
          </p:nvPr>
        </p:nvSpPr>
        <p:spPr/>
        <p:txBody>
          <a:bodyPr/>
          <a:lstStyle/>
          <a:p>
            <a:fld id="{B73B2CE2-535D-4ECC-B4FF-A4C3CC000F6B}" type="datetime1">
              <a:rPr lang="zh-TW" altLang="en-US" smtClean="0"/>
              <a:t>2019/10/16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84760251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6DD2DE-7701-430E-8FCC-34A131580BF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80608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7AE109-1EBD-4C2F-8BFD-27682301749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363148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604878-D012-479D-913F-0E65A92DE56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574505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CCD5C7-B1FF-455F-9588-579F8403A64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0920550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484313"/>
            <a:ext cx="53848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484313"/>
            <a:ext cx="53848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8"/>
          <p:cNvSpPr>
            <a:spLocks noGrp="1" noChangeArrowheads="1"/>
          </p:cNvSpPr>
          <p:nvPr>
            <p:ph type="dt" sz="half" idx="10"/>
          </p:nvPr>
        </p:nvSpPr>
        <p:spPr>
          <a:ln/>
        </p:spPr>
        <p:txBody>
          <a:bodyPr/>
          <a:lstStyle>
            <a:lvl1pPr>
              <a:defRPr/>
            </a:lvl1pPr>
          </a:lstStyle>
          <a:p>
            <a:pPr>
              <a:defRPr/>
            </a:pPr>
            <a:fld id="{7A79DC4C-263C-4281-B576-315B40E506E9}"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399269792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7C0CC-D269-4C92-902D-4836DF7F348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8452906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A3A65D-9568-41CD-823F-503D319F9E9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76054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559D9F-910B-4A8C-B9C3-270A1EFAABA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65299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E682D-A9A4-4820-BF6E-8048F0E7936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1989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9022CA-36E9-41F3-B9D1-5681C4F9262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491993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2E45FC-4165-4801-98CA-930B106DF63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1718647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0BA3C5-2B16-45EA-A374-AAAF949CC6A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52449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90B686-1700-401F-8826-891E63B030C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3360488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44EEEC-C4CB-4786-B988-9597ED10258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3144986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FB0513-EA15-405F-A074-03802724972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5802345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8"/>
          <p:cNvSpPr>
            <a:spLocks noGrp="1" noChangeArrowheads="1"/>
          </p:cNvSpPr>
          <p:nvPr>
            <p:ph type="dt" sz="half" idx="10"/>
          </p:nvPr>
        </p:nvSpPr>
        <p:spPr/>
        <p:txBody>
          <a:bodyPr/>
          <a:lstStyle>
            <a:lvl1pPr>
              <a:defRPr/>
            </a:lvl1pPr>
          </a:lstStyle>
          <a:p>
            <a:pPr>
              <a:defRPr/>
            </a:pPr>
            <a:fld id="{0356666F-2C03-4640-AE69-D9B0E64EFCDF}" type="datetime1">
              <a:rPr kumimoji="1" lang="zh-TW" altLang="en-US" smtClean="0">
                <a:solidFill>
                  <a:srgbClr val="000000"/>
                </a:solidFill>
              </a:rPr>
              <a:t>2019/10/16</a:t>
            </a:fld>
            <a:endParaRPr kumimoji="1" lang="en-US" altLang="zh-TW">
              <a:solidFill>
                <a:srgbClr val="000000"/>
              </a:solidFill>
            </a:endParaRPr>
          </a:p>
        </p:txBody>
      </p:sp>
      <p:sp>
        <p:nvSpPr>
          <p:cNvPr id="8" name="Rectangle 9"/>
          <p:cNvSpPr>
            <a:spLocks noGrp="1" noChangeArrowheads="1"/>
          </p:cNvSpPr>
          <p:nvPr>
            <p:ph type="ftr" sz="quarter" idx="11"/>
          </p:nvPr>
        </p:nvSpPr>
        <p:spPr>
          <a:xfrm>
            <a:off x="10896600" y="6237288"/>
            <a:ext cx="1162051" cy="476250"/>
          </a:xfrm>
          <a:prstGeom prst="rect">
            <a:avLst/>
          </a:prstGeom>
        </p:spPr>
        <p:txBody>
          <a:bodyPr/>
          <a:lstStyle>
            <a:lvl1pPr>
              <a:defRPr>
                <a:latin typeface="Arial" charset="0"/>
              </a:defRPr>
            </a:lvl1pPr>
          </a:lstStyle>
          <a:p>
            <a:pPr>
              <a:defRPr/>
            </a:pPr>
            <a:endParaRPr kumimoji="1" lang="en-US" altLang="zh-TW">
              <a:solidFill>
                <a:srgbClr val="000000"/>
              </a:solidFill>
            </a:endParaRPr>
          </a:p>
        </p:txBody>
      </p:sp>
    </p:spTree>
    <p:extLst>
      <p:ext uri="{BB962C8B-B14F-4D97-AF65-F5344CB8AC3E}">
        <p14:creationId xmlns:p14="http://schemas.microsoft.com/office/powerpoint/2010/main" val="169565858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2576C6-9641-4CE3-96E8-81101DC7171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8029001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E0DDF5-EA3C-473E-B8F3-6F74A244DB9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51346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286320-85C8-4EEA-B42B-C4B3C468914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82707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A24682-1EE9-49BE-8267-7FCA6A689A3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200210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2FF587-2E31-47CA-8D55-3EDAF1FD8F6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68659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2EFA0C-CA4D-4435-9FE0-F64D45F5A4F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1982554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43018-1154-46B5-9FA1-2CBADB13BCE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920985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3D6D20-7EFE-42C3-91CE-46B4353BF16A}"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1425239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131137-ED22-4035-93CF-7D25B2B16CB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39454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38A4DE-6D3F-4589-B274-0BCEEE7DC5C6}"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439978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8"/>
          <p:cNvSpPr>
            <a:spLocks noGrp="1" noChangeArrowheads="1"/>
          </p:cNvSpPr>
          <p:nvPr>
            <p:ph type="dt" sz="half" idx="10"/>
          </p:nvPr>
        </p:nvSpPr>
        <p:spPr>
          <a:ln/>
        </p:spPr>
        <p:txBody>
          <a:bodyPr/>
          <a:lstStyle>
            <a:lvl1pPr>
              <a:defRPr/>
            </a:lvl1pPr>
          </a:lstStyle>
          <a:p>
            <a:pPr>
              <a:defRPr/>
            </a:pPr>
            <a:fld id="{ABD7D7CE-0200-43EA-BC8D-5C521BDA0A1F}"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311781758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2E4409-4A5E-4B19-A1EC-51BEFA0DC4E6}"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045077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78714-0F24-4EE9-B32E-7C3B92AC516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8727934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DF1119-D9AC-4D0B-91B0-1A2FAB945A4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606428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715192-4ABB-443C-B6BE-7C341190EA4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0084266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2B1437-57F3-4DB7-A8A7-4A6B8F07A70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431857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56634-9146-490D-949B-D3239C964D8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4713072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CFBC4-3136-4044-8D46-BB1DAAD2B8EE}"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126621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483F97-E95E-4794-A249-D1F3DE8DEBB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502346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4CAD24-892D-448A-8DA8-C7E0DFCBD63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406266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EF6D3-65AE-4683-91F6-39B0CEA0A50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775669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E14EB105-3824-48BD-B1BB-7A62EB94ED99}"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8978039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446F4D-6D11-4851-923F-48728F06D33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9791376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9AE00-FEA1-45D3-A6C1-D3D7D6A1409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84813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9184D-AD23-42A0-BB46-5224EA568B6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863694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43C69A-4D2E-46BB-9C94-EAA6F1CDA20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662731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CEA60B-997F-404F-ADC4-F62FF17E155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6281345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3F11D8-25BD-4403-BB7A-70D35982B7E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1576645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6A89CD-9AAE-466B-8C98-6EDDD926E298}"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55207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0B5989-1648-4072-B280-4AFEC9D09AA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029773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972B02-DFFF-4462-AE2D-19A7179FE21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7555228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68E3E8-F1D1-46B9-BBEF-1E8F4597C2F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0275512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fld id="{D1E8E3D7-898B-44BA-B92A-A077C856D8F3}"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296937545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C09E3-3E1B-4138-A1ED-51635D83326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6147583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10CA4C-9897-4373-9811-51AFDBACD93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519567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506F8B-29DA-4393-97E0-4C481F675D3A}"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3211444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04F78F-9150-4879-B503-39FC2534C52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147960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6C1F-03F9-44C1-A1FA-386E7CB558EB}"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132303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5565ED-AE9C-4F9F-AC00-6C2729F2D07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69765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69982D-4997-41B6-9951-A3D1D1B5DB8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0641632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43247F-617E-40F3-A101-01E2B444070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0879974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5A5CF0-F3C4-42C8-9D3F-94E5B764B6AD}"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7606756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34652B-CF77-4DE9-B1D8-A2C0E1310C4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7262210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fld id="{6FB5D58D-D87B-4D80-95F0-A4343A9D0BBC}"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85977339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F1D5C-C4CE-4941-B765-D116CFDE3A1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8992208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625269-3E12-419A-85C4-75B11A254ED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2426097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17C1E-ACA3-4BAA-95D1-9092ECED1112}"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7101990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2599A-5CA9-4A17-A6FF-4E11C970E9A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623068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97BE7-0E46-4432-B8FB-B865CCB5E4A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125731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CAB64F-0CB1-437D-849A-5B26B70E0429}"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幻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6232818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8F61D8-3482-4C5A-A790-EBF155A9059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2614840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E584EF-6205-4163-B7EB-056BD6354BD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019581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E913ED-6845-494C-ACEE-D3CD9838B394}"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0501826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6E7344-DB29-420A-9639-5F1EE21F3D9F}"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739237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7.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8.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260350"/>
            <a:ext cx="10972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609600" y="1196975"/>
            <a:ext cx="10972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p:txBody>
      </p:sp>
      <p:sp>
        <p:nvSpPr>
          <p:cNvPr id="1032" name="Rectangle 8"/>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fld id="{2B6584AE-E892-46BB-8413-6A07D078A4B5}" type="datetime1">
              <a:rPr kumimoji="1" lang="zh-TW" altLang="en-US" smtClean="0">
                <a:solidFill>
                  <a:srgbClr val="000000"/>
                </a:solidFill>
              </a:rPr>
              <a:t>2019/10/16</a:t>
            </a:fld>
            <a:endParaRPr kumimoji="1" lang="en-US" altLang="zh-TW">
              <a:solidFill>
                <a:srgbClr val="000000"/>
              </a:solidFill>
            </a:endParaRPr>
          </a:p>
        </p:txBody>
      </p:sp>
    </p:spTree>
    <p:extLst>
      <p:ext uri="{BB962C8B-B14F-4D97-AF65-F5344CB8AC3E}">
        <p14:creationId xmlns:p14="http://schemas.microsoft.com/office/powerpoint/2010/main" val="186409719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charset="-120"/>
        </a:defRPr>
      </a:lvl5pPr>
      <a:lvl6pPr marL="2514600" indent="-228600" algn="l" rtl="0" eaLnBrk="1" fontAlgn="base" hangingPunct="1">
        <a:spcBef>
          <a:spcPct val="20000"/>
        </a:spcBef>
        <a:spcAft>
          <a:spcPct val="0"/>
        </a:spcAft>
        <a:buChar char="»"/>
        <a:defRPr kumimoji="1" sz="2000">
          <a:solidFill>
            <a:schemeClr val="tx1"/>
          </a:solidFill>
          <a:latin typeface="+mn-lt"/>
          <a:ea typeface="新細明體" charset="-120"/>
        </a:defRPr>
      </a:lvl6pPr>
      <a:lvl7pPr marL="2971800" indent="-228600" algn="l" rtl="0" eaLnBrk="1" fontAlgn="base" hangingPunct="1">
        <a:spcBef>
          <a:spcPct val="20000"/>
        </a:spcBef>
        <a:spcAft>
          <a:spcPct val="0"/>
        </a:spcAft>
        <a:buChar char="»"/>
        <a:defRPr kumimoji="1" sz="2000">
          <a:solidFill>
            <a:schemeClr val="tx1"/>
          </a:solidFill>
          <a:latin typeface="+mn-lt"/>
          <a:ea typeface="新細明體" charset="-120"/>
        </a:defRPr>
      </a:lvl7pPr>
      <a:lvl8pPr marL="3429000" indent="-228600" algn="l" rtl="0" eaLnBrk="1" fontAlgn="base" hangingPunct="1">
        <a:spcBef>
          <a:spcPct val="20000"/>
        </a:spcBef>
        <a:spcAft>
          <a:spcPct val="0"/>
        </a:spcAft>
        <a:buChar char="»"/>
        <a:defRPr kumimoji="1" sz="2000">
          <a:solidFill>
            <a:schemeClr val="tx1"/>
          </a:solidFill>
          <a:latin typeface="+mn-lt"/>
          <a:ea typeface="新細明體" charset="-120"/>
        </a:defRPr>
      </a:lvl8pPr>
      <a:lvl9pPr marL="3886200" indent="-228600" algn="l" rtl="0" eaLnBrk="1" fontAlgn="base" hangingPunct="1">
        <a:spcBef>
          <a:spcPct val="20000"/>
        </a:spcBef>
        <a:spcAft>
          <a:spcPct val="0"/>
        </a:spcAft>
        <a:buChar char="»"/>
        <a:defRPr kumimoji="1" sz="2000">
          <a:solidFill>
            <a:schemeClr val="tx1"/>
          </a:solidFill>
          <a:latin typeface="+mn-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2028A3-CC3A-4A13-9882-0C6398BBE64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5286324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E55F1C-20A1-48B9-9E06-A3E61672106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33078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EC66A6-0557-4AF2-92D8-E814A7F4A22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78402185"/>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E6B0B8-8DD1-497F-9ACE-9C648731615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088779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16B79A-31EC-44F1-B567-D9151045240A}"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8691510"/>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3AF0DC-EF2F-4289-A86E-7D6B9BF515B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48847217"/>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4">
            <a:alphaModFix amt="24000"/>
            <a:extLst>
              <a:ext uri="{28A0092B-C50C-407E-A947-70E740481C1C}">
                <a14:useLocalDpi xmlns:a14="http://schemas.microsoft.com/office/drawing/2010/main" val="0"/>
              </a:ext>
            </a:extLst>
          </a:blip>
          <a:srcRect t="23435" b="94"/>
          <a:stretch>
            <a:fillRect/>
          </a:stretch>
        </p:blipFill>
        <p:spPr>
          <a:xfrm>
            <a:off x="0" y="1"/>
            <a:ext cx="12192000" cy="6992471"/>
          </a:xfrm>
          <a:custGeom>
            <a:avLst/>
            <a:gdLst>
              <a:gd name="connsiteX0" fmla="*/ 0 w 12192000"/>
              <a:gd name="connsiteY0" fmla="*/ 0 h 6992471"/>
              <a:gd name="connsiteX1" fmla="*/ 12192000 w 12192000"/>
              <a:gd name="connsiteY1" fmla="*/ 0 h 6992471"/>
              <a:gd name="connsiteX2" fmla="*/ 12192000 w 12192000"/>
              <a:gd name="connsiteY2" fmla="*/ 6992471 h 6992471"/>
              <a:gd name="connsiteX3" fmla="*/ 0 w 12192000"/>
              <a:gd name="connsiteY3" fmla="*/ 6992471 h 6992471"/>
            </a:gdLst>
            <a:ahLst/>
            <a:cxnLst>
              <a:cxn ang="0">
                <a:pos x="connsiteX0" y="connsiteY0"/>
              </a:cxn>
              <a:cxn ang="0">
                <a:pos x="connsiteX1" y="connsiteY1"/>
              </a:cxn>
              <a:cxn ang="0">
                <a:pos x="connsiteX2" y="connsiteY2"/>
              </a:cxn>
              <a:cxn ang="0">
                <a:pos x="connsiteX3" y="connsiteY3"/>
              </a:cxn>
            </a:cxnLst>
            <a:rect l="l" t="t" r="r" b="b"/>
            <a:pathLst>
              <a:path w="12192000" h="6992471">
                <a:moveTo>
                  <a:pt x="0" y="0"/>
                </a:moveTo>
                <a:lnTo>
                  <a:pt x="12192000" y="0"/>
                </a:lnTo>
                <a:lnTo>
                  <a:pt x="12192000" y="6992471"/>
                </a:lnTo>
                <a:lnTo>
                  <a:pt x="0" y="6992471"/>
                </a:lnTo>
                <a:close/>
              </a:path>
            </a:pathLst>
          </a:custGeom>
        </p:spPr>
      </p:pic>
    </p:spTree>
    <p:extLst>
      <p:ext uri="{BB962C8B-B14F-4D97-AF65-F5344CB8AC3E}">
        <p14:creationId xmlns:p14="http://schemas.microsoft.com/office/powerpoint/2010/main" val="37371736"/>
      </p:ext>
    </p:extLst>
  </p:cSld>
  <p:clrMap bg1="lt1" tx1="dk1" bg2="lt2" tx2="dk2" accent1="accent1" accent2="accent2" accent3="accent3" accent4="accent4" accent5="accent5" accent6="accent6" hlink="hlink" folHlink="folHlink"/>
  <p:sldLayoutIdLst>
    <p:sldLayoutId id="2147484226" r:id="rId1"/>
    <p:sldLayoutId id="2147484227" r:id="rId2"/>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FA27B-C075-4F12-9691-3167B07E3793}" type="datetime1">
              <a:rPr kumimoji="1" lang="zh-TW" altLang="en-US" smtClean="0"/>
              <a:t>2019/10/16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F7799-C480-B340-92DD-3DC98B081829}" type="slidenum">
              <a:rPr kumimoji="1" lang="zh-CN" altLang="en-US" smtClean="0"/>
              <a:t>‹#›</a:t>
            </a:fld>
            <a:endParaRPr kumimoji="1" lang="zh-CN" altLang="en-US"/>
          </a:p>
        </p:txBody>
      </p:sp>
    </p:spTree>
    <p:extLst>
      <p:ext uri="{BB962C8B-B14F-4D97-AF65-F5344CB8AC3E}">
        <p14:creationId xmlns:p14="http://schemas.microsoft.com/office/powerpoint/2010/main" val="361474199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35B2A99-DBC5-490E-A741-D78932099565}" type="datetime1">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2019/10/16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739847"/>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3B0E73E-B9CB-4A1B-935E-58A5917CCFE6}" type="datetime1">
              <a:rPr lang="zh-TW" altLang="en-US" smtClean="0"/>
              <a:t>2019/10/16</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EBD6DD-9D96-447A-A25A-5B7542BCCF1F}" type="slidenum">
              <a:rPr lang="zh-TW" altLang="en-US" smtClean="0"/>
              <a:pPr>
                <a:defRPr/>
              </a:pPr>
              <a:t>‹#›</a:t>
            </a:fld>
            <a:endParaRPr lang="zh-TW" altLang="en-US"/>
          </a:p>
        </p:txBody>
      </p:sp>
    </p:spTree>
    <p:extLst>
      <p:ext uri="{BB962C8B-B14F-4D97-AF65-F5344CB8AC3E}">
        <p14:creationId xmlns:p14="http://schemas.microsoft.com/office/powerpoint/2010/main" val="123897238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3C537-61F4-4E10-98C7-36E9181A8874}" type="datetime1">
              <a:rPr lang="zh-TW" altLang="en-US" smtClean="0"/>
              <a:t>2019/10/16</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38080555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6" r:id="rId12"/>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F735E6-FA61-4AE8-8F9D-A7032D672EEC}"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2097934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067C9B-EF68-4443-8B30-CC056E265657}"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5885945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F31F17-EAB4-435A-BB3C-B301EB3A00E5}"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6590450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FA835F-0463-475B-ABFD-855482977BC1}"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963751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752138-5557-4050-8A72-898E8C39FC43}"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053803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A607F5-3401-4229-AEA0-FD6C67471110}" type="datetime1">
              <a:rPr kumimoji="1"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2019/10/16</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3259741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1.xml"/></Relationships>
</file>

<file path=ppt/slides/_rels/slide18.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3.png"/><Relationship Id="rId7" Type="http://schemas.openxmlformats.org/officeDocument/2006/relationships/slide" Target="slide34.xml"/><Relationship Id="rId2" Type="http://schemas.openxmlformats.org/officeDocument/2006/relationships/notesSlide" Target="../notesSlides/notesSlide13.xml"/><Relationship Id="rId1" Type="http://schemas.openxmlformats.org/officeDocument/2006/relationships/slideLayout" Target="../slideLayouts/slideLayout152.xml"/><Relationship Id="rId6" Type="http://schemas.openxmlformats.org/officeDocument/2006/relationships/slide" Target="slide29.xml"/><Relationship Id="rId5" Type="http://schemas.openxmlformats.org/officeDocument/2006/relationships/slide" Target="slide24.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7.png"/></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hyperlink" Target="http://sencir.spc.ntnu.edu.tw/_other/GoWeb/include/index.php?Page=3-7-2" TargetMode="Externa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6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encir.spc.ntnu.edu.tw/_other/GoWeb/include/index.php?Page=3-7-7"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椭圆 5"/>
          <p:cNvSpPr/>
          <p:nvPr/>
        </p:nvSpPr>
        <p:spPr>
          <a:xfrm>
            <a:off x="6169970" y="5831435"/>
            <a:ext cx="733763" cy="7337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prstClr val="black">
                  <a:lumMod val="75000"/>
                  <a:lumOff val="25000"/>
                </a:prstClr>
              </a:solidFill>
              <a:effectLst/>
              <a:uLnTx/>
              <a:uFillTx/>
              <a:latin typeface="Microsoft YaHei" charset="0"/>
              <a:ea typeface="Microsoft YaHei" charset="0"/>
              <a:cs typeface="Microsoft YaHei" charset="0"/>
            </a:endParaRPr>
          </a:p>
        </p:txBody>
      </p:sp>
      <p:sp>
        <p:nvSpPr>
          <p:cNvPr id="8" name="Freeform 13"/>
          <p:cNvSpPr>
            <a:spLocks noChangeAspect="1"/>
          </p:cNvSpPr>
          <p:nvPr/>
        </p:nvSpPr>
        <p:spPr bwMode="auto">
          <a:xfrm>
            <a:off x="6296629" y="6053488"/>
            <a:ext cx="465499" cy="322979"/>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tx1"/>
          </a:solidFill>
          <a:ln>
            <a:solidFill>
              <a:schemeClr val="tx1"/>
            </a:solid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华文圆体 Regular" panose="020F0502040101010101" pitchFamily="34" charset="-122"/>
              <a:ea typeface="华文圆体 Regular" panose="020F0502040101010101" pitchFamily="34" charset="-122"/>
              <a:cs typeface="Yuanti SC" charset="-122"/>
            </a:endParaRPr>
          </a:p>
        </p:txBody>
      </p:sp>
      <p:sp>
        <p:nvSpPr>
          <p:cNvPr id="11" name="文本框 10"/>
          <p:cNvSpPr txBox="1"/>
          <p:nvPr/>
        </p:nvSpPr>
        <p:spPr>
          <a:xfrm>
            <a:off x="2294959" y="2343151"/>
            <a:ext cx="7750021" cy="2114549"/>
          </a:xfrm>
          <a:prstGeom prst="rect">
            <a:avLst/>
          </a:prstGeom>
          <a:solidFill>
            <a:srgbClr val="FED756"/>
          </a:solidFill>
        </p:spPr>
        <p:txBody>
          <a:bodyPr wrap="square" rtlCol="0">
            <a:spAutoFit/>
          </a:bodyPr>
          <a:lstStyle/>
          <a:p>
            <a:pPr lvl="0" algn="ctr" eaLnBrk="1" fontAlgn="auto" hangingPunct="1">
              <a:lnSpc>
                <a:spcPts val="5280"/>
              </a:lnSpc>
              <a:spcBef>
                <a:spcPts val="0"/>
              </a:spcBef>
              <a:spcAft>
                <a:spcPts val="0"/>
              </a:spcAft>
            </a:pPr>
            <a:r>
              <a:rPr kumimoji="1" lang="zh-TW" altLang="en-US" sz="4400" b="1" dirty="0" smtClean="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十二年</a:t>
            </a:r>
            <a:r>
              <a:rPr kumimoji="1" lang="zh-TW" altLang="en-US" sz="4400" b="1" dirty="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國民</a:t>
            </a:r>
            <a:r>
              <a:rPr kumimoji="1" lang="zh-TW" altLang="en-US" sz="4400" b="1" dirty="0" smtClean="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基本教育</a:t>
            </a:r>
            <a:r>
              <a:rPr kumimoji="1" lang="zh-TW" altLang="en-US" sz="4400" b="1" dirty="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
            </a:r>
            <a:br>
              <a:rPr kumimoji="1" lang="zh-TW" altLang="en-US" sz="4400" b="1" dirty="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br>
            <a:r>
              <a:rPr kumimoji="1" lang="zh-TW" altLang="en-US" sz="4400" b="1" dirty="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資賦優異相關之</a:t>
            </a:r>
          </a:p>
          <a:p>
            <a:pPr lvl="0" algn="ctr" eaLnBrk="1" fontAlgn="auto" hangingPunct="1">
              <a:lnSpc>
                <a:spcPts val="5280"/>
              </a:lnSpc>
              <a:spcBef>
                <a:spcPts val="0"/>
              </a:spcBef>
              <a:spcAft>
                <a:spcPts val="0"/>
              </a:spcAft>
            </a:pPr>
            <a:r>
              <a:rPr kumimoji="1" lang="zh-TW" altLang="en-US" sz="4400" b="1" dirty="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特殊需求領域課程</a:t>
            </a:r>
            <a:r>
              <a:rPr kumimoji="1" lang="zh-TW" altLang="en-US" sz="4400" b="1" dirty="0" smtClean="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rPr>
              <a:t>綱要</a:t>
            </a:r>
            <a:endParaRPr kumimoji="1" lang="zh-TW" altLang="en-US" sz="4400" b="1" dirty="0">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endParaRP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3280418" y="4576027"/>
            <a:ext cx="6032421" cy="830997"/>
          </a:xfrm>
          <a:prstGeom prst="rect">
            <a:avLst/>
          </a:prstGeom>
        </p:spPr>
        <p:txBody>
          <a:bodyPr wrap="none">
            <a:spAutoFit/>
          </a:bodyPr>
          <a:lstStyle/>
          <a:p>
            <a:pPr algn="ctr"/>
            <a:r>
              <a:rPr lang="zh-TW" altLang="en-US" sz="2400" b="1" dirty="0" smtClean="0">
                <a:solidFill>
                  <a:srgbClr val="0066FF"/>
                </a:solidFill>
                <a:latin typeface="微軟正黑體" panose="020B0604030504040204" pitchFamily="34" charset="-120"/>
                <a:ea typeface="微軟正黑體" panose="020B0604030504040204" pitchFamily="34" charset="-120"/>
              </a:rPr>
              <a:t>研</a:t>
            </a:r>
            <a:r>
              <a:rPr lang="zh-TW" altLang="en-US" sz="2400" b="1" dirty="0">
                <a:solidFill>
                  <a:srgbClr val="0066FF"/>
                </a:solidFill>
                <a:latin typeface="微軟正黑體" panose="020B0604030504040204" pitchFamily="34" charset="-120"/>
                <a:ea typeface="微軟正黑體" panose="020B0604030504040204" pitchFamily="34" charset="-120"/>
              </a:rPr>
              <a:t>訂資賦優異相關之特殊需求領域課程綱要</a:t>
            </a:r>
          </a:p>
          <a:p>
            <a:pPr algn="ctr"/>
            <a:r>
              <a:rPr lang="zh-TW" altLang="en-US" sz="2400" b="1" dirty="0">
                <a:solidFill>
                  <a:srgbClr val="0066FF"/>
                </a:solidFill>
                <a:latin typeface="微軟正黑體" panose="020B0604030504040204" pitchFamily="34" charset="-120"/>
                <a:ea typeface="微軟正黑體" panose="020B0604030504040204" pitchFamily="34" charset="-120"/>
              </a:rPr>
              <a:t>工作小組</a:t>
            </a:r>
            <a:r>
              <a:rPr lang="zh-TW" altLang="en-US" sz="2400" b="1" dirty="0" smtClean="0">
                <a:solidFill>
                  <a:srgbClr val="0066FF"/>
                </a:solidFill>
                <a:latin typeface="微軟正黑體" panose="020B0604030504040204" pitchFamily="34" charset="-120"/>
                <a:ea typeface="微軟正黑體" panose="020B0604030504040204" pitchFamily="34" charset="-120"/>
              </a:rPr>
              <a:t>製作</a:t>
            </a:r>
            <a:endParaRPr lang="zh-TW" altLang="en-US" sz="2400" b="1" dirty="0">
              <a:solidFill>
                <a:srgbClr val="0066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369118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6" name="Group 6"/>
          <p:cNvGrpSpPr>
            <a:grpSpLocks/>
          </p:cNvGrpSpPr>
          <p:nvPr/>
        </p:nvGrpSpPr>
        <p:grpSpPr bwMode="auto">
          <a:xfrm>
            <a:off x="-1324145" y="1749429"/>
            <a:ext cx="5468938" cy="4548187"/>
            <a:chOff x="-513043" y="1174786"/>
            <a:chExt cx="6833161" cy="5683214"/>
          </a:xfrm>
        </p:grpSpPr>
        <p:grpSp>
          <p:nvGrpSpPr>
            <p:cNvPr id="27" name="Group 7"/>
            <p:cNvGrpSpPr>
              <a:grpSpLocks/>
            </p:cNvGrpSpPr>
            <p:nvPr/>
          </p:nvGrpSpPr>
          <p:grpSpPr bwMode="auto">
            <a:xfrm>
              <a:off x="-513043" y="1174786"/>
              <a:ext cx="6833161" cy="5683214"/>
              <a:chOff x="1046815" y="704139"/>
              <a:chExt cx="6833161" cy="5683214"/>
            </a:xfrm>
          </p:grpSpPr>
          <p:sp>
            <p:nvSpPr>
              <p:cNvPr id="30" name="Freeform 10"/>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9"/>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0"/>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1"/>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2"/>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3"/>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4"/>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7"/>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8"/>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9"/>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20"/>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21"/>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22"/>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23"/>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24"/>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25"/>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26"/>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27"/>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28"/>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29"/>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30"/>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31"/>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32"/>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33"/>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34"/>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35"/>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Rectangle 36"/>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57" name="Freeform 37"/>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8"/>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39"/>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40"/>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41"/>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42"/>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43"/>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Oval 44"/>
              <p:cNvSpPr>
                <a:spLocks noChangeArrowheads="1"/>
              </p:cNvSpPr>
              <p:nvPr/>
            </p:nvSpPr>
            <p:spPr bwMode="auto">
              <a:xfrm>
                <a:off x="4476289" y="5153510"/>
                <a:ext cx="700176" cy="69825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Oval 50"/>
              <p:cNvSpPr>
                <a:spLocks noChangeArrowheads="1"/>
              </p:cNvSpPr>
              <p:nvPr/>
            </p:nvSpPr>
            <p:spPr bwMode="auto">
              <a:xfrm>
                <a:off x="5819119" y="3830403"/>
                <a:ext cx="1374565" cy="138063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51"/>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52"/>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53"/>
              <p:cNvSpPr>
                <a:spLocks/>
              </p:cNvSpPr>
              <p:nvPr/>
            </p:nvSpPr>
            <p:spPr bwMode="auto">
              <a:xfrm>
                <a:off x="6063177" y="4737683"/>
                <a:ext cx="887197" cy="43237"/>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Rectangle 54"/>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70" name="Rectangle 55"/>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71" name="Freeform 56"/>
              <p:cNvSpPr>
                <a:spLocks/>
              </p:cNvSpPr>
              <p:nvPr/>
            </p:nvSpPr>
            <p:spPr bwMode="auto">
              <a:xfrm>
                <a:off x="6173764" y="4292006"/>
                <a:ext cx="641077" cy="410755"/>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57"/>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Oval 58"/>
              <p:cNvSpPr>
                <a:spLocks noChangeArrowheads="1"/>
              </p:cNvSpPr>
              <p:nvPr/>
            </p:nvSpPr>
            <p:spPr bwMode="auto">
              <a:xfrm>
                <a:off x="5953997" y="1882439"/>
                <a:ext cx="1106793" cy="1110855"/>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59"/>
              <p:cNvGrpSpPr>
                <a:grpSpLocks/>
              </p:cNvGrpSpPr>
              <p:nvPr/>
            </p:nvGrpSpPr>
            <p:grpSpPr bwMode="auto">
              <a:xfrm>
                <a:off x="6113066" y="1956359"/>
                <a:ext cx="788250" cy="829823"/>
                <a:chOff x="6113066" y="1956359"/>
                <a:chExt cx="788250" cy="829823"/>
              </a:xfrm>
            </p:grpSpPr>
            <p:sp>
              <p:nvSpPr>
                <p:cNvPr id="125" name="Freeform 8"/>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6" name="Freeform 59"/>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7" name="Freeform 60"/>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8" name="Freeform 61"/>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9" name="Freeform 62"/>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0" name="Freeform 63"/>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1" name="Freeform 64"/>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2" name="Freeform 65"/>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3" name="Freeform 66"/>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4" name="Freeform 67"/>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5" name="Freeform 68"/>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6" name="Freeform 69"/>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7" name="Freeform 70"/>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5" name="Group 60"/>
              <p:cNvGrpSpPr>
                <a:grpSpLocks/>
              </p:cNvGrpSpPr>
              <p:nvPr/>
            </p:nvGrpSpPr>
            <p:grpSpPr bwMode="auto">
              <a:xfrm>
                <a:off x="5391335" y="5117672"/>
                <a:ext cx="740855" cy="540467"/>
                <a:chOff x="5391335" y="5117672"/>
                <a:chExt cx="740855" cy="540467"/>
              </a:xfrm>
            </p:grpSpPr>
            <p:sp>
              <p:nvSpPr>
                <p:cNvPr id="122" name="Freeform 71"/>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3" name="Freeform 72"/>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4" name="Freeform 73"/>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6" name="Freeform 74"/>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75"/>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76"/>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Oval 77"/>
              <p:cNvSpPr>
                <a:spLocks noChangeArrowheads="1"/>
              </p:cNvSpPr>
              <p:nvPr/>
            </p:nvSpPr>
            <p:spPr bwMode="auto">
              <a:xfrm>
                <a:off x="4865055" y="1198072"/>
                <a:ext cx="799351" cy="801403"/>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Oval 78"/>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81" name="Oval 79"/>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82" name="Freeform 80"/>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81"/>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82"/>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83"/>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84"/>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85"/>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86"/>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87"/>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88"/>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89"/>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90"/>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91"/>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92"/>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93"/>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94"/>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95"/>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96"/>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97"/>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98"/>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Rectangle 99"/>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102" name="Oval 100"/>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103" name="Freeform 101"/>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Oval 102"/>
              <p:cNvSpPr>
                <a:spLocks noChangeArrowheads="1"/>
              </p:cNvSpPr>
              <p:nvPr/>
            </p:nvSpPr>
            <p:spPr bwMode="auto">
              <a:xfrm>
                <a:off x="6600619" y="866800"/>
                <a:ext cx="658522" cy="660561"/>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val 103"/>
              <p:cNvSpPr>
                <a:spLocks noChangeArrowheads="1"/>
              </p:cNvSpPr>
              <p:nvPr/>
            </p:nvSpPr>
            <p:spPr bwMode="auto">
              <a:xfrm>
                <a:off x="7409887" y="2572756"/>
                <a:ext cx="470089" cy="472113"/>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Oval 104"/>
              <p:cNvSpPr>
                <a:spLocks noChangeArrowheads="1"/>
              </p:cNvSpPr>
              <p:nvPr/>
            </p:nvSpPr>
            <p:spPr bwMode="auto">
              <a:xfrm>
                <a:off x="6245571" y="5538342"/>
                <a:ext cx="846955" cy="849011"/>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Oval 105"/>
              <p:cNvSpPr>
                <a:spLocks noChangeArrowheads="1"/>
              </p:cNvSpPr>
              <p:nvPr/>
            </p:nvSpPr>
            <p:spPr bwMode="auto">
              <a:xfrm>
                <a:off x="3589664" y="704139"/>
                <a:ext cx="384799" cy="386815"/>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Oval 106"/>
              <p:cNvSpPr>
                <a:spLocks noChangeArrowheads="1"/>
              </p:cNvSpPr>
              <p:nvPr/>
            </p:nvSpPr>
            <p:spPr bwMode="auto">
              <a:xfrm>
                <a:off x="3056102" y="1495623"/>
                <a:ext cx="769598" cy="773631"/>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25"/>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Freeform 126"/>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127"/>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12" name="Group 97"/>
              <p:cNvGrpSpPr>
                <a:grpSpLocks/>
              </p:cNvGrpSpPr>
              <p:nvPr/>
            </p:nvGrpSpPr>
            <p:grpSpPr bwMode="auto">
              <a:xfrm>
                <a:off x="6694275" y="3078866"/>
                <a:ext cx="433205" cy="432373"/>
                <a:chOff x="6694275" y="3078866"/>
                <a:chExt cx="433205" cy="432373"/>
              </a:xfrm>
            </p:grpSpPr>
            <p:sp>
              <p:nvSpPr>
                <p:cNvPr id="119" name="Freeform 128"/>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0" name="Freeform 129"/>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1" name="Freeform 130"/>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13" name="Freeform 131"/>
              <p:cNvSpPr>
                <a:spLocks noEditPoints="1"/>
              </p:cNvSpPr>
              <p:nvPr/>
            </p:nvSpPr>
            <p:spPr bwMode="auto">
              <a:xfrm>
                <a:off x="3666831" y="780636"/>
                <a:ext cx="234479" cy="233648"/>
              </a:xfrm>
              <a:custGeom>
                <a:avLst/>
                <a:gdLst>
                  <a:gd name="T0" fmla="*/ 232509 w 119"/>
                  <a:gd name="T1" fmla="*/ 104062 h 119"/>
                  <a:gd name="T2" fmla="*/ 218716 w 119"/>
                  <a:gd name="T3" fmla="*/ 98171 h 119"/>
                  <a:gd name="T4" fmla="*/ 202952 w 119"/>
                  <a:gd name="T5" fmla="*/ 58903 h 119"/>
                  <a:gd name="T6" fmla="*/ 208864 w 119"/>
                  <a:gd name="T7" fmla="*/ 45159 h 119"/>
                  <a:gd name="T8" fmla="*/ 208864 w 119"/>
                  <a:gd name="T9" fmla="*/ 43195 h 119"/>
                  <a:gd name="T10" fmla="*/ 199012 w 119"/>
                  <a:gd name="T11" fmla="*/ 35342 h 119"/>
                  <a:gd name="T12" fmla="*/ 191130 w 119"/>
                  <a:gd name="T13" fmla="*/ 27488 h 119"/>
                  <a:gd name="T14" fmla="*/ 189160 w 119"/>
                  <a:gd name="T15" fmla="*/ 25525 h 119"/>
                  <a:gd name="T16" fmla="*/ 175367 w 119"/>
                  <a:gd name="T17" fmla="*/ 31415 h 119"/>
                  <a:gd name="T18" fmla="*/ 135958 w 119"/>
                  <a:gd name="T19" fmla="*/ 15707 h 119"/>
                  <a:gd name="T20" fmla="*/ 130047 w 119"/>
                  <a:gd name="T21" fmla="*/ 1963 h 119"/>
                  <a:gd name="T22" fmla="*/ 130047 w 119"/>
                  <a:gd name="T23" fmla="*/ 0 h 119"/>
                  <a:gd name="T24" fmla="*/ 116254 w 119"/>
                  <a:gd name="T25" fmla="*/ 0 h 119"/>
                  <a:gd name="T26" fmla="*/ 104432 w 119"/>
                  <a:gd name="T27" fmla="*/ 0 h 119"/>
                  <a:gd name="T28" fmla="*/ 102461 w 119"/>
                  <a:gd name="T29" fmla="*/ 1963 h 119"/>
                  <a:gd name="T30" fmla="*/ 96550 w 119"/>
                  <a:gd name="T31" fmla="*/ 15707 h 119"/>
                  <a:gd name="T32" fmla="*/ 57142 w 119"/>
                  <a:gd name="T33" fmla="*/ 31415 h 119"/>
                  <a:gd name="T34" fmla="*/ 43349 w 119"/>
                  <a:gd name="T35" fmla="*/ 25525 h 119"/>
                  <a:gd name="T36" fmla="*/ 43349 w 119"/>
                  <a:gd name="T37" fmla="*/ 25525 h 119"/>
                  <a:gd name="T38" fmla="*/ 33497 w 119"/>
                  <a:gd name="T39" fmla="*/ 35342 h 119"/>
                  <a:gd name="T40" fmla="*/ 25615 w 119"/>
                  <a:gd name="T41" fmla="*/ 43195 h 119"/>
                  <a:gd name="T42" fmla="*/ 25615 w 119"/>
                  <a:gd name="T43" fmla="*/ 45159 h 119"/>
                  <a:gd name="T44" fmla="*/ 29556 w 119"/>
                  <a:gd name="T45" fmla="*/ 58903 h 119"/>
                  <a:gd name="T46" fmla="*/ 13793 w 119"/>
                  <a:gd name="T47" fmla="*/ 98171 h 119"/>
                  <a:gd name="T48" fmla="*/ 0 w 119"/>
                  <a:gd name="T49" fmla="*/ 104062 h 119"/>
                  <a:gd name="T50" fmla="*/ 0 w 119"/>
                  <a:gd name="T51" fmla="*/ 104062 h 119"/>
                  <a:gd name="T52" fmla="*/ 0 w 119"/>
                  <a:gd name="T53" fmla="*/ 117806 h 119"/>
                  <a:gd name="T54" fmla="*/ 0 w 119"/>
                  <a:gd name="T55" fmla="*/ 129586 h 119"/>
                  <a:gd name="T56" fmla="*/ 0 w 119"/>
                  <a:gd name="T57" fmla="*/ 131550 h 119"/>
                  <a:gd name="T58" fmla="*/ 13793 w 119"/>
                  <a:gd name="T59" fmla="*/ 135477 h 119"/>
                  <a:gd name="T60" fmla="*/ 29556 w 119"/>
                  <a:gd name="T61" fmla="*/ 176709 h 119"/>
                  <a:gd name="T62" fmla="*/ 23645 w 119"/>
                  <a:gd name="T63" fmla="*/ 190453 h 119"/>
                  <a:gd name="T64" fmla="*/ 23645 w 119"/>
                  <a:gd name="T65" fmla="*/ 190453 h 119"/>
                  <a:gd name="T66" fmla="*/ 33497 w 119"/>
                  <a:gd name="T67" fmla="*/ 200270 h 119"/>
                  <a:gd name="T68" fmla="*/ 41379 w 119"/>
                  <a:gd name="T69" fmla="*/ 208123 h 119"/>
                  <a:gd name="T70" fmla="*/ 43349 w 119"/>
                  <a:gd name="T71" fmla="*/ 208123 h 119"/>
                  <a:gd name="T72" fmla="*/ 57142 w 119"/>
                  <a:gd name="T73" fmla="*/ 204197 h 119"/>
                  <a:gd name="T74" fmla="*/ 96550 w 119"/>
                  <a:gd name="T75" fmla="*/ 219904 h 119"/>
                  <a:gd name="T76" fmla="*/ 102461 w 119"/>
                  <a:gd name="T77" fmla="*/ 233648 h 119"/>
                  <a:gd name="T78" fmla="*/ 102461 w 119"/>
                  <a:gd name="T79" fmla="*/ 233648 h 119"/>
                  <a:gd name="T80" fmla="*/ 116254 w 119"/>
                  <a:gd name="T81" fmla="*/ 233648 h 119"/>
                  <a:gd name="T82" fmla="*/ 128077 w 119"/>
                  <a:gd name="T83" fmla="*/ 233648 h 119"/>
                  <a:gd name="T84" fmla="*/ 130047 w 119"/>
                  <a:gd name="T85" fmla="*/ 233648 h 119"/>
                  <a:gd name="T86" fmla="*/ 135958 w 119"/>
                  <a:gd name="T87" fmla="*/ 219904 h 119"/>
                  <a:gd name="T88" fmla="*/ 175367 w 119"/>
                  <a:gd name="T89" fmla="*/ 204197 h 119"/>
                  <a:gd name="T90" fmla="*/ 189160 w 119"/>
                  <a:gd name="T91" fmla="*/ 210087 h 119"/>
                  <a:gd name="T92" fmla="*/ 189160 w 119"/>
                  <a:gd name="T93" fmla="*/ 210087 h 119"/>
                  <a:gd name="T94" fmla="*/ 199012 w 119"/>
                  <a:gd name="T95" fmla="*/ 200270 h 119"/>
                  <a:gd name="T96" fmla="*/ 206893 w 119"/>
                  <a:gd name="T97" fmla="*/ 192416 h 119"/>
                  <a:gd name="T98" fmla="*/ 208864 w 119"/>
                  <a:gd name="T99" fmla="*/ 190453 h 119"/>
                  <a:gd name="T100" fmla="*/ 202952 w 119"/>
                  <a:gd name="T101" fmla="*/ 176709 h 119"/>
                  <a:gd name="T102" fmla="*/ 218716 w 119"/>
                  <a:gd name="T103" fmla="*/ 137440 h 119"/>
                  <a:gd name="T104" fmla="*/ 232509 w 119"/>
                  <a:gd name="T105" fmla="*/ 131550 h 119"/>
                  <a:gd name="T106" fmla="*/ 234479 w 119"/>
                  <a:gd name="T107" fmla="*/ 131550 h 119"/>
                  <a:gd name="T108" fmla="*/ 234479 w 119"/>
                  <a:gd name="T109" fmla="*/ 117806 h 119"/>
                  <a:gd name="T110" fmla="*/ 234479 w 119"/>
                  <a:gd name="T111" fmla="*/ 106025 h 119"/>
                  <a:gd name="T112" fmla="*/ 232509 w 119"/>
                  <a:gd name="T113" fmla="*/ 104062 h 119"/>
                  <a:gd name="T114" fmla="*/ 116254 w 119"/>
                  <a:gd name="T115" fmla="*/ 180635 h 119"/>
                  <a:gd name="T116" fmla="*/ 53201 w 119"/>
                  <a:gd name="T117" fmla="*/ 117806 h 119"/>
                  <a:gd name="T118" fmla="*/ 116254 w 119"/>
                  <a:gd name="T119" fmla="*/ 54976 h 119"/>
                  <a:gd name="T120" fmla="*/ 179307 w 119"/>
                  <a:gd name="T121" fmla="*/ 117806 h 119"/>
                  <a:gd name="T122" fmla="*/ 116254 w 119"/>
                  <a:gd name="T123" fmla="*/ 180635 h 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9" h="119">
                    <a:moveTo>
                      <a:pt x="118" y="53"/>
                    </a:moveTo>
                    <a:cubicBezTo>
                      <a:pt x="111" y="50"/>
                      <a:pt x="111" y="50"/>
                      <a:pt x="111" y="50"/>
                    </a:cubicBezTo>
                    <a:cubicBezTo>
                      <a:pt x="110" y="43"/>
                      <a:pt x="107" y="36"/>
                      <a:pt x="103" y="30"/>
                    </a:cubicBezTo>
                    <a:cubicBezTo>
                      <a:pt x="106" y="23"/>
                      <a:pt x="106" y="23"/>
                      <a:pt x="106" y="23"/>
                    </a:cubicBezTo>
                    <a:cubicBezTo>
                      <a:pt x="106" y="22"/>
                      <a:pt x="106" y="22"/>
                      <a:pt x="106" y="22"/>
                    </a:cubicBezTo>
                    <a:cubicBezTo>
                      <a:pt x="101" y="18"/>
                      <a:pt x="101" y="18"/>
                      <a:pt x="101" y="18"/>
                    </a:cubicBezTo>
                    <a:cubicBezTo>
                      <a:pt x="97" y="14"/>
                      <a:pt x="97" y="14"/>
                      <a:pt x="97" y="14"/>
                    </a:cubicBezTo>
                    <a:cubicBezTo>
                      <a:pt x="96" y="13"/>
                      <a:pt x="96" y="13"/>
                      <a:pt x="96" y="13"/>
                    </a:cubicBezTo>
                    <a:cubicBezTo>
                      <a:pt x="89" y="16"/>
                      <a:pt x="89" y="16"/>
                      <a:pt x="89" y="16"/>
                    </a:cubicBezTo>
                    <a:cubicBezTo>
                      <a:pt x="83" y="12"/>
                      <a:pt x="76" y="9"/>
                      <a:pt x="69" y="8"/>
                    </a:cubicBezTo>
                    <a:cubicBezTo>
                      <a:pt x="66" y="1"/>
                      <a:pt x="66" y="1"/>
                      <a:pt x="66" y="1"/>
                    </a:cubicBezTo>
                    <a:cubicBezTo>
                      <a:pt x="66" y="0"/>
                      <a:pt x="66" y="0"/>
                      <a:pt x="66" y="0"/>
                    </a:cubicBezTo>
                    <a:cubicBezTo>
                      <a:pt x="59" y="0"/>
                      <a:pt x="59" y="0"/>
                      <a:pt x="59" y="0"/>
                    </a:cubicBezTo>
                    <a:cubicBezTo>
                      <a:pt x="53" y="0"/>
                      <a:pt x="53" y="0"/>
                      <a:pt x="53" y="0"/>
                    </a:cubicBezTo>
                    <a:cubicBezTo>
                      <a:pt x="52" y="1"/>
                      <a:pt x="52" y="1"/>
                      <a:pt x="52" y="1"/>
                    </a:cubicBezTo>
                    <a:cubicBezTo>
                      <a:pt x="49" y="8"/>
                      <a:pt x="49" y="8"/>
                      <a:pt x="49" y="8"/>
                    </a:cubicBezTo>
                    <a:cubicBezTo>
                      <a:pt x="42" y="9"/>
                      <a:pt x="35" y="12"/>
                      <a:pt x="29" y="16"/>
                    </a:cubicBezTo>
                    <a:cubicBezTo>
                      <a:pt x="22" y="13"/>
                      <a:pt x="22" y="13"/>
                      <a:pt x="22" y="13"/>
                    </a:cubicBezTo>
                    <a:cubicBezTo>
                      <a:pt x="22" y="13"/>
                      <a:pt x="22" y="13"/>
                      <a:pt x="22" y="13"/>
                    </a:cubicBezTo>
                    <a:cubicBezTo>
                      <a:pt x="17" y="18"/>
                      <a:pt x="17" y="18"/>
                      <a:pt x="17" y="18"/>
                    </a:cubicBezTo>
                    <a:cubicBezTo>
                      <a:pt x="13" y="22"/>
                      <a:pt x="13" y="22"/>
                      <a:pt x="13" y="22"/>
                    </a:cubicBezTo>
                    <a:cubicBezTo>
                      <a:pt x="13" y="23"/>
                      <a:pt x="13" y="23"/>
                      <a:pt x="13" y="23"/>
                    </a:cubicBezTo>
                    <a:cubicBezTo>
                      <a:pt x="15" y="30"/>
                      <a:pt x="15" y="30"/>
                      <a:pt x="15" y="30"/>
                    </a:cubicBezTo>
                    <a:cubicBezTo>
                      <a:pt x="11" y="36"/>
                      <a:pt x="8" y="42"/>
                      <a:pt x="7" y="50"/>
                    </a:cubicBezTo>
                    <a:cubicBezTo>
                      <a:pt x="0" y="53"/>
                      <a:pt x="0" y="53"/>
                      <a:pt x="0" y="53"/>
                    </a:cubicBezTo>
                    <a:cubicBezTo>
                      <a:pt x="0" y="53"/>
                      <a:pt x="0" y="53"/>
                      <a:pt x="0" y="53"/>
                    </a:cubicBezTo>
                    <a:cubicBezTo>
                      <a:pt x="0" y="60"/>
                      <a:pt x="0" y="60"/>
                      <a:pt x="0" y="60"/>
                    </a:cubicBezTo>
                    <a:cubicBezTo>
                      <a:pt x="0" y="66"/>
                      <a:pt x="0" y="66"/>
                      <a:pt x="0" y="66"/>
                    </a:cubicBezTo>
                    <a:cubicBezTo>
                      <a:pt x="0" y="67"/>
                      <a:pt x="0" y="67"/>
                      <a:pt x="0" y="67"/>
                    </a:cubicBezTo>
                    <a:cubicBezTo>
                      <a:pt x="7" y="69"/>
                      <a:pt x="7" y="69"/>
                      <a:pt x="7" y="69"/>
                    </a:cubicBezTo>
                    <a:cubicBezTo>
                      <a:pt x="8" y="77"/>
                      <a:pt x="11" y="84"/>
                      <a:pt x="15" y="90"/>
                    </a:cubicBezTo>
                    <a:cubicBezTo>
                      <a:pt x="12" y="97"/>
                      <a:pt x="12" y="97"/>
                      <a:pt x="12" y="97"/>
                    </a:cubicBezTo>
                    <a:cubicBezTo>
                      <a:pt x="12" y="97"/>
                      <a:pt x="12" y="97"/>
                      <a:pt x="12" y="97"/>
                    </a:cubicBezTo>
                    <a:cubicBezTo>
                      <a:pt x="17" y="102"/>
                      <a:pt x="17" y="102"/>
                      <a:pt x="17" y="102"/>
                    </a:cubicBezTo>
                    <a:cubicBezTo>
                      <a:pt x="21" y="106"/>
                      <a:pt x="21" y="106"/>
                      <a:pt x="21" y="106"/>
                    </a:cubicBezTo>
                    <a:cubicBezTo>
                      <a:pt x="22" y="106"/>
                      <a:pt x="22" y="106"/>
                      <a:pt x="22" y="106"/>
                    </a:cubicBezTo>
                    <a:cubicBezTo>
                      <a:pt x="29" y="104"/>
                      <a:pt x="29" y="104"/>
                      <a:pt x="29" y="104"/>
                    </a:cubicBezTo>
                    <a:cubicBezTo>
                      <a:pt x="35" y="108"/>
                      <a:pt x="42" y="111"/>
                      <a:pt x="49" y="112"/>
                    </a:cubicBezTo>
                    <a:cubicBezTo>
                      <a:pt x="52" y="119"/>
                      <a:pt x="52" y="119"/>
                      <a:pt x="52" y="119"/>
                    </a:cubicBezTo>
                    <a:cubicBezTo>
                      <a:pt x="52" y="119"/>
                      <a:pt x="52" y="119"/>
                      <a:pt x="52" y="119"/>
                    </a:cubicBezTo>
                    <a:cubicBezTo>
                      <a:pt x="59" y="119"/>
                      <a:pt x="59" y="119"/>
                      <a:pt x="59" y="119"/>
                    </a:cubicBezTo>
                    <a:cubicBezTo>
                      <a:pt x="65" y="119"/>
                      <a:pt x="65" y="119"/>
                      <a:pt x="65" y="119"/>
                    </a:cubicBezTo>
                    <a:cubicBezTo>
                      <a:pt x="66" y="119"/>
                      <a:pt x="66" y="119"/>
                      <a:pt x="66" y="119"/>
                    </a:cubicBezTo>
                    <a:cubicBezTo>
                      <a:pt x="69" y="112"/>
                      <a:pt x="69" y="112"/>
                      <a:pt x="69" y="112"/>
                    </a:cubicBezTo>
                    <a:cubicBezTo>
                      <a:pt x="76" y="111"/>
                      <a:pt x="83" y="108"/>
                      <a:pt x="89" y="104"/>
                    </a:cubicBezTo>
                    <a:cubicBezTo>
                      <a:pt x="96" y="107"/>
                      <a:pt x="96" y="107"/>
                      <a:pt x="96" y="107"/>
                    </a:cubicBezTo>
                    <a:cubicBezTo>
                      <a:pt x="96" y="107"/>
                      <a:pt x="96" y="107"/>
                      <a:pt x="96" y="107"/>
                    </a:cubicBezTo>
                    <a:cubicBezTo>
                      <a:pt x="101" y="102"/>
                      <a:pt x="101" y="102"/>
                      <a:pt x="101" y="102"/>
                    </a:cubicBezTo>
                    <a:cubicBezTo>
                      <a:pt x="105" y="98"/>
                      <a:pt x="105" y="98"/>
                      <a:pt x="105" y="98"/>
                    </a:cubicBezTo>
                    <a:cubicBezTo>
                      <a:pt x="106" y="97"/>
                      <a:pt x="106" y="97"/>
                      <a:pt x="106" y="97"/>
                    </a:cubicBezTo>
                    <a:cubicBezTo>
                      <a:pt x="103" y="90"/>
                      <a:pt x="103" y="90"/>
                      <a:pt x="103" y="90"/>
                    </a:cubicBezTo>
                    <a:cubicBezTo>
                      <a:pt x="107" y="84"/>
                      <a:pt x="110" y="77"/>
                      <a:pt x="111" y="70"/>
                    </a:cubicBezTo>
                    <a:cubicBezTo>
                      <a:pt x="118" y="67"/>
                      <a:pt x="118" y="67"/>
                      <a:pt x="118" y="67"/>
                    </a:cubicBezTo>
                    <a:cubicBezTo>
                      <a:pt x="119" y="67"/>
                      <a:pt x="119" y="67"/>
                      <a:pt x="119" y="67"/>
                    </a:cubicBezTo>
                    <a:cubicBezTo>
                      <a:pt x="119" y="60"/>
                      <a:pt x="119" y="60"/>
                      <a:pt x="119" y="60"/>
                    </a:cubicBezTo>
                    <a:cubicBezTo>
                      <a:pt x="119" y="54"/>
                      <a:pt x="119" y="54"/>
                      <a:pt x="119" y="54"/>
                    </a:cubicBezTo>
                    <a:lnTo>
                      <a:pt x="118" y="53"/>
                    </a:lnTo>
                    <a:close/>
                    <a:moveTo>
                      <a:pt x="59" y="92"/>
                    </a:moveTo>
                    <a:cubicBezTo>
                      <a:pt x="41" y="92"/>
                      <a:pt x="27" y="78"/>
                      <a:pt x="27" y="60"/>
                    </a:cubicBezTo>
                    <a:cubicBezTo>
                      <a:pt x="27" y="42"/>
                      <a:pt x="41" y="28"/>
                      <a:pt x="59" y="28"/>
                    </a:cubicBezTo>
                    <a:cubicBezTo>
                      <a:pt x="77" y="28"/>
                      <a:pt x="91" y="42"/>
                      <a:pt x="91" y="60"/>
                    </a:cubicBezTo>
                    <a:cubicBezTo>
                      <a:pt x="91" y="78"/>
                      <a:pt x="77" y="92"/>
                      <a:pt x="59" y="92"/>
                    </a:cubicBezTo>
                    <a:close/>
                  </a:path>
                </a:pathLst>
              </a:custGeom>
              <a:solidFill>
                <a:srgbClr val="F3F8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4" name="Freeform 132"/>
              <p:cNvSpPr>
                <a:spLocks noEditPoints="1"/>
              </p:cNvSpPr>
              <p:nvPr/>
            </p:nvSpPr>
            <p:spPr bwMode="auto">
              <a:xfrm>
                <a:off x="6777424" y="976867"/>
                <a:ext cx="302661" cy="440688"/>
              </a:xfrm>
              <a:custGeom>
                <a:avLst/>
                <a:gdLst>
                  <a:gd name="T0" fmla="*/ 294800 w 154"/>
                  <a:gd name="T1" fmla="*/ 422982 h 224"/>
                  <a:gd name="T2" fmla="*/ 300696 w 154"/>
                  <a:gd name="T3" fmla="*/ 421014 h 224"/>
                  <a:gd name="T4" fmla="*/ 302661 w 154"/>
                  <a:gd name="T5" fmla="*/ 415112 h 224"/>
                  <a:gd name="T6" fmla="*/ 186706 w 154"/>
                  <a:gd name="T7" fmla="*/ 165258 h 224"/>
                  <a:gd name="T8" fmla="*/ 206360 w 154"/>
                  <a:gd name="T9" fmla="*/ 123944 h 224"/>
                  <a:gd name="T10" fmla="*/ 169018 w 154"/>
                  <a:gd name="T11" fmla="*/ 72792 h 224"/>
                  <a:gd name="T12" fmla="*/ 169018 w 154"/>
                  <a:gd name="T13" fmla="*/ 21641 h 224"/>
                  <a:gd name="T14" fmla="*/ 161157 w 154"/>
                  <a:gd name="T15" fmla="*/ 15739 h 224"/>
                  <a:gd name="T16" fmla="*/ 157226 w 154"/>
                  <a:gd name="T17" fmla="*/ 15739 h 224"/>
                  <a:gd name="T18" fmla="*/ 157226 w 154"/>
                  <a:gd name="T19" fmla="*/ 5902 h 224"/>
                  <a:gd name="T20" fmla="*/ 151331 w 154"/>
                  <a:gd name="T21" fmla="*/ 0 h 224"/>
                  <a:gd name="T22" fmla="*/ 145435 w 154"/>
                  <a:gd name="T23" fmla="*/ 5902 h 224"/>
                  <a:gd name="T24" fmla="*/ 145435 w 154"/>
                  <a:gd name="T25" fmla="*/ 15739 h 224"/>
                  <a:gd name="T26" fmla="*/ 141504 w 154"/>
                  <a:gd name="T27" fmla="*/ 15739 h 224"/>
                  <a:gd name="T28" fmla="*/ 133643 w 154"/>
                  <a:gd name="T29" fmla="*/ 21641 h 224"/>
                  <a:gd name="T30" fmla="*/ 133643 w 154"/>
                  <a:gd name="T31" fmla="*/ 72792 h 224"/>
                  <a:gd name="T32" fmla="*/ 96301 w 154"/>
                  <a:gd name="T33" fmla="*/ 123944 h 224"/>
                  <a:gd name="T34" fmla="*/ 115955 w 154"/>
                  <a:gd name="T35" fmla="*/ 165258 h 224"/>
                  <a:gd name="T36" fmla="*/ 0 w 154"/>
                  <a:gd name="T37" fmla="*/ 415112 h 224"/>
                  <a:gd name="T38" fmla="*/ 3931 w 154"/>
                  <a:gd name="T39" fmla="*/ 421014 h 224"/>
                  <a:gd name="T40" fmla="*/ 7861 w 154"/>
                  <a:gd name="T41" fmla="*/ 422982 h 224"/>
                  <a:gd name="T42" fmla="*/ 0 w 154"/>
                  <a:gd name="T43" fmla="*/ 440688 h 224"/>
                  <a:gd name="T44" fmla="*/ 9827 w 154"/>
                  <a:gd name="T45" fmla="*/ 424949 h 224"/>
                  <a:gd name="T46" fmla="*/ 15723 w 154"/>
                  <a:gd name="T47" fmla="*/ 426917 h 224"/>
                  <a:gd name="T48" fmla="*/ 21619 w 154"/>
                  <a:gd name="T49" fmla="*/ 424949 h 224"/>
                  <a:gd name="T50" fmla="*/ 92371 w 154"/>
                  <a:gd name="T51" fmla="*/ 267561 h 224"/>
                  <a:gd name="T52" fmla="*/ 151331 w 154"/>
                  <a:gd name="T53" fmla="*/ 285267 h 224"/>
                  <a:gd name="T54" fmla="*/ 210290 w 154"/>
                  <a:gd name="T55" fmla="*/ 267561 h 224"/>
                  <a:gd name="T56" fmla="*/ 281042 w 154"/>
                  <a:gd name="T57" fmla="*/ 424949 h 224"/>
                  <a:gd name="T58" fmla="*/ 286938 w 154"/>
                  <a:gd name="T59" fmla="*/ 426917 h 224"/>
                  <a:gd name="T60" fmla="*/ 292834 w 154"/>
                  <a:gd name="T61" fmla="*/ 424949 h 224"/>
                  <a:gd name="T62" fmla="*/ 302661 w 154"/>
                  <a:gd name="T63" fmla="*/ 440688 h 224"/>
                  <a:gd name="T64" fmla="*/ 294800 w 154"/>
                  <a:gd name="T65" fmla="*/ 422982 h 224"/>
                  <a:gd name="T66" fmla="*/ 151331 w 154"/>
                  <a:gd name="T67" fmla="*/ 90498 h 224"/>
                  <a:gd name="T68" fmla="*/ 184741 w 154"/>
                  <a:gd name="T69" fmla="*/ 123944 h 224"/>
                  <a:gd name="T70" fmla="*/ 151331 w 154"/>
                  <a:gd name="T71" fmla="*/ 157389 h 224"/>
                  <a:gd name="T72" fmla="*/ 117920 w 154"/>
                  <a:gd name="T73" fmla="*/ 123944 h 224"/>
                  <a:gd name="T74" fmla="*/ 151331 w 154"/>
                  <a:gd name="T75" fmla="*/ 90498 h 224"/>
                  <a:gd name="T76" fmla="*/ 151331 w 154"/>
                  <a:gd name="T77" fmla="*/ 269528 h 224"/>
                  <a:gd name="T78" fmla="*/ 100232 w 154"/>
                  <a:gd name="T79" fmla="*/ 253789 h 224"/>
                  <a:gd name="T80" fmla="*/ 135608 w 154"/>
                  <a:gd name="T81" fmla="*/ 177062 h 224"/>
                  <a:gd name="T82" fmla="*/ 151331 w 154"/>
                  <a:gd name="T83" fmla="*/ 179030 h 224"/>
                  <a:gd name="T84" fmla="*/ 167053 w 154"/>
                  <a:gd name="T85" fmla="*/ 177062 h 224"/>
                  <a:gd name="T86" fmla="*/ 202429 w 154"/>
                  <a:gd name="T87" fmla="*/ 253789 h 224"/>
                  <a:gd name="T88" fmla="*/ 151331 w 154"/>
                  <a:gd name="T89" fmla="*/ 269528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224">
                    <a:moveTo>
                      <a:pt x="150" y="215"/>
                    </a:moveTo>
                    <a:cubicBezTo>
                      <a:pt x="153" y="214"/>
                      <a:pt x="153" y="214"/>
                      <a:pt x="153" y="214"/>
                    </a:cubicBezTo>
                    <a:cubicBezTo>
                      <a:pt x="154" y="213"/>
                      <a:pt x="154" y="212"/>
                      <a:pt x="154" y="211"/>
                    </a:cubicBezTo>
                    <a:cubicBezTo>
                      <a:pt x="95" y="84"/>
                      <a:pt x="95" y="84"/>
                      <a:pt x="95" y="84"/>
                    </a:cubicBezTo>
                    <a:cubicBezTo>
                      <a:pt x="101" y="79"/>
                      <a:pt x="105" y="72"/>
                      <a:pt x="105" y="63"/>
                    </a:cubicBezTo>
                    <a:cubicBezTo>
                      <a:pt x="105" y="51"/>
                      <a:pt x="97" y="41"/>
                      <a:pt x="86" y="37"/>
                    </a:cubicBezTo>
                    <a:cubicBezTo>
                      <a:pt x="86" y="11"/>
                      <a:pt x="86" y="11"/>
                      <a:pt x="86" y="11"/>
                    </a:cubicBezTo>
                    <a:cubicBezTo>
                      <a:pt x="86" y="9"/>
                      <a:pt x="84" y="8"/>
                      <a:pt x="82" y="8"/>
                    </a:cubicBezTo>
                    <a:cubicBezTo>
                      <a:pt x="80" y="8"/>
                      <a:pt x="80" y="8"/>
                      <a:pt x="80" y="8"/>
                    </a:cubicBezTo>
                    <a:cubicBezTo>
                      <a:pt x="80" y="3"/>
                      <a:pt x="80" y="3"/>
                      <a:pt x="80" y="3"/>
                    </a:cubicBezTo>
                    <a:cubicBezTo>
                      <a:pt x="80" y="1"/>
                      <a:pt x="79" y="0"/>
                      <a:pt x="77" y="0"/>
                    </a:cubicBezTo>
                    <a:cubicBezTo>
                      <a:pt x="75" y="0"/>
                      <a:pt x="74" y="1"/>
                      <a:pt x="74" y="3"/>
                    </a:cubicBezTo>
                    <a:cubicBezTo>
                      <a:pt x="74" y="8"/>
                      <a:pt x="74" y="8"/>
                      <a:pt x="74" y="8"/>
                    </a:cubicBezTo>
                    <a:cubicBezTo>
                      <a:pt x="72" y="8"/>
                      <a:pt x="72" y="8"/>
                      <a:pt x="72" y="8"/>
                    </a:cubicBezTo>
                    <a:cubicBezTo>
                      <a:pt x="70" y="8"/>
                      <a:pt x="68" y="9"/>
                      <a:pt x="68" y="11"/>
                    </a:cubicBezTo>
                    <a:cubicBezTo>
                      <a:pt x="68" y="37"/>
                      <a:pt x="68" y="37"/>
                      <a:pt x="68" y="37"/>
                    </a:cubicBezTo>
                    <a:cubicBezTo>
                      <a:pt x="57" y="41"/>
                      <a:pt x="49" y="51"/>
                      <a:pt x="49" y="63"/>
                    </a:cubicBezTo>
                    <a:cubicBezTo>
                      <a:pt x="49" y="72"/>
                      <a:pt x="53" y="79"/>
                      <a:pt x="59" y="84"/>
                    </a:cubicBezTo>
                    <a:cubicBezTo>
                      <a:pt x="0" y="211"/>
                      <a:pt x="0" y="211"/>
                      <a:pt x="0" y="211"/>
                    </a:cubicBezTo>
                    <a:cubicBezTo>
                      <a:pt x="0" y="212"/>
                      <a:pt x="0" y="213"/>
                      <a:pt x="2" y="214"/>
                    </a:cubicBezTo>
                    <a:cubicBezTo>
                      <a:pt x="4" y="215"/>
                      <a:pt x="4" y="215"/>
                      <a:pt x="4" y="215"/>
                    </a:cubicBezTo>
                    <a:cubicBezTo>
                      <a:pt x="0" y="224"/>
                      <a:pt x="0" y="224"/>
                      <a:pt x="0" y="224"/>
                    </a:cubicBezTo>
                    <a:cubicBezTo>
                      <a:pt x="5" y="216"/>
                      <a:pt x="5" y="216"/>
                      <a:pt x="5" y="216"/>
                    </a:cubicBezTo>
                    <a:cubicBezTo>
                      <a:pt x="8" y="217"/>
                      <a:pt x="8" y="217"/>
                      <a:pt x="8" y="217"/>
                    </a:cubicBezTo>
                    <a:cubicBezTo>
                      <a:pt x="9" y="217"/>
                      <a:pt x="10" y="217"/>
                      <a:pt x="11" y="216"/>
                    </a:cubicBezTo>
                    <a:cubicBezTo>
                      <a:pt x="47" y="136"/>
                      <a:pt x="47" y="136"/>
                      <a:pt x="47" y="136"/>
                    </a:cubicBezTo>
                    <a:cubicBezTo>
                      <a:pt x="56" y="142"/>
                      <a:pt x="66" y="145"/>
                      <a:pt x="77" y="145"/>
                    </a:cubicBezTo>
                    <a:cubicBezTo>
                      <a:pt x="88" y="145"/>
                      <a:pt x="98" y="142"/>
                      <a:pt x="107" y="136"/>
                    </a:cubicBezTo>
                    <a:cubicBezTo>
                      <a:pt x="143" y="216"/>
                      <a:pt x="143" y="216"/>
                      <a:pt x="143" y="216"/>
                    </a:cubicBezTo>
                    <a:cubicBezTo>
                      <a:pt x="144" y="217"/>
                      <a:pt x="145" y="217"/>
                      <a:pt x="146" y="217"/>
                    </a:cubicBezTo>
                    <a:cubicBezTo>
                      <a:pt x="149" y="216"/>
                      <a:pt x="149" y="216"/>
                      <a:pt x="149" y="216"/>
                    </a:cubicBezTo>
                    <a:cubicBezTo>
                      <a:pt x="154" y="224"/>
                      <a:pt x="154" y="224"/>
                      <a:pt x="154" y="224"/>
                    </a:cubicBezTo>
                    <a:lnTo>
                      <a:pt x="150" y="215"/>
                    </a:lnTo>
                    <a:close/>
                    <a:moveTo>
                      <a:pt x="77" y="46"/>
                    </a:moveTo>
                    <a:cubicBezTo>
                      <a:pt x="86" y="46"/>
                      <a:pt x="94" y="54"/>
                      <a:pt x="94" y="63"/>
                    </a:cubicBezTo>
                    <a:cubicBezTo>
                      <a:pt x="94" y="73"/>
                      <a:pt x="86" y="80"/>
                      <a:pt x="77" y="80"/>
                    </a:cubicBezTo>
                    <a:cubicBezTo>
                      <a:pt x="68" y="80"/>
                      <a:pt x="60" y="73"/>
                      <a:pt x="60" y="63"/>
                    </a:cubicBezTo>
                    <a:cubicBezTo>
                      <a:pt x="60" y="54"/>
                      <a:pt x="68" y="46"/>
                      <a:pt x="77" y="46"/>
                    </a:cubicBezTo>
                    <a:close/>
                    <a:moveTo>
                      <a:pt x="77" y="137"/>
                    </a:moveTo>
                    <a:cubicBezTo>
                      <a:pt x="67" y="137"/>
                      <a:pt x="58" y="134"/>
                      <a:pt x="51" y="129"/>
                    </a:cubicBezTo>
                    <a:cubicBezTo>
                      <a:pt x="69" y="90"/>
                      <a:pt x="69" y="90"/>
                      <a:pt x="69" y="90"/>
                    </a:cubicBezTo>
                    <a:cubicBezTo>
                      <a:pt x="71" y="90"/>
                      <a:pt x="74" y="91"/>
                      <a:pt x="77" y="91"/>
                    </a:cubicBezTo>
                    <a:cubicBezTo>
                      <a:pt x="80" y="91"/>
                      <a:pt x="83" y="90"/>
                      <a:pt x="85" y="90"/>
                    </a:cubicBezTo>
                    <a:cubicBezTo>
                      <a:pt x="103" y="129"/>
                      <a:pt x="103" y="129"/>
                      <a:pt x="103" y="129"/>
                    </a:cubicBezTo>
                    <a:cubicBezTo>
                      <a:pt x="96" y="134"/>
                      <a:pt x="87" y="137"/>
                      <a:pt x="77"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Freeform 133"/>
              <p:cNvSpPr>
                <a:spLocks noEditPoints="1"/>
              </p:cNvSpPr>
              <p:nvPr/>
            </p:nvSpPr>
            <p:spPr bwMode="auto">
              <a:xfrm>
                <a:off x="7561516" y="2614896"/>
                <a:ext cx="218681" cy="379158"/>
              </a:xfrm>
              <a:custGeom>
                <a:avLst/>
                <a:gdLst>
                  <a:gd name="T0" fmla="*/ 200950 w 111"/>
                  <a:gd name="T1" fmla="*/ 125731 h 193"/>
                  <a:gd name="T2" fmla="*/ 151698 w 111"/>
                  <a:gd name="T3" fmla="*/ 15716 h 193"/>
                  <a:gd name="T4" fmla="*/ 41372 w 111"/>
                  <a:gd name="T5" fmla="*/ 64830 h 193"/>
                  <a:gd name="T6" fmla="*/ 82744 w 111"/>
                  <a:gd name="T7" fmla="*/ 170916 h 193"/>
                  <a:gd name="T8" fmla="*/ 63043 w 111"/>
                  <a:gd name="T9" fmla="*/ 225923 h 193"/>
                  <a:gd name="T10" fmla="*/ 61073 w 111"/>
                  <a:gd name="T11" fmla="*/ 225923 h 193"/>
                  <a:gd name="T12" fmla="*/ 51223 w 111"/>
                  <a:gd name="T13" fmla="*/ 229852 h 193"/>
                  <a:gd name="T14" fmla="*/ 1970 w 111"/>
                  <a:gd name="T15" fmla="*/ 359513 h 193"/>
                  <a:gd name="T16" fmla="*/ 5910 w 111"/>
                  <a:gd name="T17" fmla="*/ 369335 h 193"/>
                  <a:gd name="T18" fmla="*/ 25611 w 111"/>
                  <a:gd name="T19" fmla="*/ 377193 h 193"/>
                  <a:gd name="T20" fmla="*/ 35462 w 111"/>
                  <a:gd name="T21" fmla="*/ 373264 h 193"/>
                  <a:gd name="T22" fmla="*/ 84714 w 111"/>
                  <a:gd name="T23" fmla="*/ 243604 h 193"/>
                  <a:gd name="T24" fmla="*/ 80774 w 111"/>
                  <a:gd name="T25" fmla="*/ 233781 h 193"/>
                  <a:gd name="T26" fmla="*/ 78804 w 111"/>
                  <a:gd name="T27" fmla="*/ 231817 h 193"/>
                  <a:gd name="T28" fmla="*/ 98505 w 111"/>
                  <a:gd name="T29" fmla="*/ 178774 h 193"/>
                  <a:gd name="T30" fmla="*/ 200950 w 111"/>
                  <a:gd name="T31" fmla="*/ 125731 h 193"/>
                  <a:gd name="T32" fmla="*/ 59103 w 111"/>
                  <a:gd name="T33" fmla="*/ 72688 h 193"/>
                  <a:gd name="T34" fmla="*/ 145787 w 111"/>
                  <a:gd name="T35" fmla="*/ 33397 h 193"/>
                  <a:gd name="T36" fmla="*/ 183219 w 111"/>
                  <a:gd name="T37" fmla="*/ 119838 h 193"/>
                  <a:gd name="T38" fmla="*/ 98505 w 111"/>
                  <a:gd name="T39" fmla="*/ 157164 h 193"/>
                  <a:gd name="T40" fmla="*/ 59103 w 111"/>
                  <a:gd name="T41" fmla="*/ 72688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1" h="193">
                    <a:moveTo>
                      <a:pt x="102" y="64"/>
                    </a:moveTo>
                    <a:cubicBezTo>
                      <a:pt x="111" y="42"/>
                      <a:pt x="99" y="17"/>
                      <a:pt x="77" y="8"/>
                    </a:cubicBezTo>
                    <a:cubicBezTo>
                      <a:pt x="54" y="0"/>
                      <a:pt x="30" y="11"/>
                      <a:pt x="21" y="33"/>
                    </a:cubicBezTo>
                    <a:cubicBezTo>
                      <a:pt x="13" y="54"/>
                      <a:pt x="23" y="78"/>
                      <a:pt x="42" y="87"/>
                    </a:cubicBezTo>
                    <a:cubicBezTo>
                      <a:pt x="32" y="115"/>
                      <a:pt x="32" y="115"/>
                      <a:pt x="32" y="115"/>
                    </a:cubicBezTo>
                    <a:cubicBezTo>
                      <a:pt x="31" y="115"/>
                      <a:pt x="31" y="115"/>
                      <a:pt x="31" y="115"/>
                    </a:cubicBezTo>
                    <a:cubicBezTo>
                      <a:pt x="29" y="114"/>
                      <a:pt x="26" y="115"/>
                      <a:pt x="26" y="117"/>
                    </a:cubicBezTo>
                    <a:cubicBezTo>
                      <a:pt x="1" y="183"/>
                      <a:pt x="1" y="183"/>
                      <a:pt x="1" y="183"/>
                    </a:cubicBezTo>
                    <a:cubicBezTo>
                      <a:pt x="0" y="185"/>
                      <a:pt x="1" y="188"/>
                      <a:pt x="3" y="188"/>
                    </a:cubicBezTo>
                    <a:cubicBezTo>
                      <a:pt x="13" y="192"/>
                      <a:pt x="13" y="192"/>
                      <a:pt x="13" y="192"/>
                    </a:cubicBezTo>
                    <a:cubicBezTo>
                      <a:pt x="15" y="193"/>
                      <a:pt x="17" y="192"/>
                      <a:pt x="18" y="190"/>
                    </a:cubicBezTo>
                    <a:cubicBezTo>
                      <a:pt x="43" y="124"/>
                      <a:pt x="43" y="124"/>
                      <a:pt x="43" y="124"/>
                    </a:cubicBezTo>
                    <a:cubicBezTo>
                      <a:pt x="44" y="122"/>
                      <a:pt x="43" y="120"/>
                      <a:pt x="41" y="119"/>
                    </a:cubicBezTo>
                    <a:cubicBezTo>
                      <a:pt x="40" y="118"/>
                      <a:pt x="40" y="118"/>
                      <a:pt x="40" y="118"/>
                    </a:cubicBezTo>
                    <a:cubicBezTo>
                      <a:pt x="50" y="91"/>
                      <a:pt x="50" y="91"/>
                      <a:pt x="50" y="91"/>
                    </a:cubicBezTo>
                    <a:cubicBezTo>
                      <a:pt x="72" y="96"/>
                      <a:pt x="94" y="85"/>
                      <a:pt x="102" y="64"/>
                    </a:cubicBezTo>
                    <a:close/>
                    <a:moveTo>
                      <a:pt x="30" y="37"/>
                    </a:moveTo>
                    <a:cubicBezTo>
                      <a:pt x="36" y="19"/>
                      <a:pt x="56" y="10"/>
                      <a:pt x="74" y="17"/>
                    </a:cubicBezTo>
                    <a:cubicBezTo>
                      <a:pt x="91" y="24"/>
                      <a:pt x="100" y="43"/>
                      <a:pt x="93" y="61"/>
                    </a:cubicBezTo>
                    <a:cubicBezTo>
                      <a:pt x="87" y="78"/>
                      <a:pt x="67" y="87"/>
                      <a:pt x="50" y="80"/>
                    </a:cubicBezTo>
                    <a:cubicBezTo>
                      <a:pt x="32" y="74"/>
                      <a:pt x="23" y="54"/>
                      <a:pt x="30"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16" name="Group 101"/>
              <p:cNvGrpSpPr>
                <a:grpSpLocks/>
              </p:cNvGrpSpPr>
              <p:nvPr/>
            </p:nvGrpSpPr>
            <p:grpSpPr bwMode="auto">
              <a:xfrm>
                <a:off x="6329253" y="5728815"/>
                <a:ext cx="560422" cy="467296"/>
                <a:chOff x="6329253" y="5728815"/>
                <a:chExt cx="560422" cy="467296"/>
              </a:xfrm>
            </p:grpSpPr>
            <p:sp>
              <p:nvSpPr>
                <p:cNvPr id="117" name="Freeform 134"/>
                <p:cNvSpPr>
                  <a:spLocks/>
                </p:cNvSpPr>
                <p:nvPr/>
              </p:nvSpPr>
              <p:spPr bwMode="auto">
                <a:xfrm>
                  <a:off x="6329253" y="5728815"/>
                  <a:ext cx="560422" cy="442351"/>
                </a:xfrm>
                <a:custGeom>
                  <a:avLst/>
                  <a:gdLst>
                    <a:gd name="T0" fmla="*/ 0 w 674"/>
                    <a:gd name="T1" fmla="*/ 275222 h 532"/>
                    <a:gd name="T2" fmla="*/ 560422 w 674"/>
                    <a:gd name="T3" fmla="*/ 0 h 532"/>
                    <a:gd name="T4" fmla="*/ 271065 w 674"/>
                    <a:gd name="T5" fmla="*/ 442351 h 532"/>
                    <a:gd name="T6" fmla="*/ 194568 w 674"/>
                    <a:gd name="T7" fmla="*/ 294346 h 532"/>
                    <a:gd name="T8" fmla="*/ 523005 w 674"/>
                    <a:gd name="T9" fmla="*/ 29102 h 532"/>
                    <a:gd name="T10" fmla="*/ 178770 w 674"/>
                    <a:gd name="T11" fmla="*/ 279380 h 532"/>
                    <a:gd name="T12" fmla="*/ 0 w 674"/>
                    <a:gd name="T13" fmla="*/ 275222 h 5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532">
                      <a:moveTo>
                        <a:pt x="0" y="331"/>
                      </a:moveTo>
                      <a:lnTo>
                        <a:pt x="674" y="0"/>
                      </a:lnTo>
                      <a:lnTo>
                        <a:pt x="326" y="532"/>
                      </a:lnTo>
                      <a:lnTo>
                        <a:pt x="234" y="354"/>
                      </a:lnTo>
                      <a:lnTo>
                        <a:pt x="629" y="35"/>
                      </a:lnTo>
                      <a:lnTo>
                        <a:pt x="215" y="336"/>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8" name="Freeform 135"/>
                <p:cNvSpPr>
                  <a:spLocks/>
                </p:cNvSpPr>
                <p:nvPr/>
              </p:nvSpPr>
              <p:spPr bwMode="auto">
                <a:xfrm>
                  <a:off x="6499707" y="6038960"/>
                  <a:ext cx="57373" cy="157151"/>
                </a:xfrm>
                <a:custGeom>
                  <a:avLst/>
                  <a:gdLst>
                    <a:gd name="T0" fmla="*/ 0 w 29"/>
                    <a:gd name="T1" fmla="*/ 3929 h 80"/>
                    <a:gd name="T2" fmla="*/ 35611 w 29"/>
                    <a:gd name="T3" fmla="*/ 149293 h 80"/>
                    <a:gd name="T4" fmla="*/ 57373 w 29"/>
                    <a:gd name="T5" fmla="*/ 66789 h 80"/>
                    <a:gd name="T6" fmla="*/ 19784 w 29"/>
                    <a:gd name="T7" fmla="*/ 0 h 80"/>
                    <a:gd name="T8" fmla="*/ 0 w 29"/>
                    <a:gd name="T9" fmla="*/ 3929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0">
                      <a:moveTo>
                        <a:pt x="0" y="2"/>
                      </a:moveTo>
                      <a:cubicBezTo>
                        <a:pt x="0" y="2"/>
                        <a:pt x="18" y="80"/>
                        <a:pt x="18" y="76"/>
                      </a:cubicBezTo>
                      <a:cubicBezTo>
                        <a:pt x="18" y="71"/>
                        <a:pt x="29" y="34"/>
                        <a:pt x="29" y="34"/>
                      </a:cubicBezTo>
                      <a:cubicBezTo>
                        <a:pt x="10" y="0"/>
                        <a:pt x="10" y="0"/>
                        <a:pt x="1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sp>
          <p:nvSpPr>
            <p:cNvPr id="28" name="Rectangle 8"/>
            <p:cNvSpPr>
              <a:spLocks noChangeArrowheads="1"/>
            </p:cNvSpPr>
            <p:nvPr/>
          </p:nvSpPr>
          <p:spPr bwMode="auto">
            <a:xfrm>
              <a:off x="1512677" y="1791750"/>
              <a:ext cx="776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altLang="zh-CN" sz="6000" b="0" i="0" u="none" strike="noStrike" kern="1200" cap="none" spc="0" normalizeH="0" baseline="0" noProof="0" dirty="0" err="1">
                  <a:ln>
                    <a:noFill/>
                  </a:ln>
                  <a:solidFill>
                    <a:prstClr val="white"/>
                  </a:solidFill>
                  <a:effectLst/>
                  <a:uLnTx/>
                  <a:uFillTx/>
                  <a:latin typeface="Modern Pictograms" charset="0"/>
                  <a:ea typeface="宋体" panose="02010600030101010101" pitchFamily="2" charset="-122"/>
                  <a:cs typeface="+mn-cs"/>
                </a:rPr>
                <a:t>w</a:t>
              </a:r>
              <a:endParaRPr kumimoji="0" lang="en-US" altLang="zh-CN" sz="6000" b="0" i="0" u="none" strike="noStrike" kern="1200" cap="none" spc="0" normalizeH="0" baseline="0" noProof="0" dirty="0">
                <a:ln>
                  <a:noFill/>
                </a:ln>
                <a:solidFill>
                  <a:prstClr val="white"/>
                </a:solidFill>
                <a:effectLst/>
                <a:uLnTx/>
                <a:uFillTx/>
                <a:latin typeface="Calibri" charset="0"/>
                <a:ea typeface="宋体" panose="02010600030101010101" pitchFamily="2" charset="-122"/>
                <a:cs typeface="+mn-cs"/>
              </a:endParaRPr>
            </a:p>
          </p:txBody>
        </p:sp>
        <p:sp>
          <p:nvSpPr>
            <p:cNvPr id="29" name="Rectangle 9"/>
            <p:cNvSpPr>
              <a:spLocks noChangeArrowheads="1"/>
            </p:cNvSpPr>
            <p:nvPr/>
          </p:nvSpPr>
          <p:spPr bwMode="auto">
            <a:xfrm>
              <a:off x="2896053" y="5491867"/>
              <a:ext cx="7793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altLang="zh-CN" sz="4800" b="0" i="0" u="none" strike="noStrike" kern="1200" cap="none" spc="0" normalizeH="0" baseline="0" noProof="0">
                  <a:ln>
                    <a:noFill/>
                  </a:ln>
                  <a:solidFill>
                    <a:prstClr val="white"/>
                  </a:solidFill>
                  <a:effectLst/>
                  <a:uLnTx/>
                  <a:uFillTx/>
                  <a:latin typeface="Modern Pictograms" charset="0"/>
                  <a:ea typeface="宋体" panose="02010600030101010101" pitchFamily="2" charset="-122"/>
                  <a:cs typeface="+mn-cs"/>
                </a:rPr>
                <a:t>a</a:t>
              </a:r>
              <a:endParaRPr kumimoji="0" lang="en-US" altLang="zh-CN" sz="4800" b="0" i="0" u="none" strike="noStrike" kern="1200" cap="none" spc="0" normalizeH="0" baseline="0" noProof="0">
                <a:ln>
                  <a:noFill/>
                </a:ln>
                <a:solidFill>
                  <a:prstClr val="white"/>
                </a:solidFill>
                <a:effectLst/>
                <a:uLnTx/>
                <a:uFillTx/>
                <a:latin typeface="Calibri" charset="0"/>
                <a:ea typeface="宋体" panose="02010600030101010101" pitchFamily="2" charset="-122"/>
                <a:cs typeface="+mn-cs"/>
              </a:endParaRPr>
            </a:p>
          </p:txBody>
        </p:sp>
      </p:grpSp>
      <p:sp>
        <p:nvSpPr>
          <p:cNvPr id="143" name="矩形 142"/>
          <p:cNvSpPr/>
          <p:nvPr/>
        </p:nvSpPr>
        <p:spPr>
          <a:xfrm>
            <a:off x="6029394" y="704946"/>
            <a:ext cx="4532859" cy="769441"/>
          </a:xfrm>
          <a:prstGeom prst="rect">
            <a:avLst/>
          </a:prstGeom>
        </p:spPr>
        <p:txBody>
          <a:bodyPr wrap="square">
            <a:spAutoFit/>
          </a:bodyPr>
          <a:lstStyle/>
          <a:p>
            <a:pPr lvl="0" eaLnBrk="1" fontAlgn="auto" hangingPunct="1">
              <a:lnSpc>
                <a:spcPct val="110000"/>
              </a:lnSpc>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善</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用資優特需領綱</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pic>
        <p:nvPicPr>
          <p:cNvPr id="140" name="圖片 139"/>
          <p:cNvPicPr>
            <a:picLocks noChangeAspect="1"/>
          </p:cNvPicPr>
          <p:nvPr/>
        </p:nvPicPr>
        <p:blipFill>
          <a:blip r:embed="rId2"/>
          <a:stretch>
            <a:fillRect/>
          </a:stretch>
        </p:blipFill>
        <p:spPr>
          <a:xfrm>
            <a:off x="7106465" y="4070089"/>
            <a:ext cx="1800000" cy="1800000"/>
          </a:xfrm>
          <a:prstGeom prst="rect">
            <a:avLst/>
          </a:prstGeom>
          <a:noFill/>
        </p:spPr>
      </p:pic>
      <p:pic>
        <p:nvPicPr>
          <p:cNvPr id="141" name="Picture 2" descr="åµé 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404946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é å°æè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482" y="1810648"/>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6" descr="ææç¼å± /&gt;&lt;/a&gt;&lt;/li&gt;&#10;            &#10;&#10;        &#10;      &lt;/ul&gt;  &#10;     &lt;/div&gt; &#10;      &#10;    &#10;       &#10;    &#10;       &#10; &lt;/div&gt;  &#10;  &#10;    &lt;/div&gt;&#10;     &#10; &lt;/div&gt;&#10;&lt;div c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516" y="1810648"/>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9340569" y="1811647"/>
            <a:ext cx="1800000" cy="1800000"/>
          </a:xfrm>
          <a:prstGeom prst="rect">
            <a:avLst/>
          </a:prstGeom>
          <a:solidFill>
            <a:srgbClr val="9966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 name="直角三角形 4"/>
          <p:cNvSpPr/>
          <p:nvPr/>
        </p:nvSpPr>
        <p:spPr>
          <a:xfrm rot="5400000">
            <a:off x="9367021" y="1784196"/>
            <a:ext cx="1590478" cy="1643382"/>
          </a:xfrm>
          <a:prstGeom prst="rtTriangl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9422780" y="1810648"/>
            <a:ext cx="1561171" cy="430887"/>
          </a:xfrm>
          <a:prstGeom prst="rect">
            <a:avLst/>
          </a:prstGeom>
          <a:noFill/>
        </p:spPr>
        <p:txBody>
          <a:bodyPr wrap="square" rtlCol="0">
            <a:spAutoFit/>
          </a:bodyPr>
          <a:lstStyle/>
          <a:p>
            <a:r>
              <a:rPr lang="zh-TW" altLang="en-US" sz="2200" b="1" dirty="0" smtClean="0">
                <a:solidFill>
                  <a:schemeClr val="bg1"/>
                </a:solidFill>
                <a:latin typeface="微軟正黑體" panose="020B0604030504040204" pitchFamily="34" charset="-120"/>
                <a:ea typeface="微軟正黑體" panose="020B0604030504040204" pitchFamily="34" charset="-120"/>
              </a:rPr>
              <a:t>專長</a:t>
            </a:r>
            <a:r>
              <a:rPr lang="zh-TW" altLang="en-US" sz="2200" b="1" dirty="0" smtClean="0">
                <a:solidFill>
                  <a:schemeClr val="bg1"/>
                </a:solidFill>
                <a:latin typeface="微軟正黑體" panose="020B0604030504040204" pitchFamily="34" charset="-120"/>
                <a:ea typeface="微軟正黑體" panose="020B0604030504040204" pitchFamily="34" charset="-120"/>
              </a:rPr>
              <a:t>領域</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6"/>
          <a:stretch>
            <a:fillRect/>
          </a:stretch>
        </p:blipFill>
        <p:spPr>
          <a:xfrm>
            <a:off x="9853027" y="2501360"/>
            <a:ext cx="1130924" cy="1061264"/>
          </a:xfrm>
          <a:prstGeom prst="rect">
            <a:avLst/>
          </a:prstGeom>
        </p:spPr>
      </p:pic>
      <p:sp>
        <p:nvSpPr>
          <p:cNvPr id="9" name="向上箭號圖說文字 8"/>
          <p:cNvSpPr/>
          <p:nvPr/>
        </p:nvSpPr>
        <p:spPr>
          <a:xfrm>
            <a:off x="9342480" y="3602029"/>
            <a:ext cx="1787310" cy="1347435"/>
          </a:xfrm>
          <a:prstGeom prst="upArrowCallout">
            <a:avLst/>
          </a:prstGeom>
          <a:solidFill>
            <a:srgbClr val="4BC9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anose="020B0604030504040204" pitchFamily="34" charset="-120"/>
                <a:ea typeface="微軟正黑體" panose="020B0604030504040204" pitchFamily="34" charset="-120"/>
              </a:rPr>
              <a:t>依學生優勢，自行規劃</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311168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ED756"/>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BEB779-528C-4A73-83E2-FB2AE7B0FE94}"/>
              </a:ext>
            </a:extLst>
          </p:cNvPr>
          <p:cNvSpPr/>
          <p:nvPr/>
        </p:nvSpPr>
        <p:spPr>
          <a:xfrm>
            <a:off x="1714500" y="187087"/>
            <a:ext cx="8763000" cy="794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r>
              <a:rPr lang="zh-TW" altLang="en-US" sz="4000" b="1" dirty="0">
                <a:solidFill>
                  <a:srgbClr val="FF0000"/>
                </a:solidFill>
                <a:latin typeface="微軟正黑體" panose="020B0604030504040204" pitchFamily="34" charset="-120"/>
                <a:ea typeface="微軟正黑體" panose="020B0604030504040204" pitchFamily="34" charset="-120"/>
              </a:rPr>
              <a:t>特殊需求領域課程屬於校訂課程</a:t>
            </a:r>
            <a:endParaRPr lang="zh-TW" altLang="en-US" sz="4000" b="1" dirty="0">
              <a:solidFill>
                <a:srgbClr val="FF0000"/>
              </a:solidFill>
              <a:latin typeface="Calibri Light"/>
              <a:ea typeface="微軟正黑體"/>
            </a:endParaRPr>
          </a:p>
        </p:txBody>
      </p:sp>
      <p:sp>
        <p:nvSpPr>
          <p:cNvPr id="4" name="標題 1">
            <a:extLst>
              <a:ext uri="{FF2B5EF4-FFF2-40B4-BE49-F238E27FC236}">
                <a16:creationId xmlns:a16="http://schemas.microsoft.com/office/drawing/2014/main" id="{10435FD9-1BA8-4EEB-8955-51E95795D3F7}"/>
              </a:ext>
            </a:extLst>
          </p:cNvPr>
          <p:cNvSpPr txBox="1">
            <a:spLocks/>
          </p:cNvSpPr>
          <p:nvPr/>
        </p:nvSpPr>
        <p:spPr>
          <a:xfrm>
            <a:off x="1981200" y="244237"/>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endParaRPr lang="zh-TW" altLang="en-US" sz="4000" b="1" dirty="0">
              <a:solidFill>
                <a:prstClr val="black"/>
              </a:solidFill>
              <a:latin typeface="Calibri Light"/>
              <a:ea typeface="微軟正黑體"/>
            </a:endParaRPr>
          </a:p>
        </p:txBody>
      </p:sp>
      <p:pic>
        <p:nvPicPr>
          <p:cNvPr id="11" name="圖片 10" descr="一張含有 文字 的圖片&#10;&#10;自動產生的描述">
            <a:extLst>
              <a:ext uri="{FF2B5EF4-FFF2-40B4-BE49-F238E27FC236}">
                <a16:creationId xmlns:a16="http://schemas.microsoft.com/office/drawing/2014/main" id="{C2BB8809-7B1B-4E09-AD8C-B57F402202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32" t="15470" r="63962" b="44474"/>
          <a:stretch/>
        </p:blipFill>
        <p:spPr>
          <a:xfrm>
            <a:off x="6378296" y="2007079"/>
            <a:ext cx="1741926" cy="4568586"/>
          </a:xfrm>
          <a:prstGeom prst="rect">
            <a:avLst/>
          </a:prstGeom>
        </p:spPr>
      </p:pic>
      <p:pic>
        <p:nvPicPr>
          <p:cNvPr id="13" name="圖片 12">
            <a:extLst>
              <a:ext uri="{FF2B5EF4-FFF2-40B4-BE49-F238E27FC236}">
                <a16:creationId xmlns:a16="http://schemas.microsoft.com/office/drawing/2014/main" id="{0E330856-C277-4D91-B191-C227D53DF5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84" t="26271" r="64345" b="20799"/>
          <a:stretch/>
        </p:blipFill>
        <p:spPr>
          <a:xfrm>
            <a:off x="1838529" y="2007079"/>
            <a:ext cx="1758592" cy="4602758"/>
          </a:xfrm>
          <a:prstGeom prst="rect">
            <a:avLst/>
          </a:prstGeom>
        </p:spPr>
      </p:pic>
      <p:sp>
        <p:nvSpPr>
          <p:cNvPr id="15" name="文字方塊 14">
            <a:extLst>
              <a:ext uri="{FF2B5EF4-FFF2-40B4-BE49-F238E27FC236}">
                <a16:creationId xmlns:a16="http://schemas.microsoft.com/office/drawing/2014/main" id="{6E3B1842-D08B-4D45-8CBA-E30AC4A32968}"/>
              </a:ext>
            </a:extLst>
          </p:cNvPr>
          <p:cNvSpPr txBox="1"/>
          <p:nvPr/>
        </p:nvSpPr>
        <p:spPr>
          <a:xfrm>
            <a:off x="1838529" y="1075048"/>
            <a:ext cx="3960000" cy="830997"/>
          </a:xfrm>
          <a:prstGeom prst="rect">
            <a:avLst/>
          </a:prstGeom>
          <a:solidFill>
            <a:srgbClr val="4BC9D0"/>
          </a:solidFill>
        </p:spPr>
        <p:txBody>
          <a:bodyPr wrap="square" rtlCol="0">
            <a:spAutoFit/>
          </a:bodyPr>
          <a:lstStyle/>
          <a:p>
            <a:pPr algn="ctr" defTabSz="457200" eaLnBrk="1" fontAlgn="auto" hangingPunct="1">
              <a:lnSpc>
                <a:spcPts val="2880"/>
              </a:lnSpc>
              <a:spcBef>
                <a:spcPts val="0"/>
              </a:spcBef>
              <a:spcAft>
                <a:spcPts val="0"/>
              </a:spcAft>
              <a:defRPr/>
            </a:pPr>
            <a:r>
              <a:rPr lang="zh-TW" altLang="en-US" sz="2400" b="1" dirty="0">
                <a:solidFill>
                  <a:schemeClr val="bg1"/>
                </a:solidFill>
                <a:latin typeface="微軟正黑體"/>
                <a:ea typeface="微軟正黑體"/>
              </a:rPr>
              <a:t>國民小學及國民</a:t>
            </a:r>
            <a:r>
              <a:rPr lang="zh-TW" altLang="en-US" sz="2400" b="1" dirty="0" smtClean="0">
                <a:solidFill>
                  <a:schemeClr val="bg1"/>
                </a:solidFill>
                <a:latin typeface="微軟正黑體"/>
                <a:ea typeface="微軟正黑體"/>
              </a:rPr>
              <a:t>中學</a:t>
            </a:r>
            <a:endParaRPr lang="en-US" altLang="zh-TW" sz="2400" b="1" dirty="0" smtClean="0">
              <a:solidFill>
                <a:schemeClr val="bg1"/>
              </a:solidFill>
              <a:latin typeface="微軟正黑體"/>
              <a:ea typeface="微軟正黑體"/>
            </a:endParaRPr>
          </a:p>
          <a:p>
            <a:pPr algn="ctr" defTabSz="457200" eaLnBrk="1" fontAlgn="auto" hangingPunct="1">
              <a:lnSpc>
                <a:spcPts val="2880"/>
              </a:lnSpc>
              <a:spcBef>
                <a:spcPts val="0"/>
              </a:spcBef>
              <a:spcAft>
                <a:spcPts val="0"/>
              </a:spcAft>
              <a:defRPr/>
            </a:pPr>
            <a:r>
              <a:rPr lang="zh-TW" altLang="en-US" sz="2400" b="1" dirty="0" smtClean="0">
                <a:solidFill>
                  <a:schemeClr val="bg1"/>
                </a:solidFill>
                <a:latin typeface="微軟正黑體"/>
                <a:ea typeface="微軟正黑體"/>
              </a:rPr>
              <a:t>課程</a:t>
            </a:r>
            <a:r>
              <a:rPr lang="zh-TW" altLang="en-US" sz="2400" b="1" dirty="0">
                <a:solidFill>
                  <a:schemeClr val="bg1"/>
                </a:solidFill>
                <a:latin typeface="微軟正黑體"/>
                <a:ea typeface="微軟正黑體"/>
              </a:rPr>
              <a:t>規劃</a:t>
            </a:r>
          </a:p>
        </p:txBody>
      </p:sp>
      <p:sp>
        <p:nvSpPr>
          <p:cNvPr id="16" name="文字方塊 15">
            <a:extLst>
              <a:ext uri="{FF2B5EF4-FFF2-40B4-BE49-F238E27FC236}">
                <a16:creationId xmlns:a16="http://schemas.microsoft.com/office/drawing/2014/main" id="{074D3EF0-E50B-4D69-840C-811D07AC217E}"/>
              </a:ext>
            </a:extLst>
          </p:cNvPr>
          <p:cNvSpPr txBox="1"/>
          <p:nvPr/>
        </p:nvSpPr>
        <p:spPr>
          <a:xfrm>
            <a:off x="6393472" y="1087604"/>
            <a:ext cx="3960000" cy="813813"/>
          </a:xfrm>
          <a:prstGeom prst="rect">
            <a:avLst/>
          </a:prstGeom>
          <a:solidFill>
            <a:schemeClr val="bg2">
              <a:lumMod val="75000"/>
            </a:schemeClr>
          </a:solidFill>
        </p:spPr>
        <p:txBody>
          <a:bodyPr wrap="square" rtlCol="0">
            <a:spAutoFit/>
          </a:bodyPr>
          <a:lstStyle/>
          <a:p>
            <a:pPr algn="ctr" defTabSz="457200" eaLnBrk="1" fontAlgn="auto" hangingPunct="1">
              <a:lnSpc>
                <a:spcPts val="2880"/>
              </a:lnSpc>
              <a:spcBef>
                <a:spcPts val="0"/>
              </a:spcBef>
              <a:spcAft>
                <a:spcPts val="0"/>
              </a:spcAft>
              <a:defRPr/>
            </a:pPr>
            <a:r>
              <a:rPr lang="zh-TW" altLang="en-US" sz="2400" b="1" dirty="0">
                <a:solidFill>
                  <a:schemeClr val="bg1"/>
                </a:solidFill>
                <a:latin typeface="微軟正黑體"/>
                <a:ea typeface="微軟正黑體"/>
              </a:rPr>
              <a:t>高級中等學校教育階段</a:t>
            </a:r>
            <a:endParaRPr lang="en-US" altLang="zh-TW" sz="2400" b="1" dirty="0">
              <a:solidFill>
                <a:schemeClr val="bg1"/>
              </a:solidFill>
              <a:latin typeface="微軟正黑體"/>
              <a:ea typeface="微軟正黑體"/>
            </a:endParaRPr>
          </a:p>
          <a:p>
            <a:pPr algn="ctr" defTabSz="457200" eaLnBrk="1" fontAlgn="auto" hangingPunct="1">
              <a:lnSpc>
                <a:spcPts val="2880"/>
              </a:lnSpc>
              <a:spcBef>
                <a:spcPts val="0"/>
              </a:spcBef>
              <a:spcAft>
                <a:spcPts val="0"/>
              </a:spcAft>
              <a:defRPr/>
            </a:pPr>
            <a:r>
              <a:rPr lang="zh-TW" altLang="en-US" sz="2400" b="1" dirty="0">
                <a:solidFill>
                  <a:schemeClr val="bg1"/>
                </a:solidFill>
                <a:latin typeface="微軟正黑體"/>
                <a:ea typeface="微軟正黑體"/>
              </a:rPr>
              <a:t>各類型學校課程規劃</a:t>
            </a:r>
          </a:p>
        </p:txBody>
      </p:sp>
      <p:cxnSp>
        <p:nvCxnSpPr>
          <p:cNvPr id="18" name="直線接點 17">
            <a:extLst>
              <a:ext uri="{FF2B5EF4-FFF2-40B4-BE49-F238E27FC236}">
                <a16:creationId xmlns:a16="http://schemas.microsoft.com/office/drawing/2014/main" id="{5454D856-24BC-413E-B502-5EB7C588D00B}"/>
              </a:ext>
            </a:extLst>
          </p:cNvPr>
          <p:cNvCxnSpPr/>
          <p:nvPr/>
        </p:nvCxnSpPr>
        <p:spPr>
          <a:xfrm>
            <a:off x="6096000" y="1228726"/>
            <a:ext cx="0" cy="5346939"/>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0B447477-B3E1-4B10-A540-F17BB63407DA}"/>
              </a:ext>
            </a:extLst>
          </p:cNvPr>
          <p:cNvSpPr txBox="1"/>
          <p:nvPr/>
        </p:nvSpPr>
        <p:spPr>
          <a:xfrm>
            <a:off x="4104167" y="2007079"/>
            <a:ext cx="1689808" cy="3108543"/>
          </a:xfrm>
          <a:prstGeom prst="rect">
            <a:avLst/>
          </a:prstGeom>
          <a:solidFill>
            <a:srgbClr val="4BC9D0"/>
          </a:solidFill>
        </p:spPr>
        <p:txBody>
          <a:bodyPr wrap="square" rtlCol="0">
            <a:spAutoFit/>
          </a:bodyPr>
          <a:lstStyle/>
          <a:p>
            <a:pPr defTabSz="457200" eaLnBrk="1" fontAlgn="auto" hangingPunct="1">
              <a:spcBef>
                <a:spcPts val="0"/>
              </a:spcBef>
              <a:spcAft>
                <a:spcPts val="0"/>
              </a:spcAft>
              <a:defRPr/>
            </a:pPr>
            <a:r>
              <a:rPr lang="zh-TW" altLang="en-US" sz="2800" dirty="0">
                <a:solidFill>
                  <a:schemeClr val="bg1"/>
                </a:solidFill>
                <a:latin typeface="微軟正黑體"/>
                <a:ea typeface="微軟正黑體"/>
              </a:rPr>
              <a:t>國民小學及國民中學，屬於</a:t>
            </a:r>
            <a:r>
              <a:rPr lang="zh-TW" altLang="en-US" sz="2800" b="1" dirty="0">
                <a:solidFill>
                  <a:schemeClr val="bg1"/>
                </a:solidFill>
                <a:latin typeface="微軟正黑體"/>
                <a:ea typeface="微軟正黑體"/>
              </a:rPr>
              <a:t>校訂課程</a:t>
            </a:r>
            <a:r>
              <a:rPr lang="zh-TW" altLang="en-US" sz="2800" dirty="0">
                <a:solidFill>
                  <a:schemeClr val="bg1"/>
                </a:solidFill>
                <a:latin typeface="微軟正黑體"/>
                <a:ea typeface="微軟正黑體"/>
              </a:rPr>
              <a:t>中的</a:t>
            </a:r>
            <a:r>
              <a:rPr lang="zh-TW" altLang="en-US" sz="2800" b="1" dirty="0">
                <a:solidFill>
                  <a:srgbClr val="FF0000"/>
                </a:solidFill>
                <a:latin typeface="微軟正黑體"/>
                <a:ea typeface="微軟正黑體"/>
              </a:rPr>
              <a:t>彈性學習課程</a:t>
            </a:r>
            <a:r>
              <a:rPr lang="zh-TW" altLang="en-US" sz="2800" dirty="0" smtClean="0">
                <a:solidFill>
                  <a:schemeClr val="bg1"/>
                </a:solidFill>
                <a:latin typeface="微軟正黑體"/>
                <a:ea typeface="微軟正黑體"/>
              </a:rPr>
              <a:t>。</a:t>
            </a:r>
            <a:endParaRPr lang="en-US" altLang="zh-TW" sz="2800" dirty="0" smtClean="0">
              <a:solidFill>
                <a:schemeClr val="bg1"/>
              </a:solidFill>
              <a:latin typeface="微軟正黑體"/>
              <a:ea typeface="微軟正黑體"/>
            </a:endParaRPr>
          </a:p>
          <a:p>
            <a:pPr defTabSz="457200" eaLnBrk="1" fontAlgn="auto" hangingPunct="1">
              <a:spcBef>
                <a:spcPts val="0"/>
              </a:spcBef>
              <a:spcAft>
                <a:spcPts val="0"/>
              </a:spcAft>
              <a:defRPr/>
            </a:pPr>
            <a:endParaRPr lang="zh-TW" altLang="en-US" sz="2800" dirty="0">
              <a:solidFill>
                <a:schemeClr val="bg1"/>
              </a:solidFill>
              <a:latin typeface="微軟正黑體"/>
              <a:ea typeface="微軟正黑體"/>
            </a:endParaRPr>
          </a:p>
        </p:txBody>
      </p:sp>
      <p:sp>
        <p:nvSpPr>
          <p:cNvPr id="20" name="矩形 19">
            <a:extLst>
              <a:ext uri="{FF2B5EF4-FFF2-40B4-BE49-F238E27FC236}">
                <a16:creationId xmlns:a16="http://schemas.microsoft.com/office/drawing/2014/main" id="{2470F3E2-D58B-4FD7-A7DD-5B9B528E73EE}"/>
              </a:ext>
            </a:extLst>
          </p:cNvPr>
          <p:cNvSpPr/>
          <p:nvPr/>
        </p:nvSpPr>
        <p:spPr>
          <a:xfrm>
            <a:off x="2325975" y="5826642"/>
            <a:ext cx="1315618" cy="326509"/>
          </a:xfrm>
          <a:prstGeom prst="rect">
            <a:avLst/>
          </a:prstGeom>
          <a:noFill/>
          <a:ln w="57150">
            <a:solidFill>
              <a:srgbClr val="4B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zh-TW" altLang="en-US">
              <a:solidFill>
                <a:prstClr val="white"/>
              </a:solidFill>
              <a:latin typeface="Calibri Light"/>
              <a:ea typeface="微軟正黑體"/>
            </a:endParaRPr>
          </a:p>
        </p:txBody>
      </p:sp>
      <p:sp>
        <p:nvSpPr>
          <p:cNvPr id="21" name="箭號: 上彎 20">
            <a:extLst>
              <a:ext uri="{FF2B5EF4-FFF2-40B4-BE49-F238E27FC236}">
                <a16:creationId xmlns:a16="http://schemas.microsoft.com/office/drawing/2014/main" id="{161AFDBD-A2E9-4595-B825-E9182F5FBBDB}"/>
              </a:ext>
            </a:extLst>
          </p:cNvPr>
          <p:cNvSpPr/>
          <p:nvPr/>
        </p:nvSpPr>
        <p:spPr>
          <a:xfrm rot="16200000" flipH="1">
            <a:off x="3704618" y="5066754"/>
            <a:ext cx="1165097" cy="1262835"/>
          </a:xfrm>
          <a:prstGeom prst="bentUpArrow">
            <a:avLst>
              <a:gd name="adj1" fmla="val 21765"/>
              <a:gd name="adj2" fmla="val 25000"/>
              <a:gd name="adj3" fmla="val 27180"/>
            </a:avLst>
          </a:prstGeom>
          <a:solidFill>
            <a:srgbClr val="4B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zh-TW" altLang="en-US">
              <a:solidFill>
                <a:prstClr val="white"/>
              </a:solidFill>
              <a:latin typeface="Calibri Light"/>
              <a:ea typeface="微軟正黑體"/>
            </a:endParaRPr>
          </a:p>
        </p:txBody>
      </p:sp>
      <p:sp>
        <p:nvSpPr>
          <p:cNvPr id="22" name="文字方塊 21">
            <a:extLst>
              <a:ext uri="{FF2B5EF4-FFF2-40B4-BE49-F238E27FC236}">
                <a16:creationId xmlns:a16="http://schemas.microsoft.com/office/drawing/2014/main" id="{654669F1-3D86-465A-9F6D-94BC46586079}"/>
              </a:ext>
            </a:extLst>
          </p:cNvPr>
          <p:cNvSpPr txBox="1"/>
          <p:nvPr/>
        </p:nvSpPr>
        <p:spPr>
          <a:xfrm>
            <a:off x="8683571" y="2007079"/>
            <a:ext cx="1669901" cy="3108543"/>
          </a:xfrm>
          <a:prstGeom prst="rect">
            <a:avLst/>
          </a:prstGeom>
          <a:solidFill>
            <a:schemeClr val="bg2">
              <a:lumMod val="75000"/>
            </a:schemeClr>
          </a:solidFill>
        </p:spPr>
        <p:txBody>
          <a:bodyPr wrap="square" rtlCol="0">
            <a:spAutoFit/>
          </a:bodyPr>
          <a:lstStyle/>
          <a:p>
            <a:pPr defTabSz="457200" eaLnBrk="1" fontAlgn="auto" hangingPunct="1">
              <a:spcBef>
                <a:spcPts val="0"/>
              </a:spcBef>
              <a:spcAft>
                <a:spcPts val="0"/>
              </a:spcAft>
              <a:defRPr/>
            </a:pPr>
            <a:r>
              <a:rPr lang="zh-TW" altLang="en-US" sz="2800" dirty="0">
                <a:solidFill>
                  <a:schemeClr val="bg1"/>
                </a:solidFill>
                <a:latin typeface="微軟正黑體"/>
                <a:ea typeface="微軟正黑體"/>
              </a:rPr>
              <a:t>高級中等學校，屬於</a:t>
            </a:r>
            <a:r>
              <a:rPr lang="zh-TW" altLang="en-US" sz="2800" b="1" dirty="0">
                <a:solidFill>
                  <a:srgbClr val="FF0000"/>
                </a:solidFill>
                <a:latin typeface="微軟正黑體"/>
                <a:ea typeface="微軟正黑體"/>
              </a:rPr>
              <a:t>校訂課程</a:t>
            </a:r>
            <a:r>
              <a:rPr lang="zh-TW" altLang="en-US" sz="2800" dirty="0">
                <a:solidFill>
                  <a:schemeClr val="bg1"/>
                </a:solidFill>
                <a:latin typeface="微軟正黑體"/>
                <a:ea typeface="微軟正黑體"/>
              </a:rPr>
              <a:t>中的</a:t>
            </a:r>
            <a:r>
              <a:rPr lang="zh-TW" altLang="en-US" sz="2800" b="1" dirty="0">
                <a:solidFill>
                  <a:srgbClr val="FF0000"/>
                </a:solidFill>
                <a:latin typeface="微軟正黑體"/>
                <a:ea typeface="微軟正黑體"/>
              </a:rPr>
              <a:t>必修、選修</a:t>
            </a:r>
            <a:r>
              <a:rPr lang="zh-TW" altLang="en-US" sz="2800" b="1" dirty="0">
                <a:solidFill>
                  <a:schemeClr val="bg1"/>
                </a:solidFill>
                <a:latin typeface="微軟正黑體"/>
                <a:ea typeface="微軟正黑體"/>
              </a:rPr>
              <a:t>或</a:t>
            </a:r>
            <a:r>
              <a:rPr lang="zh-TW" altLang="en-US" sz="2800" b="1" dirty="0">
                <a:solidFill>
                  <a:srgbClr val="FF0000"/>
                </a:solidFill>
                <a:latin typeface="微軟正黑體"/>
                <a:ea typeface="微軟正黑體"/>
              </a:rPr>
              <a:t>彈性學習時間</a:t>
            </a:r>
            <a:r>
              <a:rPr lang="zh-TW" altLang="en-US" sz="2800" dirty="0">
                <a:solidFill>
                  <a:prstClr val="black"/>
                </a:solidFill>
                <a:latin typeface="微軟正黑體"/>
                <a:ea typeface="微軟正黑體"/>
              </a:rPr>
              <a:t>。</a:t>
            </a:r>
          </a:p>
        </p:txBody>
      </p:sp>
      <p:sp>
        <p:nvSpPr>
          <p:cNvPr id="14" name="矩形 13">
            <a:extLst>
              <a:ext uri="{FF2B5EF4-FFF2-40B4-BE49-F238E27FC236}">
                <a16:creationId xmlns:a16="http://schemas.microsoft.com/office/drawing/2014/main" id="{21E48FFD-0866-4C51-B880-BAFE793A08CB}"/>
              </a:ext>
            </a:extLst>
          </p:cNvPr>
          <p:cNvSpPr/>
          <p:nvPr/>
        </p:nvSpPr>
        <p:spPr>
          <a:xfrm>
            <a:off x="6392452" y="3663198"/>
            <a:ext cx="306752" cy="1594602"/>
          </a:xfrm>
          <a:prstGeom prst="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zh-TW" altLang="en-US">
              <a:solidFill>
                <a:prstClr val="white"/>
              </a:solidFill>
              <a:latin typeface="Calibri Light"/>
              <a:ea typeface="微軟正黑體"/>
            </a:endParaRPr>
          </a:p>
        </p:txBody>
      </p:sp>
      <p:sp>
        <p:nvSpPr>
          <p:cNvPr id="17" name="矩形 16">
            <a:extLst>
              <a:ext uri="{FF2B5EF4-FFF2-40B4-BE49-F238E27FC236}">
                <a16:creationId xmlns:a16="http://schemas.microsoft.com/office/drawing/2014/main" id="{F683A9DE-8575-445A-BBD1-CE7219A02B98}"/>
              </a:ext>
            </a:extLst>
          </p:cNvPr>
          <p:cNvSpPr/>
          <p:nvPr/>
        </p:nvSpPr>
        <p:spPr>
          <a:xfrm>
            <a:off x="6378296" y="5826643"/>
            <a:ext cx="1741926" cy="454078"/>
          </a:xfrm>
          <a:prstGeom prst="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zh-TW" altLang="en-US">
              <a:solidFill>
                <a:prstClr val="white"/>
              </a:solidFill>
              <a:latin typeface="Calibri Light"/>
              <a:ea typeface="微軟正黑體"/>
            </a:endParaRPr>
          </a:p>
        </p:txBody>
      </p:sp>
      <p:sp>
        <p:nvSpPr>
          <p:cNvPr id="23" name="箭號: 上彎 22">
            <a:extLst>
              <a:ext uri="{FF2B5EF4-FFF2-40B4-BE49-F238E27FC236}">
                <a16:creationId xmlns:a16="http://schemas.microsoft.com/office/drawing/2014/main" id="{11DA1B52-79F3-4F81-AA7E-589904EF8822}"/>
              </a:ext>
            </a:extLst>
          </p:cNvPr>
          <p:cNvSpPr/>
          <p:nvPr/>
        </p:nvSpPr>
        <p:spPr>
          <a:xfrm rot="16200000" flipH="1">
            <a:off x="8216832" y="5019019"/>
            <a:ext cx="1165100" cy="1358310"/>
          </a:xfrm>
          <a:prstGeom prst="bentUpArrow">
            <a:avLst>
              <a:gd name="adj1" fmla="val 21765"/>
              <a:gd name="adj2" fmla="val 25000"/>
              <a:gd name="adj3" fmla="val 2718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zh-TW" altLang="en-US">
              <a:solidFill>
                <a:prstClr val="white"/>
              </a:solidFill>
              <a:latin typeface="Calibri Light"/>
              <a:ea typeface="微軟正黑體"/>
            </a:endParaRPr>
          </a:p>
        </p:txBody>
      </p:sp>
      <p:sp>
        <p:nvSpPr>
          <p:cNvPr id="2" name="箭號: 向右 1">
            <a:extLst>
              <a:ext uri="{FF2B5EF4-FFF2-40B4-BE49-F238E27FC236}">
                <a16:creationId xmlns:a16="http://schemas.microsoft.com/office/drawing/2014/main" id="{D3BEEE41-AE4A-4F2F-845C-F38881EDB73E}"/>
              </a:ext>
            </a:extLst>
          </p:cNvPr>
          <p:cNvSpPr/>
          <p:nvPr/>
        </p:nvSpPr>
        <p:spPr>
          <a:xfrm flipH="1">
            <a:off x="6713360" y="4566531"/>
            <a:ext cx="2005338" cy="457200"/>
          </a:xfrm>
          <a:prstGeom prst="rightArrow">
            <a:avLst>
              <a:gd name="adj1" fmla="val 36667"/>
              <a:gd name="adj2"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zh-TW" altLang="en-US">
              <a:solidFill>
                <a:prstClr val="white"/>
              </a:solidFill>
              <a:latin typeface="Calibri Light"/>
              <a:ea typeface="微軟正黑體"/>
            </a:endParaRPr>
          </a:p>
        </p:txBody>
      </p:sp>
      <p:sp>
        <p:nvSpPr>
          <p:cNvPr id="3" name="投影片編號版面配置區 2"/>
          <p:cNvSpPr>
            <a:spLocks noGrp="1"/>
          </p:cNvSpPr>
          <p:nvPr>
            <p:ph type="sldNum" sz="quarter" idx="12"/>
          </p:nvPr>
        </p:nvSpPr>
        <p:spPr/>
        <p:txBody>
          <a:bodyPr/>
          <a:lstStyle/>
          <a:p>
            <a:fld id="{DBA60FD5-E8DF-4A25-9F95-9D066CCB9695}" type="slidenum">
              <a:rPr lang="zh-TW" altLang="en-US" smtClean="0"/>
              <a:t>11</a:t>
            </a:fld>
            <a:endParaRPr lang="zh-TW" altLang="en-US"/>
          </a:p>
        </p:txBody>
      </p:sp>
    </p:spTree>
    <p:extLst>
      <p:ext uri="{BB962C8B-B14F-4D97-AF65-F5344CB8AC3E}">
        <p14:creationId xmlns:p14="http://schemas.microsoft.com/office/powerpoint/2010/main" val="26151264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文本框 18"/>
          <p:cNvSpPr txBox="1">
            <a:spLocks noChangeArrowheads="1"/>
          </p:cNvSpPr>
          <p:nvPr/>
        </p:nvSpPr>
        <p:spPr bwMode="auto">
          <a:xfrm>
            <a:off x="2676698" y="1156471"/>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宋体" charset="0"/>
              </a:defRPr>
            </a:lvl1pPr>
            <a:lvl2pPr marL="742950" indent="-285750">
              <a:spcBef>
                <a:spcPct val="20000"/>
              </a:spcBef>
              <a:buChar char="–"/>
              <a:defRPr sz="2800">
                <a:solidFill>
                  <a:schemeClr val="tx1"/>
                </a:solidFill>
                <a:latin typeface="Arial" charset="0"/>
                <a:ea typeface="宋体" charset="0"/>
              </a:defRPr>
            </a:lvl2pPr>
            <a:lvl3pPr marL="1143000" indent="-228600">
              <a:spcBef>
                <a:spcPct val="20000"/>
              </a:spcBef>
              <a:buChar char="•"/>
              <a:defRPr sz="2400">
                <a:solidFill>
                  <a:schemeClr val="tx1"/>
                </a:solidFill>
                <a:latin typeface="Arial" charset="0"/>
                <a:ea typeface="宋体" charset="0"/>
              </a:defRPr>
            </a:lvl3pPr>
            <a:lvl4pPr marL="1600200" indent="-228600">
              <a:spcBef>
                <a:spcPct val="20000"/>
              </a:spcBef>
              <a:buChar char="–"/>
              <a:defRPr sz="2000">
                <a:solidFill>
                  <a:schemeClr val="tx1"/>
                </a:solidFill>
                <a:latin typeface="Arial" charset="0"/>
                <a:ea typeface="宋体" charset="0"/>
              </a:defRPr>
            </a:lvl4pPr>
            <a:lvl5pPr marL="2057400" indent="-228600">
              <a:spcBef>
                <a:spcPct val="20000"/>
              </a:spcBef>
              <a:buChar char="»"/>
              <a:defRPr sz="2000">
                <a:solidFill>
                  <a:schemeClr val="tx1"/>
                </a:solidFill>
                <a:latin typeface="Arial" charset="0"/>
                <a:ea typeface="宋体" charset="0"/>
              </a:defRPr>
            </a:lvl5pPr>
            <a:lvl6pPr marL="2514600" indent="-228600" eaLnBrk="0" fontAlgn="base" hangingPunct="0">
              <a:spcBef>
                <a:spcPct val="20000"/>
              </a:spcBef>
              <a:spcAft>
                <a:spcPct val="0"/>
              </a:spcAft>
              <a:buChar char="»"/>
              <a:defRPr sz="2000">
                <a:solidFill>
                  <a:schemeClr val="tx1"/>
                </a:solidFill>
                <a:latin typeface="Arial" charset="0"/>
                <a:ea typeface="宋体" charset="0"/>
              </a:defRPr>
            </a:lvl6pPr>
            <a:lvl7pPr marL="2971800" indent="-228600" eaLnBrk="0" fontAlgn="base" hangingPunct="0">
              <a:spcBef>
                <a:spcPct val="20000"/>
              </a:spcBef>
              <a:spcAft>
                <a:spcPct val="0"/>
              </a:spcAft>
              <a:buChar char="»"/>
              <a:defRPr sz="2000">
                <a:solidFill>
                  <a:schemeClr val="tx1"/>
                </a:solidFill>
                <a:latin typeface="Arial" charset="0"/>
                <a:ea typeface="宋体" charset="0"/>
              </a:defRPr>
            </a:lvl7pPr>
            <a:lvl8pPr marL="3429000" indent="-228600" eaLnBrk="0" fontAlgn="base" hangingPunct="0">
              <a:spcBef>
                <a:spcPct val="20000"/>
              </a:spcBef>
              <a:spcAft>
                <a:spcPct val="0"/>
              </a:spcAft>
              <a:buChar char="»"/>
              <a:defRPr sz="2000">
                <a:solidFill>
                  <a:schemeClr val="tx1"/>
                </a:solidFill>
                <a:latin typeface="Arial" charset="0"/>
                <a:ea typeface="宋体" charset="0"/>
              </a:defRPr>
            </a:lvl8pPr>
            <a:lvl9pPr marL="3886200" indent="-228600" eaLnBrk="0" fontAlgn="base" hangingPunct="0">
              <a:spcBef>
                <a:spcPct val="20000"/>
              </a:spcBef>
              <a:spcAft>
                <a:spcPct val="0"/>
              </a:spcAft>
              <a:buChar char="»"/>
              <a:defRPr sz="2000">
                <a:solidFill>
                  <a:schemeClr val="tx1"/>
                </a:solidFill>
                <a:latin typeface="Arial" charset="0"/>
                <a:ea typeface="宋体"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9600" b="1" i="0" u="none" strike="noStrike" kern="1200" cap="none" spc="0" normalizeH="0" baseline="0" noProof="0" dirty="0" smtClean="0">
                <a:ln>
                  <a:noFill/>
                </a:ln>
                <a:solidFill>
                  <a:srgbClr val="44546A">
                    <a:lumMod val="50000"/>
                  </a:srgbClr>
                </a:solidFill>
                <a:effectLst/>
                <a:uLnTx/>
                <a:uFillTx/>
                <a:latin typeface="华文圆体 Regular" panose="020F0502040101010101" pitchFamily="34" charset="-122"/>
                <a:ea typeface="华文圆体 Regular" panose="020F0502040101010101" pitchFamily="34" charset="-122"/>
                <a:cs typeface="Yuanti SC" charset="-122"/>
              </a:rPr>
              <a:t>  </a:t>
            </a:r>
            <a:r>
              <a:rPr kumimoji="1" lang="en-US" altLang="zh-CN"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PART</a:t>
            </a:r>
            <a:r>
              <a:rPr kumimoji="1" lang="zh-CN" altLang="en-US"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 </a:t>
            </a:r>
            <a:r>
              <a:rPr kumimoji="1" lang="en-US" altLang="zh-CN" sz="9600" b="1" noProof="0" dirty="0" smtClean="0">
                <a:solidFill>
                  <a:srgbClr val="44546A">
                    <a:lumMod val="50000"/>
                  </a:srgbClr>
                </a:solidFill>
                <a:latin typeface="微軟正黑體" panose="020B0604030504040204" pitchFamily="34" charset="-120"/>
                <a:ea typeface="微軟正黑體" panose="020B0604030504040204" pitchFamily="34" charset="-120"/>
                <a:cs typeface="Yuanti SC" charset="-122"/>
              </a:rPr>
              <a:t>TWO</a:t>
            </a:r>
            <a:endParaRPr kumimoji="1" lang="zh-CN" altLang="en-US" sz="19900" b="1" i="0" u="none" strike="noStrike" kern="1200" cap="none" spc="0" normalizeH="0" baseline="0" noProof="0" dirty="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endParaRPr>
          </a:p>
        </p:txBody>
      </p:sp>
      <p:sp>
        <p:nvSpPr>
          <p:cNvPr id="9" name="矩形 70"/>
          <p:cNvSpPr>
            <a:spLocks noChangeArrowheads="1"/>
          </p:cNvSpPr>
          <p:nvPr/>
        </p:nvSpPr>
        <p:spPr bwMode="auto">
          <a:xfrm>
            <a:off x="3449907" y="2464522"/>
            <a:ext cx="68236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lvl="0" algn="ctr" eaLnBrk="1" fontAlgn="auto" hangingPunct="1">
              <a:lnSpc>
                <a:spcPts val="4800"/>
              </a:lnSpc>
              <a:spcBef>
                <a:spcPct val="0"/>
              </a:spcBef>
              <a:spcAft>
                <a:spcPts val="0"/>
              </a:spcAft>
              <a:buNone/>
            </a:pPr>
            <a:r>
              <a:rPr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資</a:t>
            </a:r>
            <a: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賦</a:t>
            </a:r>
            <a:r>
              <a:rPr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優異</a:t>
            </a:r>
            <a: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相關之特殊</a:t>
            </a:r>
            <a:r>
              <a:rPr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需求領</a:t>
            </a:r>
            <a: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域</a:t>
            </a:r>
            <a:r>
              <a:rPr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課程綱要重要</a:t>
            </a:r>
            <a: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理念與內涵</a:t>
            </a:r>
            <a:endParaRPr kumimoji="0"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Yuanti SC" charset="-122"/>
            </a:endParaRP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1821465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Freeform 1"/>
          <p:cNvSpPr>
            <a:spLocks/>
          </p:cNvSpPr>
          <p:nvPr/>
        </p:nvSpPr>
        <p:spPr bwMode="auto">
          <a:xfrm flipH="1">
            <a:off x="0" y="5462701"/>
            <a:ext cx="2540000" cy="1395299"/>
          </a:xfrm>
          <a:custGeom>
            <a:avLst/>
            <a:gdLst/>
            <a:ahLst/>
            <a:cxnLst>
              <a:cxn ang="0">
                <a:pos x="1624" y="0"/>
              </a:cxn>
              <a:cxn ang="0">
                <a:pos x="1238" y="372"/>
              </a:cxn>
              <a:cxn ang="0">
                <a:pos x="1238" y="381"/>
              </a:cxn>
              <a:cxn ang="0">
                <a:pos x="936" y="638"/>
              </a:cxn>
              <a:cxn ang="0">
                <a:pos x="787" y="556"/>
              </a:cxn>
              <a:cxn ang="0">
                <a:pos x="787" y="550"/>
              </a:cxn>
              <a:cxn ang="0">
                <a:pos x="494" y="304"/>
              </a:cxn>
              <a:cxn ang="0">
                <a:pos x="201" y="550"/>
              </a:cxn>
              <a:cxn ang="0">
                <a:pos x="202" y="556"/>
              </a:cxn>
              <a:cxn ang="0">
                <a:pos x="0" y="739"/>
              </a:cxn>
              <a:cxn ang="0">
                <a:pos x="1624" y="739"/>
              </a:cxn>
              <a:cxn ang="0">
                <a:pos x="1624" y="0"/>
              </a:cxn>
            </a:cxnLst>
            <a:rect l="0" t="0" r="r" b="b"/>
            <a:pathLst>
              <a:path w="1624" h="739">
                <a:moveTo>
                  <a:pt x="1624" y="0"/>
                </a:moveTo>
                <a:cubicBezTo>
                  <a:pt x="1406" y="25"/>
                  <a:pt x="1238" y="182"/>
                  <a:pt x="1238" y="372"/>
                </a:cubicBezTo>
                <a:cubicBezTo>
                  <a:pt x="1238" y="375"/>
                  <a:pt x="1238" y="378"/>
                  <a:pt x="1238" y="381"/>
                </a:cubicBezTo>
                <a:cubicBezTo>
                  <a:pt x="1089" y="412"/>
                  <a:pt x="971" y="512"/>
                  <a:pt x="936" y="638"/>
                </a:cubicBezTo>
                <a:cubicBezTo>
                  <a:pt x="899" y="598"/>
                  <a:pt x="847" y="568"/>
                  <a:pt x="787" y="556"/>
                </a:cubicBezTo>
                <a:cubicBezTo>
                  <a:pt x="787" y="554"/>
                  <a:pt x="787" y="552"/>
                  <a:pt x="787" y="550"/>
                </a:cubicBezTo>
                <a:cubicBezTo>
                  <a:pt x="787" y="414"/>
                  <a:pt x="656" y="304"/>
                  <a:pt x="494" y="304"/>
                </a:cubicBezTo>
                <a:cubicBezTo>
                  <a:pt x="333" y="304"/>
                  <a:pt x="201" y="414"/>
                  <a:pt x="201" y="550"/>
                </a:cubicBezTo>
                <a:cubicBezTo>
                  <a:pt x="201" y="552"/>
                  <a:pt x="202" y="554"/>
                  <a:pt x="202" y="556"/>
                </a:cubicBezTo>
                <a:cubicBezTo>
                  <a:pt x="98" y="577"/>
                  <a:pt x="17" y="650"/>
                  <a:pt x="0" y="739"/>
                </a:cubicBezTo>
                <a:cubicBezTo>
                  <a:pt x="1624" y="739"/>
                  <a:pt x="1624" y="739"/>
                  <a:pt x="1624" y="739"/>
                </a:cubicBezTo>
                <a:lnTo>
                  <a:pt x="1624" y="0"/>
                </a:lnTo>
                <a:close/>
              </a:path>
            </a:pathLst>
          </a:custGeom>
          <a:solidFill>
            <a:srgbClr val="8FBDE2"/>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4"/>
          <p:cNvGrpSpPr/>
          <p:nvPr/>
        </p:nvGrpSpPr>
        <p:grpSpPr>
          <a:xfrm>
            <a:off x="3251199" y="767341"/>
            <a:ext cx="1524000" cy="1137659"/>
            <a:chOff x="2120089" y="767339"/>
            <a:chExt cx="1528546" cy="1137658"/>
          </a:xfrm>
        </p:grpSpPr>
        <p:cxnSp>
          <p:nvCxnSpPr>
            <p:cNvPr id="5" name="AutoShape 3"/>
            <p:cNvCxnSpPr>
              <a:cxnSpLocks noChangeShapeType="1"/>
            </p:cNvCxnSpPr>
            <p:nvPr/>
          </p:nvCxnSpPr>
          <p:spPr bwMode="auto">
            <a:xfrm flipV="1">
              <a:off x="2120089" y="869290"/>
              <a:ext cx="1408201" cy="1035707"/>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6" name="Oval 10"/>
            <p:cNvSpPr>
              <a:spLocks noChangeArrowheads="1"/>
            </p:cNvSpPr>
            <p:nvPr/>
          </p:nvSpPr>
          <p:spPr bwMode="auto">
            <a:xfrm>
              <a:off x="3519503" y="767339"/>
              <a:ext cx="129132" cy="129131"/>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35"/>
          <p:cNvGrpSpPr/>
          <p:nvPr/>
        </p:nvGrpSpPr>
        <p:grpSpPr>
          <a:xfrm>
            <a:off x="3251204" y="1405804"/>
            <a:ext cx="2005337" cy="813305"/>
            <a:chOff x="2388997" y="1405799"/>
            <a:chExt cx="2011321" cy="813304"/>
          </a:xfrm>
        </p:grpSpPr>
        <p:cxnSp>
          <p:nvCxnSpPr>
            <p:cNvPr id="8" name="AutoShape 4"/>
            <p:cNvCxnSpPr>
              <a:cxnSpLocks noChangeShapeType="1"/>
              <a:endCxn id="16" idx="3"/>
            </p:cNvCxnSpPr>
            <p:nvPr/>
          </p:nvCxnSpPr>
          <p:spPr bwMode="auto">
            <a:xfrm flipV="1">
              <a:off x="2388997" y="1516019"/>
              <a:ext cx="1902338" cy="703084"/>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9" name="Oval 11"/>
            <p:cNvSpPr>
              <a:spLocks noChangeArrowheads="1"/>
            </p:cNvSpPr>
            <p:nvPr/>
          </p:nvSpPr>
          <p:spPr bwMode="auto">
            <a:xfrm>
              <a:off x="4272637" y="1405799"/>
              <a:ext cx="127681" cy="129132"/>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37"/>
          <p:cNvGrpSpPr/>
          <p:nvPr/>
        </p:nvGrpSpPr>
        <p:grpSpPr>
          <a:xfrm>
            <a:off x="3454401" y="2119581"/>
            <a:ext cx="2624953" cy="293419"/>
            <a:chOff x="2535275" y="2119581"/>
            <a:chExt cx="2632785" cy="293419"/>
          </a:xfrm>
        </p:grpSpPr>
        <p:cxnSp>
          <p:nvCxnSpPr>
            <p:cNvPr id="11" name="AutoShape 5"/>
            <p:cNvCxnSpPr>
              <a:cxnSpLocks noChangeShapeType="1"/>
            </p:cNvCxnSpPr>
            <p:nvPr/>
          </p:nvCxnSpPr>
          <p:spPr bwMode="auto">
            <a:xfrm flipV="1">
              <a:off x="2535275" y="2201728"/>
              <a:ext cx="2494305" cy="211272"/>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12" name="Oval 12"/>
            <p:cNvSpPr>
              <a:spLocks noChangeArrowheads="1"/>
            </p:cNvSpPr>
            <p:nvPr/>
          </p:nvSpPr>
          <p:spPr bwMode="auto">
            <a:xfrm>
              <a:off x="5038928" y="2119581"/>
              <a:ext cx="129132" cy="129131"/>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46"/>
          <p:cNvGrpSpPr/>
          <p:nvPr/>
        </p:nvGrpSpPr>
        <p:grpSpPr>
          <a:xfrm>
            <a:off x="3352800" y="2717801"/>
            <a:ext cx="3048000" cy="310747"/>
            <a:chOff x="2429304" y="2717799"/>
            <a:chExt cx="3057093" cy="310746"/>
          </a:xfrm>
        </p:grpSpPr>
        <p:cxnSp>
          <p:nvCxnSpPr>
            <p:cNvPr id="14" name="AutoShape 6"/>
            <p:cNvCxnSpPr>
              <a:cxnSpLocks noChangeShapeType="1"/>
              <a:endCxn id="18" idx="2"/>
            </p:cNvCxnSpPr>
            <p:nvPr/>
          </p:nvCxnSpPr>
          <p:spPr bwMode="auto">
            <a:xfrm>
              <a:off x="2429304" y="2717799"/>
              <a:ext cx="2927962" cy="246181"/>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15" name="Oval 13"/>
            <p:cNvSpPr>
              <a:spLocks noChangeArrowheads="1"/>
            </p:cNvSpPr>
            <p:nvPr/>
          </p:nvSpPr>
          <p:spPr bwMode="auto">
            <a:xfrm>
              <a:off x="5357266" y="2899414"/>
              <a:ext cx="129131" cy="129131"/>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47"/>
          <p:cNvGrpSpPr/>
          <p:nvPr/>
        </p:nvGrpSpPr>
        <p:grpSpPr>
          <a:xfrm>
            <a:off x="3352800" y="2921002"/>
            <a:ext cx="2700155" cy="865735"/>
            <a:chOff x="2406915" y="2920998"/>
            <a:chExt cx="2708210" cy="865735"/>
          </a:xfrm>
        </p:grpSpPr>
        <p:cxnSp>
          <p:nvCxnSpPr>
            <p:cNvPr id="17" name="AutoShape 7"/>
            <p:cNvCxnSpPr>
              <a:cxnSpLocks noChangeShapeType="1"/>
            </p:cNvCxnSpPr>
            <p:nvPr/>
          </p:nvCxnSpPr>
          <p:spPr bwMode="auto">
            <a:xfrm>
              <a:off x="2406915" y="2920998"/>
              <a:ext cx="2588115" cy="765362"/>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18" name="Oval 14"/>
            <p:cNvSpPr>
              <a:spLocks noChangeArrowheads="1"/>
            </p:cNvSpPr>
            <p:nvPr/>
          </p:nvSpPr>
          <p:spPr bwMode="auto">
            <a:xfrm>
              <a:off x="4985994" y="3657601"/>
              <a:ext cx="129131" cy="129132"/>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48"/>
          <p:cNvGrpSpPr/>
          <p:nvPr/>
        </p:nvGrpSpPr>
        <p:grpSpPr>
          <a:xfrm>
            <a:off x="3251200" y="3124201"/>
            <a:ext cx="2436152" cy="1600203"/>
            <a:chOff x="2357178" y="3124199"/>
            <a:chExt cx="2443419" cy="1600202"/>
          </a:xfrm>
        </p:grpSpPr>
        <p:cxnSp>
          <p:nvCxnSpPr>
            <p:cNvPr id="20" name="AutoShape 8"/>
            <p:cNvCxnSpPr>
              <a:cxnSpLocks noChangeShapeType="1"/>
              <a:endCxn id="20" idx="1"/>
            </p:cNvCxnSpPr>
            <p:nvPr/>
          </p:nvCxnSpPr>
          <p:spPr bwMode="auto">
            <a:xfrm>
              <a:off x="2357178" y="3124199"/>
              <a:ext cx="2333198" cy="1489981"/>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21" name="Oval 15"/>
            <p:cNvSpPr>
              <a:spLocks noChangeArrowheads="1"/>
            </p:cNvSpPr>
            <p:nvPr/>
          </p:nvSpPr>
          <p:spPr bwMode="auto">
            <a:xfrm>
              <a:off x="4671466" y="4595269"/>
              <a:ext cx="129131" cy="129132"/>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oup 50"/>
          <p:cNvGrpSpPr/>
          <p:nvPr/>
        </p:nvGrpSpPr>
        <p:grpSpPr>
          <a:xfrm>
            <a:off x="3149599" y="3327402"/>
            <a:ext cx="1953432" cy="2440532"/>
            <a:chOff x="2317400" y="3327401"/>
            <a:chExt cx="1959260" cy="2440532"/>
          </a:xfrm>
        </p:grpSpPr>
        <p:cxnSp>
          <p:nvCxnSpPr>
            <p:cNvPr id="23" name="AutoShape 9"/>
            <p:cNvCxnSpPr>
              <a:cxnSpLocks noChangeShapeType="1"/>
            </p:cNvCxnSpPr>
            <p:nvPr/>
          </p:nvCxnSpPr>
          <p:spPr bwMode="auto">
            <a:xfrm rot="16200000" flipH="1">
              <a:off x="2087296" y="3557505"/>
              <a:ext cx="2329328" cy="1869120"/>
            </a:xfrm>
            <a:prstGeom prst="straightConnector1">
              <a:avLst/>
            </a:prstGeom>
            <a:noFill/>
            <a:ln w="12700">
              <a:solidFill>
                <a:srgbClr val="FFFFFF"/>
              </a:solidFill>
              <a:prstDash val="sysDot"/>
              <a:round/>
              <a:headEnd/>
              <a:tailEnd/>
            </a:ln>
            <a:extLst>
              <a:ext uri="{909E8E84-426E-40dd-AFC4-6F175D3DCCD1}">
                <a14:hiddenFill xmlns:a14="http://schemas.microsoft.com/office/drawing/2010/main" xmlns="">
                  <a:noFill/>
                </a14:hiddenFill>
              </a:ext>
            </a:extLst>
          </p:spPr>
        </p:cxnSp>
        <p:sp>
          <p:nvSpPr>
            <p:cNvPr id="24" name="Oval 15"/>
            <p:cNvSpPr>
              <a:spLocks noChangeArrowheads="1"/>
            </p:cNvSpPr>
            <p:nvPr/>
          </p:nvSpPr>
          <p:spPr bwMode="auto">
            <a:xfrm>
              <a:off x="4147529" y="5638801"/>
              <a:ext cx="129131" cy="129132"/>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Freeform 1"/>
          <p:cNvSpPr>
            <a:spLocks/>
          </p:cNvSpPr>
          <p:nvPr/>
        </p:nvSpPr>
        <p:spPr bwMode="auto">
          <a:xfrm>
            <a:off x="8630816" y="5439431"/>
            <a:ext cx="3561184" cy="1418573"/>
          </a:xfrm>
          <a:custGeom>
            <a:avLst/>
            <a:gdLst/>
            <a:ahLst/>
            <a:cxnLst>
              <a:cxn ang="0">
                <a:pos x="1624" y="0"/>
              </a:cxn>
              <a:cxn ang="0">
                <a:pos x="1238" y="372"/>
              </a:cxn>
              <a:cxn ang="0">
                <a:pos x="1238" y="381"/>
              </a:cxn>
              <a:cxn ang="0">
                <a:pos x="936" y="638"/>
              </a:cxn>
              <a:cxn ang="0">
                <a:pos x="787" y="556"/>
              </a:cxn>
              <a:cxn ang="0">
                <a:pos x="787" y="550"/>
              </a:cxn>
              <a:cxn ang="0">
                <a:pos x="494" y="304"/>
              </a:cxn>
              <a:cxn ang="0">
                <a:pos x="201" y="550"/>
              </a:cxn>
              <a:cxn ang="0">
                <a:pos x="202" y="556"/>
              </a:cxn>
              <a:cxn ang="0">
                <a:pos x="0" y="739"/>
              </a:cxn>
              <a:cxn ang="0">
                <a:pos x="1624" y="739"/>
              </a:cxn>
              <a:cxn ang="0">
                <a:pos x="1624" y="0"/>
              </a:cxn>
            </a:cxnLst>
            <a:rect l="0" t="0" r="r" b="b"/>
            <a:pathLst>
              <a:path w="1624" h="739">
                <a:moveTo>
                  <a:pt x="1624" y="0"/>
                </a:moveTo>
                <a:cubicBezTo>
                  <a:pt x="1406" y="25"/>
                  <a:pt x="1238" y="182"/>
                  <a:pt x="1238" y="372"/>
                </a:cubicBezTo>
                <a:cubicBezTo>
                  <a:pt x="1238" y="375"/>
                  <a:pt x="1238" y="378"/>
                  <a:pt x="1238" y="381"/>
                </a:cubicBezTo>
                <a:cubicBezTo>
                  <a:pt x="1089" y="412"/>
                  <a:pt x="971" y="512"/>
                  <a:pt x="936" y="638"/>
                </a:cubicBezTo>
                <a:cubicBezTo>
                  <a:pt x="899" y="598"/>
                  <a:pt x="847" y="568"/>
                  <a:pt x="787" y="556"/>
                </a:cubicBezTo>
                <a:cubicBezTo>
                  <a:pt x="787" y="554"/>
                  <a:pt x="787" y="552"/>
                  <a:pt x="787" y="550"/>
                </a:cubicBezTo>
                <a:cubicBezTo>
                  <a:pt x="787" y="414"/>
                  <a:pt x="656" y="304"/>
                  <a:pt x="494" y="304"/>
                </a:cubicBezTo>
                <a:cubicBezTo>
                  <a:pt x="333" y="304"/>
                  <a:pt x="201" y="414"/>
                  <a:pt x="201" y="550"/>
                </a:cubicBezTo>
                <a:cubicBezTo>
                  <a:pt x="201" y="552"/>
                  <a:pt x="202" y="554"/>
                  <a:pt x="202" y="556"/>
                </a:cubicBezTo>
                <a:cubicBezTo>
                  <a:pt x="98" y="577"/>
                  <a:pt x="17" y="650"/>
                  <a:pt x="0" y="739"/>
                </a:cubicBezTo>
                <a:cubicBezTo>
                  <a:pt x="1624" y="739"/>
                  <a:pt x="1624" y="739"/>
                  <a:pt x="1624" y="739"/>
                </a:cubicBezTo>
                <a:lnTo>
                  <a:pt x="1624" y="0"/>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Picture 4"/>
          <p:cNvPicPr/>
          <p:nvPr/>
        </p:nvPicPr>
        <p:blipFill rotWithShape="1">
          <a:blip r:embed="rId3"/>
          <a:srcRect b="10193"/>
          <a:stretch/>
        </p:blipFill>
        <p:spPr bwMode="auto">
          <a:xfrm>
            <a:off x="-19553" y="1143001"/>
            <a:ext cx="3575553" cy="5715000"/>
          </a:xfrm>
          <a:prstGeom prst="rect">
            <a:avLst/>
          </a:prstGeom>
          <a:noFill/>
          <a:ln w="9525">
            <a:solidFill>
              <a:srgbClr val="4BC9D0"/>
            </a:solidFill>
            <a:miter lim="800000"/>
            <a:headEnd/>
            <a:tailEnd/>
          </a:ln>
        </p:spPr>
      </p:pic>
      <p:sp>
        <p:nvSpPr>
          <p:cNvPr id="40" name="Freeform 8"/>
          <p:cNvSpPr>
            <a:spLocks/>
          </p:cNvSpPr>
          <p:nvPr/>
        </p:nvSpPr>
        <p:spPr bwMode="auto">
          <a:xfrm>
            <a:off x="7549082" y="1405804"/>
            <a:ext cx="1003296" cy="676275"/>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rgbClr val="4BC9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8"/>
          <p:cNvSpPr>
            <a:spLocks/>
          </p:cNvSpPr>
          <p:nvPr/>
        </p:nvSpPr>
        <p:spPr bwMode="auto">
          <a:xfrm>
            <a:off x="11028784" y="3582955"/>
            <a:ext cx="1163216" cy="886071"/>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rgbClr val="4BC9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Subtitle 2"/>
          <p:cNvSpPr txBox="1">
            <a:spLocks/>
          </p:cNvSpPr>
          <p:nvPr/>
        </p:nvSpPr>
        <p:spPr>
          <a:xfrm>
            <a:off x="4974284" y="308368"/>
            <a:ext cx="6511700" cy="114393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促進</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情意發展、涵養領導與創造素養、並具備探究與解決問題的熱情與能力</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a:t>
            </a:r>
            <a:endPar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863713" y="1867566"/>
            <a:ext cx="2492990" cy="1264770"/>
          </a:xfrm>
          <a:prstGeom prst="rect">
            <a:avLst/>
          </a:prstGeom>
        </p:spPr>
        <p:txBody>
          <a:bodyPr wrap="non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zh-TW" altLang="en-US" sz="3600" b="1" dirty="0" smtClean="0">
                <a:solidFill>
                  <a:srgbClr val="FF0000"/>
                </a:solidFill>
                <a:latin typeface="微軟正黑體" panose="020B0604030504040204" pitchFamily="34" charset="-120"/>
                <a:ea typeface="微軟正黑體" panose="020B0604030504040204" pitchFamily="34" charset="-120"/>
                <a:cs typeface="微软雅黑"/>
              </a:rPr>
              <a:t>資</a:t>
            </a:r>
            <a:r>
              <a:rPr kumimoji="1" lang="zh-TW" altLang="en-US" sz="3600" b="1" dirty="0">
                <a:solidFill>
                  <a:srgbClr val="FF0000"/>
                </a:solidFill>
                <a:latin typeface="微軟正黑體" panose="020B0604030504040204" pitchFamily="34" charset="-120"/>
                <a:ea typeface="微軟正黑體" panose="020B0604030504040204" pitchFamily="34" charset="-120"/>
                <a:cs typeface="微软雅黑"/>
              </a:rPr>
              <a:t>優特</a:t>
            </a:r>
            <a:r>
              <a:rPr kumimoji="1" lang="zh-TW" altLang="en-US" sz="3600" b="1" dirty="0" smtClean="0">
                <a:solidFill>
                  <a:srgbClr val="FF0000"/>
                </a:solidFill>
                <a:latin typeface="微軟正黑體" panose="020B0604030504040204" pitchFamily="34" charset="-120"/>
                <a:ea typeface="微軟正黑體" panose="020B0604030504040204" pitchFamily="34" charset="-120"/>
                <a:cs typeface="微软雅黑"/>
              </a:rPr>
              <a:t>需</a:t>
            </a:r>
            <a:endParaRPr kumimoji="1" lang="en-US" altLang="zh-TW" sz="3600" b="1" dirty="0" smtClean="0">
              <a:solidFill>
                <a:srgbClr val="FF0000"/>
              </a:solidFill>
              <a:latin typeface="微軟正黑體" panose="020B0604030504040204" pitchFamily="34" charset="-120"/>
              <a:ea typeface="微軟正黑體" panose="020B0604030504040204" pitchFamily="34" charset="-120"/>
              <a:cs typeface="微软雅黑"/>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1" lang="zh-TW" altLang="en-US" sz="3600" b="1" dirty="0" smtClean="0">
                <a:solidFill>
                  <a:srgbClr val="FF0000"/>
                </a:solidFill>
                <a:latin typeface="微軟正黑體" panose="020B0604030504040204" pitchFamily="34" charset="-120"/>
                <a:ea typeface="微軟正黑體" panose="020B0604030504040204" pitchFamily="34" charset="-120"/>
                <a:cs typeface="微软雅黑"/>
              </a:rPr>
              <a:t>領</a:t>
            </a:r>
            <a:r>
              <a:rPr kumimoji="1" lang="zh-TW" altLang="en-US" sz="3600" b="1" dirty="0">
                <a:solidFill>
                  <a:srgbClr val="FF0000"/>
                </a:solidFill>
                <a:latin typeface="微軟正黑體" panose="020B0604030504040204" pitchFamily="34" charset="-120"/>
                <a:ea typeface="微軟正黑體" panose="020B0604030504040204" pitchFamily="34" charset="-120"/>
                <a:cs typeface="微软雅黑"/>
              </a:rPr>
              <a:t>綱的理念</a:t>
            </a:r>
            <a:endParaRPr kumimoji="1" lang="zh-CN" altLang="en-US" sz="3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sp>
        <p:nvSpPr>
          <p:cNvPr id="44" name="Subtitle 2"/>
          <p:cNvSpPr txBox="1">
            <a:spLocks/>
          </p:cNvSpPr>
          <p:nvPr/>
        </p:nvSpPr>
        <p:spPr>
          <a:xfrm>
            <a:off x="6271433" y="2307364"/>
            <a:ext cx="5354510" cy="166100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考量學生能力及學習需求，對學習表現條目之選擇應保持彈性，得進行跨階段的選取與調整。</a:t>
            </a:r>
          </a:p>
        </p:txBody>
      </p:sp>
      <p:sp>
        <p:nvSpPr>
          <p:cNvPr id="45" name="Subtitle 2"/>
          <p:cNvSpPr txBox="1">
            <a:spLocks/>
          </p:cNvSpPr>
          <p:nvPr/>
        </p:nvSpPr>
        <p:spPr>
          <a:xfrm>
            <a:off x="6014980" y="4499613"/>
            <a:ext cx="5228408" cy="166100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依據學生身心特質及學習需求，納入學校校訂課程及學生之個別化教育計畫／個別輔導計畫。</a:t>
            </a:r>
          </a:p>
        </p:txBody>
      </p:sp>
      <p:sp>
        <p:nvSpPr>
          <p:cNvPr id="25" name="投影片編號版面配置區 2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1867199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Line 8"/>
          <p:cNvSpPr>
            <a:spLocks noChangeShapeType="1"/>
          </p:cNvSpPr>
          <p:nvPr/>
        </p:nvSpPr>
        <p:spPr bwMode="auto">
          <a:xfrm flipV="1">
            <a:off x="4980383" y="1343096"/>
            <a:ext cx="5655533" cy="19897"/>
          </a:xfrm>
          <a:prstGeom prst="line">
            <a:avLst/>
          </a:prstGeom>
          <a:noFill/>
          <a:ln w="12700">
            <a:solidFill>
              <a:srgbClr val="53585F"/>
            </a:solidFill>
            <a:prstDash val="lgDash"/>
            <a:round/>
            <a:headEnd/>
            <a:tailEnd/>
          </a:ln>
          <a:extLst>
            <a:ext uri="{909E8E84-426E-40dd-AFC4-6F175D3DCCD1}">
              <a14:hiddenFill xmlns:a14="http://schemas.microsoft.com/office/drawing/2010/main" xmlns="">
                <a:noFill/>
              </a14:hiddenFill>
            </a:ext>
          </a:extLst>
        </p:spPr>
        <p:txBody>
          <a:bodyPr lIns="19051" tIns="19051" rIns="19051" bIns="190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grpSp>
        <p:nvGrpSpPr>
          <p:cNvPr id="4" name="群組 3"/>
          <p:cNvGrpSpPr/>
          <p:nvPr/>
        </p:nvGrpSpPr>
        <p:grpSpPr>
          <a:xfrm>
            <a:off x="323579" y="2378077"/>
            <a:ext cx="4542631" cy="4479923"/>
            <a:chOff x="1321595" y="2383633"/>
            <a:chExt cx="4542631" cy="4479923"/>
          </a:xfrm>
        </p:grpSpPr>
        <p:sp>
          <p:nvSpPr>
            <p:cNvPr id="10" name="AutoShape 9"/>
            <p:cNvSpPr>
              <a:spLocks/>
            </p:cNvSpPr>
            <p:nvPr/>
          </p:nvSpPr>
          <p:spPr bwMode="auto">
            <a:xfrm>
              <a:off x="3586163" y="4439445"/>
              <a:ext cx="2278063" cy="2414588"/>
            </a:xfrm>
            <a:custGeom>
              <a:avLst/>
              <a:gdLst>
                <a:gd name="T0" fmla="*/ 2278063 w 21578"/>
                <a:gd name="T1" fmla="*/ 2604186 h 20784"/>
                <a:gd name="T2" fmla="*/ 2278063 w 21578"/>
                <a:gd name="T3" fmla="*/ 2604186 h 20784"/>
                <a:gd name="T4" fmla="*/ 2278063 w 21578"/>
                <a:gd name="T5" fmla="*/ 2604186 h 20784"/>
                <a:gd name="T6" fmla="*/ 2278063 w 21578"/>
                <a:gd name="T7" fmla="*/ 2604186 h 20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78" h="20784">
                  <a:moveTo>
                    <a:pt x="10823" y="20042"/>
                  </a:moveTo>
                  <a:cubicBezTo>
                    <a:pt x="10666" y="20041"/>
                    <a:pt x="10535" y="19928"/>
                    <a:pt x="10514" y="19782"/>
                  </a:cubicBezTo>
                  <a:cubicBezTo>
                    <a:pt x="10512" y="19768"/>
                    <a:pt x="10511" y="19755"/>
                    <a:pt x="10511" y="19740"/>
                  </a:cubicBezTo>
                  <a:cubicBezTo>
                    <a:pt x="10511" y="19574"/>
                    <a:pt x="10651" y="19440"/>
                    <a:pt x="10823" y="19439"/>
                  </a:cubicBezTo>
                  <a:cubicBezTo>
                    <a:pt x="10982" y="19439"/>
                    <a:pt x="11112" y="19552"/>
                    <a:pt x="11133" y="19699"/>
                  </a:cubicBezTo>
                  <a:cubicBezTo>
                    <a:pt x="11135" y="19713"/>
                    <a:pt x="11136" y="19726"/>
                    <a:pt x="11137" y="19740"/>
                  </a:cubicBezTo>
                  <a:cubicBezTo>
                    <a:pt x="11136" y="19907"/>
                    <a:pt x="10996" y="20041"/>
                    <a:pt x="10823" y="20042"/>
                  </a:cubicBezTo>
                  <a:close/>
                  <a:moveTo>
                    <a:pt x="10823" y="19231"/>
                  </a:moveTo>
                  <a:cubicBezTo>
                    <a:pt x="10666" y="19232"/>
                    <a:pt x="10535" y="19118"/>
                    <a:pt x="10514" y="18972"/>
                  </a:cubicBezTo>
                  <a:cubicBezTo>
                    <a:pt x="10512" y="18958"/>
                    <a:pt x="10511" y="18944"/>
                    <a:pt x="10511" y="18930"/>
                  </a:cubicBezTo>
                  <a:cubicBezTo>
                    <a:pt x="10511" y="18764"/>
                    <a:pt x="10651" y="18629"/>
                    <a:pt x="10823" y="18629"/>
                  </a:cubicBezTo>
                  <a:cubicBezTo>
                    <a:pt x="10982" y="18629"/>
                    <a:pt x="11112" y="18742"/>
                    <a:pt x="11133" y="18889"/>
                  </a:cubicBezTo>
                  <a:cubicBezTo>
                    <a:pt x="11135" y="18902"/>
                    <a:pt x="11136" y="18916"/>
                    <a:pt x="11136" y="18930"/>
                  </a:cubicBezTo>
                  <a:cubicBezTo>
                    <a:pt x="11136" y="19097"/>
                    <a:pt x="10996" y="19231"/>
                    <a:pt x="10823" y="19231"/>
                  </a:cubicBezTo>
                  <a:close/>
                  <a:moveTo>
                    <a:pt x="7457" y="16177"/>
                  </a:moveTo>
                  <a:cubicBezTo>
                    <a:pt x="7210" y="15895"/>
                    <a:pt x="6959" y="15579"/>
                    <a:pt x="6699" y="15223"/>
                  </a:cubicBezTo>
                  <a:cubicBezTo>
                    <a:pt x="7515" y="14946"/>
                    <a:pt x="8030" y="14268"/>
                    <a:pt x="8339" y="13451"/>
                  </a:cubicBezTo>
                  <a:cubicBezTo>
                    <a:pt x="9134" y="14016"/>
                    <a:pt x="10004" y="14364"/>
                    <a:pt x="10658" y="14364"/>
                  </a:cubicBezTo>
                  <a:cubicBezTo>
                    <a:pt x="10705" y="14363"/>
                    <a:pt x="10752" y="14363"/>
                    <a:pt x="10796" y="14360"/>
                  </a:cubicBezTo>
                  <a:cubicBezTo>
                    <a:pt x="10840" y="14362"/>
                    <a:pt x="10887" y="14364"/>
                    <a:pt x="10934" y="14364"/>
                  </a:cubicBezTo>
                  <a:cubicBezTo>
                    <a:pt x="11600" y="14364"/>
                    <a:pt x="12489" y="14003"/>
                    <a:pt x="13295" y="13420"/>
                  </a:cubicBezTo>
                  <a:cubicBezTo>
                    <a:pt x="13591" y="14215"/>
                    <a:pt x="14078" y="14884"/>
                    <a:pt x="14846" y="15185"/>
                  </a:cubicBezTo>
                  <a:cubicBezTo>
                    <a:pt x="14879" y="15199"/>
                    <a:pt x="14913" y="15211"/>
                    <a:pt x="14948" y="15223"/>
                  </a:cubicBezTo>
                  <a:cubicBezTo>
                    <a:pt x="13519" y="16893"/>
                    <a:pt x="12552" y="17717"/>
                    <a:pt x="10789" y="18338"/>
                  </a:cubicBezTo>
                  <a:cubicBezTo>
                    <a:pt x="9475" y="17953"/>
                    <a:pt x="8502" y="17373"/>
                    <a:pt x="7457" y="16177"/>
                  </a:cubicBezTo>
                  <a:close/>
                  <a:moveTo>
                    <a:pt x="9883" y="12696"/>
                  </a:moveTo>
                  <a:cubicBezTo>
                    <a:pt x="9289" y="12505"/>
                    <a:pt x="8889" y="12183"/>
                    <a:pt x="8711" y="11819"/>
                  </a:cubicBezTo>
                  <a:cubicBezTo>
                    <a:pt x="8628" y="11652"/>
                    <a:pt x="8593" y="11478"/>
                    <a:pt x="8606" y="11302"/>
                  </a:cubicBezTo>
                  <a:cubicBezTo>
                    <a:pt x="8626" y="11054"/>
                    <a:pt x="8787" y="10851"/>
                    <a:pt x="9039" y="10694"/>
                  </a:cubicBezTo>
                  <a:cubicBezTo>
                    <a:pt x="9616" y="10331"/>
                    <a:pt x="10665" y="10214"/>
                    <a:pt x="11525" y="10360"/>
                  </a:cubicBezTo>
                  <a:cubicBezTo>
                    <a:pt x="12228" y="10479"/>
                    <a:pt x="12805" y="10775"/>
                    <a:pt x="12890" y="11258"/>
                  </a:cubicBezTo>
                  <a:cubicBezTo>
                    <a:pt x="12897" y="11300"/>
                    <a:pt x="12901" y="11342"/>
                    <a:pt x="12901" y="11387"/>
                  </a:cubicBezTo>
                  <a:cubicBezTo>
                    <a:pt x="12899" y="11937"/>
                    <a:pt x="12531" y="12432"/>
                    <a:pt x="11707" y="12697"/>
                  </a:cubicBezTo>
                  <a:cubicBezTo>
                    <a:pt x="11362" y="12807"/>
                    <a:pt x="11131" y="12388"/>
                    <a:pt x="10796" y="12388"/>
                  </a:cubicBezTo>
                  <a:cubicBezTo>
                    <a:pt x="10459" y="12388"/>
                    <a:pt x="10229" y="12808"/>
                    <a:pt x="9883" y="12696"/>
                  </a:cubicBezTo>
                  <a:close/>
                  <a:moveTo>
                    <a:pt x="6644" y="7492"/>
                  </a:moveTo>
                  <a:cubicBezTo>
                    <a:pt x="6587" y="6839"/>
                    <a:pt x="6579" y="6191"/>
                    <a:pt x="6604" y="5702"/>
                  </a:cubicBezTo>
                  <a:cubicBezTo>
                    <a:pt x="6606" y="5659"/>
                    <a:pt x="6606" y="5619"/>
                    <a:pt x="6606" y="5581"/>
                  </a:cubicBezTo>
                  <a:cubicBezTo>
                    <a:pt x="6660" y="4963"/>
                    <a:pt x="6812" y="4425"/>
                    <a:pt x="7100" y="4000"/>
                  </a:cubicBezTo>
                  <a:cubicBezTo>
                    <a:pt x="7485" y="3432"/>
                    <a:pt x="8509" y="3498"/>
                    <a:pt x="9573" y="3934"/>
                  </a:cubicBezTo>
                  <a:cubicBezTo>
                    <a:pt x="11372" y="4669"/>
                    <a:pt x="12488" y="6178"/>
                    <a:pt x="14997" y="6305"/>
                  </a:cubicBezTo>
                  <a:lnTo>
                    <a:pt x="14996" y="6371"/>
                  </a:lnTo>
                  <a:cubicBezTo>
                    <a:pt x="14975" y="7641"/>
                    <a:pt x="14748" y="9350"/>
                    <a:pt x="14195" y="10001"/>
                  </a:cubicBezTo>
                  <a:cubicBezTo>
                    <a:pt x="13969" y="10267"/>
                    <a:pt x="13689" y="10357"/>
                    <a:pt x="13346" y="10167"/>
                  </a:cubicBezTo>
                  <a:cubicBezTo>
                    <a:pt x="13331" y="10152"/>
                    <a:pt x="13314" y="10137"/>
                    <a:pt x="13297" y="10122"/>
                  </a:cubicBezTo>
                  <a:cubicBezTo>
                    <a:pt x="13281" y="10110"/>
                    <a:pt x="13266" y="10098"/>
                    <a:pt x="13250" y="10085"/>
                  </a:cubicBezTo>
                  <a:cubicBezTo>
                    <a:pt x="12776" y="9735"/>
                    <a:pt x="11980" y="9412"/>
                    <a:pt x="10752" y="9595"/>
                  </a:cubicBezTo>
                  <a:cubicBezTo>
                    <a:pt x="9524" y="9413"/>
                    <a:pt x="8728" y="9735"/>
                    <a:pt x="8255" y="10085"/>
                  </a:cubicBezTo>
                  <a:cubicBezTo>
                    <a:pt x="8218" y="10112"/>
                    <a:pt x="8186" y="10140"/>
                    <a:pt x="8158" y="10167"/>
                  </a:cubicBezTo>
                  <a:cubicBezTo>
                    <a:pt x="7208" y="10693"/>
                    <a:pt x="6781" y="9076"/>
                    <a:pt x="6644" y="7492"/>
                  </a:cubicBezTo>
                  <a:close/>
                  <a:moveTo>
                    <a:pt x="5042" y="7708"/>
                  </a:moveTo>
                  <a:cubicBezTo>
                    <a:pt x="5042" y="7365"/>
                    <a:pt x="5097" y="7027"/>
                    <a:pt x="5211" y="6730"/>
                  </a:cubicBezTo>
                  <a:cubicBezTo>
                    <a:pt x="5500" y="5972"/>
                    <a:pt x="5985" y="5850"/>
                    <a:pt x="6197" y="6771"/>
                  </a:cubicBezTo>
                  <a:cubicBezTo>
                    <a:pt x="6246" y="6984"/>
                    <a:pt x="6279" y="7243"/>
                    <a:pt x="6298" y="7539"/>
                  </a:cubicBezTo>
                  <a:cubicBezTo>
                    <a:pt x="6341" y="8194"/>
                    <a:pt x="6316" y="9027"/>
                    <a:pt x="6249" y="9926"/>
                  </a:cubicBezTo>
                  <a:cubicBezTo>
                    <a:pt x="5476" y="9695"/>
                    <a:pt x="5040" y="8681"/>
                    <a:pt x="5042" y="7708"/>
                  </a:cubicBezTo>
                  <a:close/>
                  <a:moveTo>
                    <a:pt x="16097" y="6224"/>
                  </a:moveTo>
                  <a:cubicBezTo>
                    <a:pt x="16191" y="6335"/>
                    <a:pt x="16287" y="6511"/>
                    <a:pt x="16378" y="6761"/>
                  </a:cubicBezTo>
                  <a:cubicBezTo>
                    <a:pt x="16758" y="7804"/>
                    <a:pt x="16430" y="9325"/>
                    <a:pt x="15581" y="9815"/>
                  </a:cubicBezTo>
                  <a:cubicBezTo>
                    <a:pt x="15505" y="9859"/>
                    <a:pt x="15426" y="9894"/>
                    <a:pt x="15342" y="9921"/>
                  </a:cubicBezTo>
                  <a:lnTo>
                    <a:pt x="15337" y="9848"/>
                  </a:lnTo>
                  <a:cubicBezTo>
                    <a:pt x="15243" y="8541"/>
                    <a:pt x="15266" y="7578"/>
                    <a:pt x="15370" y="6951"/>
                  </a:cubicBezTo>
                  <a:cubicBezTo>
                    <a:pt x="15416" y="6668"/>
                    <a:pt x="15487" y="6444"/>
                    <a:pt x="15574" y="6294"/>
                  </a:cubicBezTo>
                  <a:cubicBezTo>
                    <a:pt x="15717" y="6045"/>
                    <a:pt x="15906" y="5999"/>
                    <a:pt x="16097" y="6224"/>
                  </a:cubicBezTo>
                  <a:close/>
                  <a:moveTo>
                    <a:pt x="21577" y="18828"/>
                  </a:moveTo>
                  <a:cubicBezTo>
                    <a:pt x="21582" y="18641"/>
                    <a:pt x="21571" y="18466"/>
                    <a:pt x="21549" y="18301"/>
                  </a:cubicBezTo>
                  <a:cubicBezTo>
                    <a:pt x="21507" y="18013"/>
                    <a:pt x="21425" y="17755"/>
                    <a:pt x="21308" y="17523"/>
                  </a:cubicBezTo>
                  <a:cubicBezTo>
                    <a:pt x="20556" y="16031"/>
                    <a:pt x="18364" y="15581"/>
                    <a:pt x="16414" y="14975"/>
                  </a:cubicBezTo>
                  <a:cubicBezTo>
                    <a:pt x="16088" y="14874"/>
                    <a:pt x="15770" y="14768"/>
                    <a:pt x="15465" y="14653"/>
                  </a:cubicBezTo>
                  <a:cubicBezTo>
                    <a:pt x="14463" y="14272"/>
                    <a:pt x="14031" y="13671"/>
                    <a:pt x="13878" y="12946"/>
                  </a:cubicBezTo>
                  <a:cubicBezTo>
                    <a:pt x="14360" y="12503"/>
                    <a:pt x="14775" y="11982"/>
                    <a:pt x="15041" y="11421"/>
                  </a:cubicBezTo>
                  <a:cubicBezTo>
                    <a:pt x="15158" y="11261"/>
                    <a:pt x="15267" y="11096"/>
                    <a:pt x="15370" y="10925"/>
                  </a:cubicBezTo>
                  <a:cubicBezTo>
                    <a:pt x="15467" y="10766"/>
                    <a:pt x="15557" y="10601"/>
                    <a:pt x="15641" y="10433"/>
                  </a:cubicBezTo>
                  <a:cubicBezTo>
                    <a:pt x="15976" y="10325"/>
                    <a:pt x="16259" y="10117"/>
                    <a:pt x="16490" y="9841"/>
                  </a:cubicBezTo>
                  <a:cubicBezTo>
                    <a:pt x="16535" y="9789"/>
                    <a:pt x="16577" y="9733"/>
                    <a:pt x="16617" y="9676"/>
                  </a:cubicBezTo>
                  <a:cubicBezTo>
                    <a:pt x="16837" y="9360"/>
                    <a:pt x="16996" y="8976"/>
                    <a:pt x="17086" y="8571"/>
                  </a:cubicBezTo>
                  <a:cubicBezTo>
                    <a:pt x="17191" y="8105"/>
                    <a:pt x="17209" y="7600"/>
                    <a:pt x="17129" y="7133"/>
                  </a:cubicBezTo>
                  <a:cubicBezTo>
                    <a:pt x="17072" y="6793"/>
                    <a:pt x="16962" y="6470"/>
                    <a:pt x="16797" y="6190"/>
                  </a:cubicBezTo>
                  <a:cubicBezTo>
                    <a:pt x="16795" y="6170"/>
                    <a:pt x="16792" y="6151"/>
                    <a:pt x="16789" y="6131"/>
                  </a:cubicBezTo>
                  <a:cubicBezTo>
                    <a:pt x="16200" y="1692"/>
                    <a:pt x="14066" y="-816"/>
                    <a:pt x="9851" y="239"/>
                  </a:cubicBezTo>
                  <a:cubicBezTo>
                    <a:pt x="9518" y="286"/>
                    <a:pt x="9198" y="356"/>
                    <a:pt x="8893" y="448"/>
                  </a:cubicBezTo>
                  <a:cubicBezTo>
                    <a:pt x="5932" y="550"/>
                    <a:pt x="4997" y="3731"/>
                    <a:pt x="4782" y="6184"/>
                  </a:cubicBezTo>
                  <a:cubicBezTo>
                    <a:pt x="4616" y="6466"/>
                    <a:pt x="4505" y="6791"/>
                    <a:pt x="4447" y="7133"/>
                  </a:cubicBezTo>
                  <a:cubicBezTo>
                    <a:pt x="4411" y="7348"/>
                    <a:pt x="4395" y="7571"/>
                    <a:pt x="4398" y="7794"/>
                  </a:cubicBezTo>
                  <a:cubicBezTo>
                    <a:pt x="4402" y="8056"/>
                    <a:pt x="4433" y="8319"/>
                    <a:pt x="4490" y="8571"/>
                  </a:cubicBezTo>
                  <a:cubicBezTo>
                    <a:pt x="4597" y="9051"/>
                    <a:pt x="4799" y="9499"/>
                    <a:pt x="5086" y="9842"/>
                  </a:cubicBezTo>
                  <a:cubicBezTo>
                    <a:pt x="5316" y="10117"/>
                    <a:pt x="5600" y="10326"/>
                    <a:pt x="5936" y="10434"/>
                  </a:cubicBezTo>
                  <a:cubicBezTo>
                    <a:pt x="6044" y="10650"/>
                    <a:pt x="6163" y="10860"/>
                    <a:pt x="6291" y="11063"/>
                  </a:cubicBezTo>
                  <a:cubicBezTo>
                    <a:pt x="6383" y="11206"/>
                    <a:pt x="6479" y="11345"/>
                    <a:pt x="6579" y="11480"/>
                  </a:cubicBezTo>
                  <a:cubicBezTo>
                    <a:pt x="6677" y="11678"/>
                    <a:pt x="6794" y="11872"/>
                    <a:pt x="6926" y="12058"/>
                  </a:cubicBezTo>
                  <a:cubicBezTo>
                    <a:pt x="7148" y="12373"/>
                    <a:pt x="7413" y="12667"/>
                    <a:pt x="7702" y="12933"/>
                  </a:cubicBezTo>
                  <a:cubicBezTo>
                    <a:pt x="7551" y="13666"/>
                    <a:pt x="7119" y="14270"/>
                    <a:pt x="6111" y="14653"/>
                  </a:cubicBezTo>
                  <a:cubicBezTo>
                    <a:pt x="4168" y="15391"/>
                    <a:pt x="1629" y="15724"/>
                    <a:pt x="537" y="17106"/>
                  </a:cubicBezTo>
                  <a:cubicBezTo>
                    <a:pt x="183" y="17554"/>
                    <a:pt x="-18" y="18111"/>
                    <a:pt x="1" y="18828"/>
                  </a:cubicBezTo>
                  <a:cubicBezTo>
                    <a:pt x="14" y="19314"/>
                    <a:pt x="182" y="19819"/>
                    <a:pt x="453" y="20322"/>
                  </a:cubicBezTo>
                  <a:cubicBezTo>
                    <a:pt x="535" y="20477"/>
                    <a:pt x="627" y="20630"/>
                    <a:pt x="727" y="20784"/>
                  </a:cubicBezTo>
                  <a:lnTo>
                    <a:pt x="3059" y="20783"/>
                  </a:lnTo>
                  <a:lnTo>
                    <a:pt x="20851" y="20782"/>
                  </a:lnTo>
                  <a:cubicBezTo>
                    <a:pt x="21279" y="20126"/>
                    <a:pt x="21559" y="19460"/>
                    <a:pt x="21577" y="18828"/>
                  </a:cubicBezTo>
                  <a:close/>
                </a:path>
              </a:pathLst>
            </a:custGeom>
            <a:solidFill>
              <a:srgbClr val="4BC9D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1" name="AutoShape 10"/>
            <p:cNvSpPr>
              <a:spLocks/>
            </p:cNvSpPr>
            <p:nvPr/>
          </p:nvSpPr>
          <p:spPr bwMode="auto">
            <a:xfrm>
              <a:off x="1321595" y="4561681"/>
              <a:ext cx="2125663" cy="2301875"/>
            </a:xfrm>
            <a:custGeom>
              <a:avLst/>
              <a:gdLst>
                <a:gd name="T0" fmla="*/ 2125663 w 21498"/>
                <a:gd name="T1" fmla="*/ 2519395 h 20625"/>
                <a:gd name="T2" fmla="*/ 2125663 w 21498"/>
                <a:gd name="T3" fmla="*/ 2519395 h 20625"/>
                <a:gd name="T4" fmla="*/ 2125663 w 21498"/>
                <a:gd name="T5" fmla="*/ 2519395 h 20625"/>
                <a:gd name="T6" fmla="*/ 2125663 w 21498"/>
                <a:gd name="T7" fmla="*/ 2519395 h 20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98" h="20625">
                  <a:moveTo>
                    <a:pt x="7956" y="18658"/>
                  </a:moveTo>
                  <a:cubicBezTo>
                    <a:pt x="7975" y="18633"/>
                    <a:pt x="8005" y="18613"/>
                    <a:pt x="8046" y="18607"/>
                  </a:cubicBezTo>
                  <a:cubicBezTo>
                    <a:pt x="8070" y="18604"/>
                    <a:pt x="8099" y="18609"/>
                    <a:pt x="8121" y="18620"/>
                  </a:cubicBezTo>
                  <a:lnTo>
                    <a:pt x="8166" y="18642"/>
                  </a:lnTo>
                  <a:lnTo>
                    <a:pt x="8214" y="18665"/>
                  </a:lnTo>
                  <a:lnTo>
                    <a:pt x="8263" y="18687"/>
                  </a:lnTo>
                  <a:lnTo>
                    <a:pt x="8312" y="18709"/>
                  </a:lnTo>
                  <a:lnTo>
                    <a:pt x="8345" y="18723"/>
                  </a:lnTo>
                  <a:cubicBezTo>
                    <a:pt x="8357" y="18729"/>
                    <a:pt x="8367" y="18735"/>
                    <a:pt x="8377" y="18744"/>
                  </a:cubicBezTo>
                  <a:cubicBezTo>
                    <a:pt x="8430" y="18793"/>
                    <a:pt x="8427" y="18855"/>
                    <a:pt x="8395" y="18899"/>
                  </a:cubicBezTo>
                  <a:cubicBezTo>
                    <a:pt x="8363" y="18943"/>
                    <a:pt x="8300" y="18968"/>
                    <a:pt x="8236" y="18940"/>
                  </a:cubicBezTo>
                  <a:lnTo>
                    <a:pt x="8204" y="18926"/>
                  </a:lnTo>
                  <a:lnTo>
                    <a:pt x="8152" y="18903"/>
                  </a:lnTo>
                  <a:lnTo>
                    <a:pt x="8101" y="18879"/>
                  </a:lnTo>
                  <a:lnTo>
                    <a:pt x="8050" y="18855"/>
                  </a:lnTo>
                  <a:lnTo>
                    <a:pt x="8002" y="18832"/>
                  </a:lnTo>
                  <a:cubicBezTo>
                    <a:pt x="7928" y="18794"/>
                    <a:pt x="7918" y="18712"/>
                    <a:pt x="7956" y="18658"/>
                  </a:cubicBezTo>
                  <a:close/>
                  <a:moveTo>
                    <a:pt x="6940" y="18119"/>
                  </a:moveTo>
                  <a:lnTo>
                    <a:pt x="6940" y="18118"/>
                  </a:lnTo>
                  <a:lnTo>
                    <a:pt x="6900" y="18081"/>
                  </a:lnTo>
                  <a:lnTo>
                    <a:pt x="6894" y="18076"/>
                  </a:lnTo>
                  <a:lnTo>
                    <a:pt x="6859" y="18044"/>
                  </a:lnTo>
                  <a:lnTo>
                    <a:pt x="6820" y="18005"/>
                  </a:lnTo>
                  <a:lnTo>
                    <a:pt x="6781" y="17967"/>
                  </a:lnTo>
                  <a:lnTo>
                    <a:pt x="6757" y="17942"/>
                  </a:lnTo>
                  <a:cubicBezTo>
                    <a:pt x="6748" y="17932"/>
                    <a:pt x="6742" y="17924"/>
                    <a:pt x="6736" y="17912"/>
                  </a:cubicBezTo>
                  <a:cubicBezTo>
                    <a:pt x="6674" y="17785"/>
                    <a:pt x="6852" y="17682"/>
                    <a:pt x="6946" y="17781"/>
                  </a:cubicBezTo>
                  <a:lnTo>
                    <a:pt x="6968" y="17803"/>
                  </a:lnTo>
                  <a:lnTo>
                    <a:pt x="7004" y="17840"/>
                  </a:lnTo>
                  <a:lnTo>
                    <a:pt x="7041" y="17876"/>
                  </a:lnTo>
                  <a:lnTo>
                    <a:pt x="7079" y="17911"/>
                  </a:lnTo>
                  <a:lnTo>
                    <a:pt x="7117" y="17946"/>
                  </a:lnTo>
                  <a:lnTo>
                    <a:pt x="7117" y="17947"/>
                  </a:lnTo>
                  <a:cubicBezTo>
                    <a:pt x="7128" y="17957"/>
                    <a:pt x="7136" y="17966"/>
                    <a:pt x="7143" y="17979"/>
                  </a:cubicBezTo>
                  <a:cubicBezTo>
                    <a:pt x="7187" y="18071"/>
                    <a:pt x="7114" y="18148"/>
                    <a:pt x="7034" y="18152"/>
                  </a:cubicBezTo>
                  <a:cubicBezTo>
                    <a:pt x="7002" y="18154"/>
                    <a:pt x="6968" y="18145"/>
                    <a:pt x="6940" y="18119"/>
                  </a:cubicBezTo>
                  <a:close/>
                  <a:moveTo>
                    <a:pt x="9441" y="19094"/>
                  </a:moveTo>
                  <a:cubicBezTo>
                    <a:pt x="9467" y="19082"/>
                    <a:pt x="9495" y="19077"/>
                    <a:pt x="9524" y="19083"/>
                  </a:cubicBezTo>
                  <a:lnTo>
                    <a:pt x="9570" y="19092"/>
                  </a:lnTo>
                  <a:lnTo>
                    <a:pt x="9626" y="19102"/>
                  </a:lnTo>
                  <a:lnTo>
                    <a:pt x="9681" y="19111"/>
                  </a:lnTo>
                  <a:lnTo>
                    <a:pt x="9736" y="19120"/>
                  </a:lnTo>
                  <a:lnTo>
                    <a:pt x="9770" y="19125"/>
                  </a:lnTo>
                  <a:cubicBezTo>
                    <a:pt x="9824" y="19134"/>
                    <a:pt x="9864" y="19171"/>
                    <a:pt x="9875" y="19222"/>
                  </a:cubicBezTo>
                  <a:cubicBezTo>
                    <a:pt x="9884" y="19266"/>
                    <a:pt x="9865" y="19308"/>
                    <a:pt x="9831" y="19335"/>
                  </a:cubicBezTo>
                  <a:cubicBezTo>
                    <a:pt x="9804" y="19356"/>
                    <a:pt x="9767" y="19367"/>
                    <a:pt x="9729" y="19361"/>
                  </a:cubicBezTo>
                  <a:lnTo>
                    <a:pt x="9694" y="19356"/>
                  </a:lnTo>
                  <a:lnTo>
                    <a:pt x="9637" y="19347"/>
                  </a:lnTo>
                  <a:lnTo>
                    <a:pt x="9579" y="19337"/>
                  </a:lnTo>
                  <a:lnTo>
                    <a:pt x="9522" y="19327"/>
                  </a:lnTo>
                  <a:lnTo>
                    <a:pt x="9474" y="19317"/>
                  </a:lnTo>
                  <a:cubicBezTo>
                    <a:pt x="9365" y="19295"/>
                    <a:pt x="9338" y="19170"/>
                    <a:pt x="9417" y="19109"/>
                  </a:cubicBezTo>
                  <a:cubicBezTo>
                    <a:pt x="9424" y="19103"/>
                    <a:pt x="9432" y="19098"/>
                    <a:pt x="9441" y="19094"/>
                  </a:cubicBezTo>
                  <a:close/>
                  <a:moveTo>
                    <a:pt x="6039" y="16913"/>
                  </a:moveTo>
                  <a:lnTo>
                    <a:pt x="6023" y="16879"/>
                  </a:lnTo>
                  <a:lnTo>
                    <a:pt x="6000" y="16827"/>
                  </a:lnTo>
                  <a:lnTo>
                    <a:pt x="5977" y="16775"/>
                  </a:lnTo>
                  <a:lnTo>
                    <a:pt x="5956" y="16722"/>
                  </a:lnTo>
                  <a:lnTo>
                    <a:pt x="5941" y="16685"/>
                  </a:lnTo>
                  <a:cubicBezTo>
                    <a:pt x="5916" y="16620"/>
                    <a:pt x="5956" y="16547"/>
                    <a:pt x="6027" y="16529"/>
                  </a:cubicBezTo>
                  <a:cubicBezTo>
                    <a:pt x="6046" y="16523"/>
                    <a:pt x="6066" y="16523"/>
                    <a:pt x="6084" y="16526"/>
                  </a:cubicBezTo>
                  <a:cubicBezTo>
                    <a:pt x="6112" y="16531"/>
                    <a:pt x="6138" y="16545"/>
                    <a:pt x="6157" y="16566"/>
                  </a:cubicBezTo>
                  <a:cubicBezTo>
                    <a:pt x="6166" y="16576"/>
                    <a:pt x="6175" y="16589"/>
                    <a:pt x="6181" y="16603"/>
                  </a:cubicBezTo>
                  <a:lnTo>
                    <a:pt x="6194" y="16637"/>
                  </a:lnTo>
                  <a:lnTo>
                    <a:pt x="6214" y="16687"/>
                  </a:lnTo>
                  <a:lnTo>
                    <a:pt x="6235" y="16736"/>
                  </a:lnTo>
                  <a:lnTo>
                    <a:pt x="6258" y="16784"/>
                  </a:lnTo>
                  <a:lnTo>
                    <a:pt x="6273" y="16818"/>
                  </a:lnTo>
                  <a:cubicBezTo>
                    <a:pt x="6275" y="16823"/>
                    <a:pt x="6277" y="16829"/>
                    <a:pt x="6279" y="16834"/>
                  </a:cubicBezTo>
                  <a:cubicBezTo>
                    <a:pt x="6316" y="16984"/>
                    <a:pt x="6100" y="17043"/>
                    <a:pt x="6039" y="16913"/>
                  </a:cubicBezTo>
                  <a:close/>
                  <a:moveTo>
                    <a:pt x="6650" y="15821"/>
                  </a:moveTo>
                  <a:cubicBezTo>
                    <a:pt x="6635" y="15625"/>
                    <a:pt x="6639" y="15419"/>
                    <a:pt x="6665" y="15201"/>
                  </a:cubicBezTo>
                  <a:cubicBezTo>
                    <a:pt x="6956" y="15104"/>
                    <a:pt x="7209" y="14956"/>
                    <a:pt x="7427" y="14771"/>
                  </a:cubicBezTo>
                  <a:cubicBezTo>
                    <a:pt x="7646" y="14584"/>
                    <a:pt x="7831" y="14359"/>
                    <a:pt x="7985" y="14107"/>
                  </a:cubicBezTo>
                  <a:cubicBezTo>
                    <a:pt x="8081" y="13950"/>
                    <a:pt x="8166" y="13783"/>
                    <a:pt x="8240" y="13608"/>
                  </a:cubicBezTo>
                  <a:cubicBezTo>
                    <a:pt x="8302" y="13461"/>
                    <a:pt x="8356" y="13308"/>
                    <a:pt x="8404" y="13152"/>
                  </a:cubicBezTo>
                  <a:cubicBezTo>
                    <a:pt x="9090" y="13498"/>
                    <a:pt x="9866" y="13694"/>
                    <a:pt x="10728" y="13691"/>
                  </a:cubicBezTo>
                  <a:cubicBezTo>
                    <a:pt x="10925" y="13691"/>
                    <a:pt x="11118" y="13680"/>
                    <a:pt x="11306" y="13658"/>
                  </a:cubicBezTo>
                  <a:cubicBezTo>
                    <a:pt x="11574" y="13629"/>
                    <a:pt x="11832" y="13580"/>
                    <a:pt x="12081" y="13512"/>
                  </a:cubicBezTo>
                  <a:cubicBezTo>
                    <a:pt x="12439" y="13414"/>
                    <a:pt x="12777" y="13279"/>
                    <a:pt x="13095" y="13113"/>
                  </a:cubicBezTo>
                  <a:cubicBezTo>
                    <a:pt x="13233" y="13594"/>
                    <a:pt x="13434" y="14042"/>
                    <a:pt x="13717" y="14408"/>
                  </a:cubicBezTo>
                  <a:cubicBezTo>
                    <a:pt x="13980" y="14747"/>
                    <a:pt x="14313" y="15016"/>
                    <a:pt x="14734" y="15175"/>
                  </a:cubicBezTo>
                  <a:cubicBezTo>
                    <a:pt x="14753" y="15305"/>
                    <a:pt x="14763" y="15432"/>
                    <a:pt x="14764" y="15555"/>
                  </a:cubicBezTo>
                  <a:cubicBezTo>
                    <a:pt x="14773" y="16096"/>
                    <a:pt x="14625" y="16565"/>
                    <a:pt x="14361" y="16963"/>
                  </a:cubicBezTo>
                  <a:cubicBezTo>
                    <a:pt x="14257" y="17121"/>
                    <a:pt x="14134" y="17268"/>
                    <a:pt x="13996" y="17402"/>
                  </a:cubicBezTo>
                  <a:cubicBezTo>
                    <a:pt x="13778" y="17616"/>
                    <a:pt x="13523" y="17801"/>
                    <a:pt x="13239" y="17956"/>
                  </a:cubicBezTo>
                  <a:cubicBezTo>
                    <a:pt x="12739" y="18230"/>
                    <a:pt x="12156" y="18413"/>
                    <a:pt x="11544" y="18504"/>
                  </a:cubicBezTo>
                  <a:cubicBezTo>
                    <a:pt x="10928" y="18596"/>
                    <a:pt x="10285" y="18593"/>
                    <a:pt x="9676" y="18495"/>
                  </a:cubicBezTo>
                  <a:cubicBezTo>
                    <a:pt x="8605" y="18322"/>
                    <a:pt x="7638" y="17854"/>
                    <a:pt x="7096" y="17080"/>
                  </a:cubicBezTo>
                  <a:cubicBezTo>
                    <a:pt x="6847" y="16725"/>
                    <a:pt x="6688" y="16306"/>
                    <a:pt x="6650" y="15821"/>
                  </a:cubicBezTo>
                  <a:close/>
                  <a:moveTo>
                    <a:pt x="5679" y="15482"/>
                  </a:moveTo>
                  <a:lnTo>
                    <a:pt x="5677" y="15433"/>
                  </a:lnTo>
                  <a:lnTo>
                    <a:pt x="5674" y="15368"/>
                  </a:lnTo>
                  <a:lnTo>
                    <a:pt x="5672" y="15304"/>
                  </a:lnTo>
                  <a:lnTo>
                    <a:pt x="5671" y="15285"/>
                  </a:lnTo>
                  <a:lnTo>
                    <a:pt x="5670" y="15239"/>
                  </a:lnTo>
                  <a:cubicBezTo>
                    <a:pt x="5670" y="15127"/>
                    <a:pt x="5816" y="15076"/>
                    <a:pt x="5894" y="15159"/>
                  </a:cubicBezTo>
                  <a:cubicBezTo>
                    <a:pt x="5913" y="15180"/>
                    <a:pt x="5925" y="15208"/>
                    <a:pt x="5925" y="15236"/>
                  </a:cubicBezTo>
                  <a:lnTo>
                    <a:pt x="5926" y="15298"/>
                  </a:lnTo>
                  <a:lnTo>
                    <a:pt x="5928" y="15360"/>
                  </a:lnTo>
                  <a:lnTo>
                    <a:pt x="5931" y="15421"/>
                  </a:lnTo>
                  <a:lnTo>
                    <a:pt x="5931" y="15427"/>
                  </a:lnTo>
                  <a:lnTo>
                    <a:pt x="5934" y="15470"/>
                  </a:lnTo>
                  <a:cubicBezTo>
                    <a:pt x="5934" y="15479"/>
                    <a:pt x="5934" y="15486"/>
                    <a:pt x="5932" y="15494"/>
                  </a:cubicBezTo>
                  <a:cubicBezTo>
                    <a:pt x="5905" y="15639"/>
                    <a:pt x="5686" y="15621"/>
                    <a:pt x="5679" y="15482"/>
                  </a:cubicBezTo>
                  <a:close/>
                  <a:moveTo>
                    <a:pt x="7176" y="11395"/>
                  </a:moveTo>
                  <a:cubicBezTo>
                    <a:pt x="6937" y="11112"/>
                    <a:pt x="6722" y="10802"/>
                    <a:pt x="6536" y="10472"/>
                  </a:cubicBezTo>
                  <a:cubicBezTo>
                    <a:pt x="6468" y="10351"/>
                    <a:pt x="6403" y="10227"/>
                    <a:pt x="6342" y="10100"/>
                  </a:cubicBezTo>
                  <a:cubicBezTo>
                    <a:pt x="5362" y="9953"/>
                    <a:pt x="4856" y="8625"/>
                    <a:pt x="5007" y="7517"/>
                  </a:cubicBezTo>
                  <a:cubicBezTo>
                    <a:pt x="5105" y="6796"/>
                    <a:pt x="5365" y="6395"/>
                    <a:pt x="5635" y="6359"/>
                  </a:cubicBezTo>
                  <a:cubicBezTo>
                    <a:pt x="5764" y="6342"/>
                    <a:pt x="5897" y="6410"/>
                    <a:pt x="6015" y="6568"/>
                  </a:cubicBezTo>
                  <a:cubicBezTo>
                    <a:pt x="6156" y="6757"/>
                    <a:pt x="6276" y="7077"/>
                    <a:pt x="6346" y="7535"/>
                  </a:cubicBezTo>
                  <a:cubicBezTo>
                    <a:pt x="6590" y="7522"/>
                    <a:pt x="6849" y="7385"/>
                    <a:pt x="7104" y="7164"/>
                  </a:cubicBezTo>
                  <a:cubicBezTo>
                    <a:pt x="7974" y="6414"/>
                    <a:pt x="8818" y="4700"/>
                    <a:pt x="8986" y="3646"/>
                  </a:cubicBezTo>
                  <a:cubicBezTo>
                    <a:pt x="9072" y="5162"/>
                    <a:pt x="10014" y="6746"/>
                    <a:pt x="12858" y="5945"/>
                  </a:cubicBezTo>
                  <a:cubicBezTo>
                    <a:pt x="14119" y="5589"/>
                    <a:pt x="13858" y="8954"/>
                    <a:pt x="16391" y="8373"/>
                  </a:cubicBezTo>
                  <a:cubicBezTo>
                    <a:pt x="16264" y="9205"/>
                    <a:pt x="15806" y="9958"/>
                    <a:pt x="15084" y="10072"/>
                  </a:cubicBezTo>
                  <a:cubicBezTo>
                    <a:pt x="14898" y="10466"/>
                    <a:pt x="14675" y="10836"/>
                    <a:pt x="14419" y="11174"/>
                  </a:cubicBezTo>
                  <a:cubicBezTo>
                    <a:pt x="13652" y="12182"/>
                    <a:pt x="12575" y="12898"/>
                    <a:pt x="11230" y="13045"/>
                  </a:cubicBezTo>
                  <a:cubicBezTo>
                    <a:pt x="11066" y="13063"/>
                    <a:pt x="10898" y="13073"/>
                    <a:pt x="10725" y="13074"/>
                  </a:cubicBezTo>
                  <a:cubicBezTo>
                    <a:pt x="10541" y="13074"/>
                    <a:pt x="10361" y="13064"/>
                    <a:pt x="10186" y="13045"/>
                  </a:cubicBezTo>
                  <a:cubicBezTo>
                    <a:pt x="8945" y="12908"/>
                    <a:pt x="7931" y="12285"/>
                    <a:pt x="7176" y="11395"/>
                  </a:cubicBezTo>
                  <a:close/>
                  <a:moveTo>
                    <a:pt x="15729" y="15904"/>
                  </a:moveTo>
                  <a:lnTo>
                    <a:pt x="15720" y="15957"/>
                  </a:lnTo>
                  <a:lnTo>
                    <a:pt x="15709" y="16017"/>
                  </a:lnTo>
                  <a:lnTo>
                    <a:pt x="15698" y="16067"/>
                  </a:lnTo>
                  <a:lnTo>
                    <a:pt x="15697" y="16076"/>
                  </a:lnTo>
                  <a:lnTo>
                    <a:pt x="15684" y="16134"/>
                  </a:lnTo>
                  <a:lnTo>
                    <a:pt x="15681" y="16146"/>
                  </a:lnTo>
                  <a:cubicBezTo>
                    <a:pt x="15661" y="16233"/>
                    <a:pt x="15546" y="16268"/>
                    <a:pt x="15473" y="16210"/>
                  </a:cubicBezTo>
                  <a:cubicBezTo>
                    <a:pt x="15438" y="16180"/>
                    <a:pt x="15422" y="16136"/>
                    <a:pt x="15433" y="16092"/>
                  </a:cubicBezTo>
                  <a:lnTo>
                    <a:pt x="15435" y="16084"/>
                  </a:lnTo>
                  <a:lnTo>
                    <a:pt x="15447" y="16029"/>
                  </a:lnTo>
                  <a:lnTo>
                    <a:pt x="15458" y="15973"/>
                  </a:lnTo>
                  <a:lnTo>
                    <a:pt x="15465" y="15938"/>
                  </a:lnTo>
                  <a:lnTo>
                    <a:pt x="15468" y="15917"/>
                  </a:lnTo>
                  <a:lnTo>
                    <a:pt x="15478" y="15864"/>
                  </a:lnTo>
                  <a:cubicBezTo>
                    <a:pt x="15480" y="15851"/>
                    <a:pt x="15484" y="15842"/>
                    <a:pt x="15489" y="15831"/>
                  </a:cubicBezTo>
                  <a:cubicBezTo>
                    <a:pt x="15559" y="15706"/>
                    <a:pt x="15754" y="15773"/>
                    <a:pt x="15729" y="15904"/>
                  </a:cubicBezTo>
                  <a:close/>
                  <a:moveTo>
                    <a:pt x="15210" y="17290"/>
                  </a:moveTo>
                  <a:lnTo>
                    <a:pt x="15209" y="17292"/>
                  </a:lnTo>
                  <a:lnTo>
                    <a:pt x="15179" y="17339"/>
                  </a:lnTo>
                  <a:lnTo>
                    <a:pt x="15149" y="17386"/>
                  </a:lnTo>
                  <a:lnTo>
                    <a:pt x="15144" y="17392"/>
                  </a:lnTo>
                  <a:lnTo>
                    <a:pt x="15118" y="17432"/>
                  </a:lnTo>
                  <a:lnTo>
                    <a:pt x="15086" y="17477"/>
                  </a:lnTo>
                  <a:lnTo>
                    <a:pt x="15069" y="17499"/>
                  </a:lnTo>
                  <a:cubicBezTo>
                    <a:pt x="15064" y="17506"/>
                    <a:pt x="15059" y="17512"/>
                    <a:pt x="15053" y="17518"/>
                  </a:cubicBezTo>
                  <a:cubicBezTo>
                    <a:pt x="14941" y="17617"/>
                    <a:pt x="14775" y="17482"/>
                    <a:pt x="14860" y="17364"/>
                  </a:cubicBezTo>
                  <a:lnTo>
                    <a:pt x="14874" y="17344"/>
                  </a:lnTo>
                  <a:lnTo>
                    <a:pt x="14905" y="17301"/>
                  </a:lnTo>
                  <a:lnTo>
                    <a:pt x="14924" y="17272"/>
                  </a:lnTo>
                  <a:lnTo>
                    <a:pt x="14933" y="17258"/>
                  </a:lnTo>
                  <a:lnTo>
                    <a:pt x="14962" y="17215"/>
                  </a:lnTo>
                  <a:lnTo>
                    <a:pt x="14990" y="17171"/>
                  </a:lnTo>
                  <a:lnTo>
                    <a:pt x="14991" y="17169"/>
                  </a:lnTo>
                  <a:cubicBezTo>
                    <a:pt x="15000" y="17154"/>
                    <a:pt x="15011" y="17144"/>
                    <a:pt x="15025" y="17133"/>
                  </a:cubicBezTo>
                  <a:cubicBezTo>
                    <a:pt x="15140" y="17056"/>
                    <a:pt x="15280" y="17181"/>
                    <a:pt x="15210" y="17290"/>
                  </a:cubicBezTo>
                  <a:close/>
                  <a:moveTo>
                    <a:pt x="14174" y="18394"/>
                  </a:moveTo>
                  <a:lnTo>
                    <a:pt x="14155" y="18407"/>
                  </a:lnTo>
                  <a:lnTo>
                    <a:pt x="14115" y="18437"/>
                  </a:lnTo>
                  <a:lnTo>
                    <a:pt x="14110" y="18439"/>
                  </a:lnTo>
                  <a:lnTo>
                    <a:pt x="14065" y="18471"/>
                  </a:lnTo>
                  <a:lnTo>
                    <a:pt x="14019" y="18503"/>
                  </a:lnTo>
                  <a:lnTo>
                    <a:pt x="13972" y="18534"/>
                  </a:lnTo>
                  <a:lnTo>
                    <a:pt x="13962" y="18540"/>
                  </a:lnTo>
                  <a:cubicBezTo>
                    <a:pt x="13956" y="18544"/>
                    <a:pt x="13950" y="18547"/>
                    <a:pt x="13942" y="18550"/>
                  </a:cubicBezTo>
                  <a:cubicBezTo>
                    <a:pt x="13801" y="18608"/>
                    <a:pt x="13693" y="18424"/>
                    <a:pt x="13819" y="18342"/>
                  </a:cubicBezTo>
                  <a:lnTo>
                    <a:pt x="13826" y="18337"/>
                  </a:lnTo>
                  <a:lnTo>
                    <a:pt x="13870" y="18308"/>
                  </a:lnTo>
                  <a:lnTo>
                    <a:pt x="13874" y="18305"/>
                  </a:lnTo>
                  <a:lnTo>
                    <a:pt x="13914" y="18278"/>
                  </a:lnTo>
                  <a:lnTo>
                    <a:pt x="13957" y="18248"/>
                  </a:lnTo>
                  <a:lnTo>
                    <a:pt x="13999" y="18218"/>
                  </a:lnTo>
                  <a:lnTo>
                    <a:pt x="14018" y="18204"/>
                  </a:lnTo>
                  <a:cubicBezTo>
                    <a:pt x="14034" y="18192"/>
                    <a:pt x="14050" y="18187"/>
                    <a:pt x="14070" y="18182"/>
                  </a:cubicBezTo>
                  <a:cubicBezTo>
                    <a:pt x="14203" y="18158"/>
                    <a:pt x="14279" y="18316"/>
                    <a:pt x="14174" y="18394"/>
                  </a:cubicBezTo>
                  <a:close/>
                  <a:moveTo>
                    <a:pt x="12803" y="19098"/>
                  </a:moveTo>
                  <a:lnTo>
                    <a:pt x="12751" y="19115"/>
                  </a:lnTo>
                  <a:lnTo>
                    <a:pt x="12697" y="19133"/>
                  </a:lnTo>
                  <a:lnTo>
                    <a:pt x="12694" y="19134"/>
                  </a:lnTo>
                  <a:lnTo>
                    <a:pt x="12642" y="19151"/>
                  </a:lnTo>
                  <a:lnTo>
                    <a:pt x="12587" y="19168"/>
                  </a:lnTo>
                  <a:lnTo>
                    <a:pt x="12558" y="19176"/>
                  </a:lnTo>
                  <a:lnTo>
                    <a:pt x="12546" y="19179"/>
                  </a:lnTo>
                  <a:cubicBezTo>
                    <a:pt x="12413" y="19202"/>
                    <a:pt x="12353" y="19061"/>
                    <a:pt x="12421" y="18985"/>
                  </a:cubicBezTo>
                  <a:cubicBezTo>
                    <a:pt x="12436" y="18969"/>
                    <a:pt x="12456" y="18956"/>
                    <a:pt x="12482" y="18948"/>
                  </a:cubicBezTo>
                  <a:lnTo>
                    <a:pt x="12509" y="18940"/>
                  </a:lnTo>
                  <a:lnTo>
                    <a:pt x="12562" y="18924"/>
                  </a:lnTo>
                  <a:lnTo>
                    <a:pt x="12614" y="18907"/>
                  </a:lnTo>
                  <a:lnTo>
                    <a:pt x="12666" y="18890"/>
                  </a:lnTo>
                  <a:lnTo>
                    <a:pt x="12719" y="18873"/>
                  </a:lnTo>
                  <a:cubicBezTo>
                    <a:pt x="12727" y="18870"/>
                    <a:pt x="12733" y="18869"/>
                    <a:pt x="12741" y="18867"/>
                  </a:cubicBezTo>
                  <a:cubicBezTo>
                    <a:pt x="12895" y="18847"/>
                    <a:pt x="12947" y="19048"/>
                    <a:pt x="12803" y="19098"/>
                  </a:cubicBezTo>
                  <a:close/>
                  <a:moveTo>
                    <a:pt x="11329" y="19401"/>
                  </a:moveTo>
                  <a:cubicBezTo>
                    <a:pt x="11316" y="19407"/>
                    <a:pt x="11301" y="19410"/>
                    <a:pt x="11284" y="19412"/>
                  </a:cubicBezTo>
                  <a:lnTo>
                    <a:pt x="11273" y="19413"/>
                  </a:lnTo>
                  <a:lnTo>
                    <a:pt x="11215" y="19417"/>
                  </a:lnTo>
                  <a:lnTo>
                    <a:pt x="11156" y="19421"/>
                  </a:lnTo>
                  <a:lnTo>
                    <a:pt x="11098" y="19425"/>
                  </a:lnTo>
                  <a:lnTo>
                    <a:pt x="11039" y="19428"/>
                  </a:lnTo>
                  <a:lnTo>
                    <a:pt x="11024" y="19428"/>
                  </a:lnTo>
                  <a:cubicBezTo>
                    <a:pt x="11015" y="19429"/>
                    <a:pt x="11008" y="19428"/>
                    <a:pt x="11000" y="19427"/>
                  </a:cubicBezTo>
                  <a:cubicBezTo>
                    <a:pt x="10864" y="19404"/>
                    <a:pt x="10862" y="19245"/>
                    <a:pt x="10963" y="19201"/>
                  </a:cubicBezTo>
                  <a:cubicBezTo>
                    <a:pt x="10978" y="19194"/>
                    <a:pt x="10995" y="19190"/>
                    <a:pt x="11013" y="19190"/>
                  </a:cubicBezTo>
                  <a:lnTo>
                    <a:pt x="11027" y="19189"/>
                  </a:lnTo>
                  <a:lnTo>
                    <a:pt x="11082" y="19186"/>
                  </a:lnTo>
                  <a:lnTo>
                    <a:pt x="11139" y="19183"/>
                  </a:lnTo>
                  <a:lnTo>
                    <a:pt x="11195" y="19179"/>
                  </a:lnTo>
                  <a:lnTo>
                    <a:pt x="11251" y="19174"/>
                  </a:lnTo>
                  <a:lnTo>
                    <a:pt x="11262" y="19173"/>
                  </a:lnTo>
                  <a:lnTo>
                    <a:pt x="11275" y="19173"/>
                  </a:lnTo>
                  <a:cubicBezTo>
                    <a:pt x="11421" y="19179"/>
                    <a:pt x="11438" y="19354"/>
                    <a:pt x="11329" y="19401"/>
                  </a:cubicBezTo>
                  <a:close/>
                  <a:moveTo>
                    <a:pt x="11480" y="20590"/>
                  </a:moveTo>
                  <a:lnTo>
                    <a:pt x="12116" y="20588"/>
                  </a:lnTo>
                  <a:lnTo>
                    <a:pt x="13486" y="20583"/>
                  </a:lnTo>
                  <a:lnTo>
                    <a:pt x="15326" y="20577"/>
                  </a:lnTo>
                  <a:lnTo>
                    <a:pt x="18004" y="20569"/>
                  </a:lnTo>
                  <a:lnTo>
                    <a:pt x="19762" y="20563"/>
                  </a:lnTo>
                  <a:lnTo>
                    <a:pt x="20781" y="20559"/>
                  </a:lnTo>
                  <a:cubicBezTo>
                    <a:pt x="20794" y="20540"/>
                    <a:pt x="20806" y="20522"/>
                    <a:pt x="20819" y="20503"/>
                  </a:cubicBezTo>
                  <a:cubicBezTo>
                    <a:pt x="21101" y="20069"/>
                    <a:pt x="21313" y="19631"/>
                    <a:pt x="21420" y="19202"/>
                  </a:cubicBezTo>
                  <a:cubicBezTo>
                    <a:pt x="21465" y="19024"/>
                    <a:pt x="21491" y="18847"/>
                    <a:pt x="21496" y="18672"/>
                  </a:cubicBezTo>
                  <a:lnTo>
                    <a:pt x="21496" y="18660"/>
                  </a:lnTo>
                  <a:cubicBezTo>
                    <a:pt x="21548" y="16514"/>
                    <a:pt x="19510" y="15846"/>
                    <a:pt x="17404" y="15244"/>
                  </a:cubicBezTo>
                  <a:cubicBezTo>
                    <a:pt x="17896" y="14854"/>
                    <a:pt x="18208" y="14270"/>
                    <a:pt x="18205" y="13618"/>
                  </a:cubicBezTo>
                  <a:cubicBezTo>
                    <a:pt x="18205" y="13485"/>
                    <a:pt x="18191" y="13354"/>
                    <a:pt x="18165" y="13228"/>
                  </a:cubicBezTo>
                  <a:cubicBezTo>
                    <a:pt x="18092" y="12868"/>
                    <a:pt x="17923" y="12541"/>
                    <a:pt x="17682" y="12271"/>
                  </a:cubicBezTo>
                  <a:cubicBezTo>
                    <a:pt x="18348" y="11901"/>
                    <a:pt x="18792" y="11219"/>
                    <a:pt x="18788" y="10441"/>
                  </a:cubicBezTo>
                  <a:cubicBezTo>
                    <a:pt x="18786" y="9789"/>
                    <a:pt x="18469" y="9207"/>
                    <a:pt x="17974" y="8820"/>
                  </a:cubicBezTo>
                  <a:cubicBezTo>
                    <a:pt x="18024" y="8643"/>
                    <a:pt x="18052" y="8457"/>
                    <a:pt x="18050" y="8265"/>
                  </a:cubicBezTo>
                  <a:cubicBezTo>
                    <a:pt x="18047" y="7581"/>
                    <a:pt x="17699" y="6975"/>
                    <a:pt x="17162" y="6589"/>
                  </a:cubicBezTo>
                  <a:cubicBezTo>
                    <a:pt x="17365" y="860"/>
                    <a:pt x="10626" y="-975"/>
                    <a:pt x="8484" y="472"/>
                  </a:cubicBezTo>
                  <a:cubicBezTo>
                    <a:pt x="6157" y="570"/>
                    <a:pt x="4549" y="3047"/>
                    <a:pt x="4167" y="5555"/>
                  </a:cubicBezTo>
                  <a:cubicBezTo>
                    <a:pt x="4122" y="5846"/>
                    <a:pt x="4095" y="6139"/>
                    <a:pt x="4085" y="6427"/>
                  </a:cubicBezTo>
                  <a:cubicBezTo>
                    <a:pt x="3359" y="6781"/>
                    <a:pt x="2866" y="7494"/>
                    <a:pt x="2870" y="8314"/>
                  </a:cubicBezTo>
                  <a:cubicBezTo>
                    <a:pt x="2870" y="8365"/>
                    <a:pt x="2872" y="8416"/>
                    <a:pt x="2876" y="8466"/>
                  </a:cubicBezTo>
                  <a:cubicBezTo>
                    <a:pt x="2884" y="8562"/>
                    <a:pt x="2898" y="8657"/>
                    <a:pt x="2919" y="8749"/>
                  </a:cubicBezTo>
                  <a:cubicBezTo>
                    <a:pt x="2835" y="8804"/>
                    <a:pt x="2755" y="8865"/>
                    <a:pt x="2679" y="8930"/>
                  </a:cubicBezTo>
                  <a:cubicBezTo>
                    <a:pt x="2308" y="9250"/>
                    <a:pt x="2053" y="9684"/>
                    <a:pt x="1975" y="10174"/>
                  </a:cubicBezTo>
                  <a:cubicBezTo>
                    <a:pt x="1959" y="10279"/>
                    <a:pt x="1950" y="10386"/>
                    <a:pt x="1951" y="10495"/>
                  </a:cubicBezTo>
                  <a:cubicBezTo>
                    <a:pt x="1951" y="10604"/>
                    <a:pt x="1960" y="10711"/>
                    <a:pt x="1978" y="10814"/>
                  </a:cubicBezTo>
                  <a:cubicBezTo>
                    <a:pt x="2131" y="11744"/>
                    <a:pt x="2929" y="12474"/>
                    <a:pt x="3929" y="12589"/>
                  </a:cubicBezTo>
                  <a:cubicBezTo>
                    <a:pt x="3888" y="12655"/>
                    <a:pt x="3850" y="12722"/>
                    <a:pt x="3817" y="12792"/>
                  </a:cubicBezTo>
                  <a:cubicBezTo>
                    <a:pt x="3690" y="13058"/>
                    <a:pt x="3620" y="13354"/>
                    <a:pt x="3621" y="13665"/>
                  </a:cubicBezTo>
                  <a:cubicBezTo>
                    <a:pt x="3622" y="13851"/>
                    <a:pt x="3648" y="14031"/>
                    <a:pt x="3697" y="14203"/>
                  </a:cubicBezTo>
                  <a:cubicBezTo>
                    <a:pt x="3808" y="14593"/>
                    <a:pt x="4034" y="14939"/>
                    <a:pt x="4340" y="15207"/>
                  </a:cubicBezTo>
                  <a:cubicBezTo>
                    <a:pt x="4196" y="15249"/>
                    <a:pt x="4052" y="15291"/>
                    <a:pt x="3908" y="15334"/>
                  </a:cubicBezTo>
                  <a:cubicBezTo>
                    <a:pt x="3611" y="15421"/>
                    <a:pt x="3316" y="15511"/>
                    <a:pt x="3030" y="15607"/>
                  </a:cubicBezTo>
                  <a:cubicBezTo>
                    <a:pt x="2897" y="15651"/>
                    <a:pt x="2767" y="15697"/>
                    <a:pt x="2639" y="15744"/>
                  </a:cubicBezTo>
                  <a:cubicBezTo>
                    <a:pt x="1134" y="16298"/>
                    <a:pt x="-52" y="17082"/>
                    <a:pt x="1" y="18730"/>
                  </a:cubicBezTo>
                  <a:cubicBezTo>
                    <a:pt x="21" y="19344"/>
                    <a:pt x="302" y="19990"/>
                    <a:pt x="731" y="20625"/>
                  </a:cubicBezTo>
                  <a:cubicBezTo>
                    <a:pt x="731" y="20625"/>
                    <a:pt x="11480" y="20590"/>
                    <a:pt x="11480" y="20590"/>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2" name="AutoShape 11"/>
            <p:cNvSpPr>
              <a:spLocks/>
            </p:cNvSpPr>
            <p:nvPr/>
          </p:nvSpPr>
          <p:spPr bwMode="auto">
            <a:xfrm>
              <a:off x="2247900" y="3336925"/>
              <a:ext cx="1311275" cy="1140619"/>
            </a:xfrm>
            <a:custGeom>
              <a:avLst/>
              <a:gdLst>
                <a:gd name="T0" fmla="*/ 1311275 w 21600"/>
                <a:gd name="T1" fmla="*/ 1140619 h 21600"/>
                <a:gd name="T2" fmla="*/ 1311275 w 21600"/>
                <a:gd name="T3" fmla="*/ 1140619 h 21600"/>
                <a:gd name="T4" fmla="*/ 1311275 w 21600"/>
                <a:gd name="T5" fmla="*/ 1140619 h 21600"/>
                <a:gd name="T6" fmla="*/ 1311275 w 21600"/>
                <a:gd name="T7" fmla="*/ 11406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5" y="0"/>
                  </a:moveTo>
                  <a:cubicBezTo>
                    <a:pt x="886" y="0"/>
                    <a:pt x="582" y="159"/>
                    <a:pt x="360" y="414"/>
                  </a:cubicBezTo>
                  <a:cubicBezTo>
                    <a:pt x="138" y="669"/>
                    <a:pt x="0" y="1020"/>
                    <a:pt x="0" y="1410"/>
                  </a:cubicBezTo>
                  <a:lnTo>
                    <a:pt x="0" y="13232"/>
                  </a:lnTo>
                  <a:cubicBezTo>
                    <a:pt x="0" y="13622"/>
                    <a:pt x="138" y="13972"/>
                    <a:pt x="360" y="14228"/>
                  </a:cubicBezTo>
                  <a:cubicBezTo>
                    <a:pt x="582" y="14483"/>
                    <a:pt x="886" y="14642"/>
                    <a:pt x="1225" y="14642"/>
                  </a:cubicBezTo>
                  <a:lnTo>
                    <a:pt x="4088" y="14642"/>
                  </a:lnTo>
                  <a:lnTo>
                    <a:pt x="1679" y="21600"/>
                  </a:lnTo>
                  <a:lnTo>
                    <a:pt x="8613" y="14642"/>
                  </a:lnTo>
                  <a:lnTo>
                    <a:pt x="20371" y="14642"/>
                  </a:lnTo>
                  <a:cubicBezTo>
                    <a:pt x="20710" y="14642"/>
                    <a:pt x="21017" y="14483"/>
                    <a:pt x="21239" y="14228"/>
                  </a:cubicBezTo>
                  <a:cubicBezTo>
                    <a:pt x="21461" y="13972"/>
                    <a:pt x="21600" y="13622"/>
                    <a:pt x="21599" y="13232"/>
                  </a:cubicBezTo>
                  <a:lnTo>
                    <a:pt x="21599" y="1410"/>
                  </a:lnTo>
                  <a:cubicBezTo>
                    <a:pt x="21599" y="1020"/>
                    <a:pt x="21461" y="669"/>
                    <a:pt x="21239" y="414"/>
                  </a:cubicBezTo>
                  <a:cubicBezTo>
                    <a:pt x="21017" y="159"/>
                    <a:pt x="20710" y="0"/>
                    <a:pt x="20371" y="0"/>
                  </a:cubicBezTo>
                  <a:lnTo>
                    <a:pt x="1225" y="0"/>
                  </a:lnTo>
                  <a:close/>
                  <a:moveTo>
                    <a:pt x="5104" y="3117"/>
                  </a:moveTo>
                  <a:lnTo>
                    <a:pt x="19628" y="3117"/>
                  </a:lnTo>
                  <a:lnTo>
                    <a:pt x="19628" y="3770"/>
                  </a:lnTo>
                  <a:lnTo>
                    <a:pt x="5104" y="3770"/>
                  </a:lnTo>
                  <a:lnTo>
                    <a:pt x="5104" y="3117"/>
                  </a:lnTo>
                  <a:close/>
                  <a:moveTo>
                    <a:pt x="1971" y="5406"/>
                  </a:moveTo>
                  <a:lnTo>
                    <a:pt x="19628" y="5406"/>
                  </a:lnTo>
                  <a:lnTo>
                    <a:pt x="19628" y="6059"/>
                  </a:lnTo>
                  <a:lnTo>
                    <a:pt x="1971" y="6059"/>
                  </a:lnTo>
                  <a:lnTo>
                    <a:pt x="1971" y="5406"/>
                  </a:lnTo>
                  <a:close/>
                  <a:moveTo>
                    <a:pt x="1971" y="7776"/>
                  </a:moveTo>
                  <a:lnTo>
                    <a:pt x="19628" y="7776"/>
                  </a:lnTo>
                  <a:lnTo>
                    <a:pt x="19628" y="8429"/>
                  </a:lnTo>
                  <a:lnTo>
                    <a:pt x="1971" y="8429"/>
                  </a:lnTo>
                  <a:lnTo>
                    <a:pt x="1971" y="7776"/>
                  </a:lnTo>
                  <a:close/>
                  <a:moveTo>
                    <a:pt x="1971" y="10143"/>
                  </a:moveTo>
                  <a:lnTo>
                    <a:pt x="16722" y="10143"/>
                  </a:lnTo>
                  <a:lnTo>
                    <a:pt x="16722" y="10800"/>
                  </a:lnTo>
                  <a:lnTo>
                    <a:pt x="1971" y="10800"/>
                  </a:lnTo>
                  <a:lnTo>
                    <a:pt x="1971" y="10143"/>
                  </a:ln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3" name="AutoShape 12"/>
            <p:cNvSpPr>
              <a:spLocks/>
            </p:cNvSpPr>
            <p:nvPr/>
          </p:nvSpPr>
          <p:spPr bwMode="auto">
            <a:xfrm flipH="1">
              <a:off x="2855913" y="2383633"/>
              <a:ext cx="2028825" cy="1762919"/>
            </a:xfrm>
            <a:custGeom>
              <a:avLst/>
              <a:gdLst>
                <a:gd name="T0" fmla="*/ 2028825 w 21600"/>
                <a:gd name="T1" fmla="*/ 1762919 h 21600"/>
                <a:gd name="T2" fmla="*/ 2028825 w 21600"/>
                <a:gd name="T3" fmla="*/ 1762919 h 21600"/>
                <a:gd name="T4" fmla="*/ 2028825 w 21600"/>
                <a:gd name="T5" fmla="*/ 1762919 h 21600"/>
                <a:gd name="T6" fmla="*/ 2028825 w 21600"/>
                <a:gd name="T7" fmla="*/ 1762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5" y="0"/>
                  </a:moveTo>
                  <a:cubicBezTo>
                    <a:pt x="886" y="0"/>
                    <a:pt x="582" y="159"/>
                    <a:pt x="360" y="414"/>
                  </a:cubicBezTo>
                  <a:cubicBezTo>
                    <a:pt x="138" y="669"/>
                    <a:pt x="0" y="1020"/>
                    <a:pt x="0" y="1410"/>
                  </a:cubicBezTo>
                  <a:lnTo>
                    <a:pt x="0" y="13232"/>
                  </a:lnTo>
                  <a:cubicBezTo>
                    <a:pt x="0" y="13622"/>
                    <a:pt x="138" y="13972"/>
                    <a:pt x="360" y="14228"/>
                  </a:cubicBezTo>
                  <a:cubicBezTo>
                    <a:pt x="582" y="14483"/>
                    <a:pt x="886" y="14642"/>
                    <a:pt x="1225" y="14642"/>
                  </a:cubicBezTo>
                  <a:lnTo>
                    <a:pt x="4088" y="14642"/>
                  </a:lnTo>
                  <a:lnTo>
                    <a:pt x="1679" y="21599"/>
                  </a:lnTo>
                  <a:lnTo>
                    <a:pt x="8613" y="14642"/>
                  </a:lnTo>
                  <a:lnTo>
                    <a:pt x="20371" y="14642"/>
                  </a:lnTo>
                  <a:cubicBezTo>
                    <a:pt x="20710" y="14642"/>
                    <a:pt x="21017" y="14483"/>
                    <a:pt x="21239" y="14228"/>
                  </a:cubicBezTo>
                  <a:cubicBezTo>
                    <a:pt x="21461" y="13972"/>
                    <a:pt x="21600" y="13622"/>
                    <a:pt x="21599" y="13232"/>
                  </a:cubicBezTo>
                  <a:lnTo>
                    <a:pt x="21599" y="1410"/>
                  </a:lnTo>
                  <a:cubicBezTo>
                    <a:pt x="21599" y="1020"/>
                    <a:pt x="21461" y="669"/>
                    <a:pt x="21239" y="414"/>
                  </a:cubicBezTo>
                  <a:cubicBezTo>
                    <a:pt x="21017" y="159"/>
                    <a:pt x="20710" y="0"/>
                    <a:pt x="20371" y="0"/>
                  </a:cubicBezTo>
                  <a:lnTo>
                    <a:pt x="1225" y="0"/>
                  </a:lnTo>
                  <a:close/>
                  <a:moveTo>
                    <a:pt x="5104" y="3117"/>
                  </a:moveTo>
                  <a:lnTo>
                    <a:pt x="18440" y="3117"/>
                  </a:lnTo>
                  <a:lnTo>
                    <a:pt x="18440" y="3770"/>
                  </a:lnTo>
                  <a:lnTo>
                    <a:pt x="5104" y="3770"/>
                  </a:lnTo>
                  <a:lnTo>
                    <a:pt x="5104" y="3117"/>
                  </a:lnTo>
                  <a:close/>
                  <a:moveTo>
                    <a:pt x="3294" y="5406"/>
                  </a:moveTo>
                  <a:lnTo>
                    <a:pt x="18440" y="5406"/>
                  </a:lnTo>
                  <a:lnTo>
                    <a:pt x="18440" y="6059"/>
                  </a:lnTo>
                  <a:lnTo>
                    <a:pt x="3294" y="6059"/>
                  </a:lnTo>
                  <a:lnTo>
                    <a:pt x="3294" y="5406"/>
                  </a:lnTo>
                  <a:close/>
                  <a:moveTo>
                    <a:pt x="3294" y="7776"/>
                  </a:moveTo>
                  <a:lnTo>
                    <a:pt x="18440" y="7776"/>
                  </a:lnTo>
                  <a:lnTo>
                    <a:pt x="18440" y="8429"/>
                  </a:lnTo>
                  <a:lnTo>
                    <a:pt x="3294" y="8429"/>
                  </a:lnTo>
                  <a:lnTo>
                    <a:pt x="3294" y="7776"/>
                  </a:lnTo>
                  <a:close/>
                  <a:moveTo>
                    <a:pt x="3294" y="10143"/>
                  </a:moveTo>
                  <a:lnTo>
                    <a:pt x="16722" y="10143"/>
                  </a:lnTo>
                  <a:lnTo>
                    <a:pt x="16722" y="10800"/>
                  </a:lnTo>
                  <a:lnTo>
                    <a:pt x="3294" y="10800"/>
                  </a:lnTo>
                  <a:lnTo>
                    <a:pt x="3294" y="10143"/>
                  </a:lnTo>
                  <a:close/>
                </a:path>
              </a:pathLst>
            </a:custGeom>
            <a:solidFill>
              <a:schemeClr val="tx1">
                <a:lumMod val="75000"/>
                <a:lumOff val="2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grpSp>
      <p:sp>
        <p:nvSpPr>
          <p:cNvPr id="16" name="矩形 15"/>
          <p:cNvSpPr/>
          <p:nvPr/>
        </p:nvSpPr>
        <p:spPr>
          <a:xfrm>
            <a:off x="4866210" y="468661"/>
            <a:ext cx="6384925" cy="722249"/>
          </a:xfrm>
          <a:prstGeom prst="rect">
            <a:avLst/>
          </a:prstGeom>
        </p:spPr>
        <p:txBody>
          <a:bodyPr wrap="square">
            <a:spAutoFit/>
          </a:bodyPr>
          <a:lstStyle/>
          <a:p>
            <a:pPr lvl="0" eaLnBrk="1" fontAlgn="auto" hangingPunct="1">
              <a:lnSpc>
                <a:spcPct val="110000"/>
              </a:lnSpc>
              <a:spcBef>
                <a:spcPts val="0"/>
              </a:spcBef>
              <a:spcAft>
                <a:spcPts val="0"/>
              </a:spcAft>
            </a:pPr>
            <a:r>
              <a:rPr kumimoji="1" lang="zh-TW" altLang="en-US" sz="4000" b="1" dirty="0" smtClean="0">
                <a:solidFill>
                  <a:srgbClr val="FF0000"/>
                </a:solidFill>
                <a:latin typeface="微软雅黑"/>
                <a:ea typeface="微软雅黑"/>
                <a:cs typeface="微软雅黑"/>
              </a:rPr>
              <a:t>資</a:t>
            </a:r>
            <a:r>
              <a:rPr kumimoji="1" lang="zh-TW" altLang="en-US" sz="4000" b="1" dirty="0">
                <a:solidFill>
                  <a:srgbClr val="FF0000"/>
                </a:solidFill>
                <a:latin typeface="微软雅黑"/>
                <a:ea typeface="微软雅黑"/>
                <a:cs typeface="微软雅黑"/>
              </a:rPr>
              <a:t>優特需領綱的適用對象</a:t>
            </a:r>
            <a:endParaRPr kumimoji="1" lang="zh-CN" altLang="en-US" sz="4000" b="1" i="0" u="none" strike="noStrike" kern="1200" cap="none" spc="0" normalizeH="0" baseline="0" noProof="0" dirty="0">
              <a:ln>
                <a:noFill/>
              </a:ln>
              <a:solidFill>
                <a:srgbClr val="FF0000"/>
              </a:solidFill>
              <a:effectLst/>
              <a:uLnTx/>
              <a:uFillTx/>
              <a:latin typeface="微软雅黑"/>
              <a:ea typeface="微软雅黑"/>
              <a:cs typeface="微软雅黑"/>
            </a:endParaRPr>
          </a:p>
        </p:txBody>
      </p:sp>
      <p:grpSp>
        <p:nvGrpSpPr>
          <p:cNvPr id="5" name="群組 4"/>
          <p:cNvGrpSpPr/>
          <p:nvPr/>
        </p:nvGrpSpPr>
        <p:grpSpPr>
          <a:xfrm>
            <a:off x="5242677" y="2378077"/>
            <a:ext cx="6488112" cy="3241691"/>
            <a:chOff x="6770687" y="3866147"/>
            <a:chExt cx="6488112" cy="3241691"/>
          </a:xfrm>
        </p:grpSpPr>
        <p:sp>
          <p:nvSpPr>
            <p:cNvPr id="14" name="AutoShape 13"/>
            <p:cNvSpPr>
              <a:spLocks/>
            </p:cNvSpPr>
            <p:nvPr/>
          </p:nvSpPr>
          <p:spPr bwMode="auto">
            <a:xfrm>
              <a:off x="6780214" y="5054601"/>
              <a:ext cx="354012" cy="354807"/>
            </a:xfrm>
            <a:custGeom>
              <a:avLst/>
              <a:gdLst>
                <a:gd name="T0" fmla="*/ 353995 w 20741"/>
                <a:gd name="T1" fmla="*/ 355450 h 21515"/>
                <a:gd name="T2" fmla="*/ 353995 w 20741"/>
                <a:gd name="T3" fmla="*/ 355450 h 21515"/>
                <a:gd name="T4" fmla="*/ 353995 w 20741"/>
                <a:gd name="T5" fmla="*/ 355450 h 21515"/>
                <a:gd name="T6" fmla="*/ 353995 w 20741"/>
                <a:gd name="T7" fmla="*/ 355450 h 215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41" h="21515">
                  <a:moveTo>
                    <a:pt x="19460" y="8852"/>
                  </a:moveTo>
                  <a:cubicBezTo>
                    <a:pt x="18168" y="10188"/>
                    <a:pt x="16268" y="10511"/>
                    <a:pt x="14681" y="9829"/>
                  </a:cubicBezTo>
                  <a:lnTo>
                    <a:pt x="12375" y="12339"/>
                  </a:lnTo>
                  <a:lnTo>
                    <a:pt x="19236" y="18800"/>
                  </a:lnTo>
                  <a:cubicBezTo>
                    <a:pt x="19456" y="19006"/>
                    <a:pt x="19488" y="19324"/>
                    <a:pt x="19312" y="19507"/>
                  </a:cubicBezTo>
                  <a:lnTo>
                    <a:pt x="17483" y="21399"/>
                  </a:lnTo>
                  <a:cubicBezTo>
                    <a:pt x="17305" y="21580"/>
                    <a:pt x="16996" y="21544"/>
                    <a:pt x="16795" y="21317"/>
                  </a:cubicBezTo>
                  <a:lnTo>
                    <a:pt x="10583" y="14291"/>
                  </a:lnTo>
                  <a:lnTo>
                    <a:pt x="4883" y="20504"/>
                  </a:lnTo>
                  <a:lnTo>
                    <a:pt x="4867" y="20486"/>
                  </a:lnTo>
                  <a:cubicBezTo>
                    <a:pt x="4067" y="21246"/>
                    <a:pt x="2825" y="21228"/>
                    <a:pt x="2048" y="20426"/>
                  </a:cubicBezTo>
                  <a:cubicBezTo>
                    <a:pt x="1273" y="19627"/>
                    <a:pt x="1254" y="18342"/>
                    <a:pt x="1990" y="17517"/>
                  </a:cubicBezTo>
                  <a:lnTo>
                    <a:pt x="1988" y="17515"/>
                  </a:lnTo>
                  <a:lnTo>
                    <a:pt x="2026" y="17475"/>
                  </a:lnTo>
                  <a:cubicBezTo>
                    <a:pt x="2033" y="17466"/>
                    <a:pt x="2039" y="17459"/>
                    <a:pt x="2048" y="17451"/>
                  </a:cubicBezTo>
                  <a:cubicBezTo>
                    <a:pt x="2077" y="17421"/>
                    <a:pt x="2107" y="17394"/>
                    <a:pt x="2138" y="17369"/>
                  </a:cubicBezTo>
                  <a:lnTo>
                    <a:pt x="8124" y="11508"/>
                  </a:lnTo>
                  <a:lnTo>
                    <a:pt x="6103" y="9220"/>
                  </a:lnTo>
                  <a:cubicBezTo>
                    <a:pt x="5381" y="8672"/>
                    <a:pt x="4605" y="8341"/>
                    <a:pt x="3897" y="8259"/>
                  </a:cubicBezTo>
                  <a:cubicBezTo>
                    <a:pt x="3897" y="8259"/>
                    <a:pt x="1419" y="8111"/>
                    <a:pt x="1228" y="12020"/>
                  </a:cubicBezTo>
                  <a:cubicBezTo>
                    <a:pt x="1225" y="12103"/>
                    <a:pt x="1170" y="12118"/>
                    <a:pt x="1106" y="12053"/>
                  </a:cubicBezTo>
                  <a:lnTo>
                    <a:pt x="367" y="11289"/>
                  </a:lnTo>
                  <a:cubicBezTo>
                    <a:pt x="301" y="11222"/>
                    <a:pt x="224" y="11098"/>
                    <a:pt x="200" y="11012"/>
                  </a:cubicBezTo>
                  <a:cubicBezTo>
                    <a:pt x="18" y="10377"/>
                    <a:pt x="-510" y="7897"/>
                    <a:pt x="1496" y="5782"/>
                  </a:cubicBezTo>
                  <a:lnTo>
                    <a:pt x="4052" y="3142"/>
                  </a:lnTo>
                  <a:cubicBezTo>
                    <a:pt x="4104" y="3087"/>
                    <a:pt x="4153" y="3050"/>
                    <a:pt x="4156" y="3050"/>
                  </a:cubicBezTo>
                  <a:cubicBezTo>
                    <a:pt x="4161" y="3056"/>
                    <a:pt x="4234" y="3074"/>
                    <a:pt x="4318" y="3074"/>
                  </a:cubicBezTo>
                  <a:cubicBezTo>
                    <a:pt x="4644" y="3089"/>
                    <a:pt x="4979" y="2963"/>
                    <a:pt x="5232" y="2704"/>
                  </a:cubicBezTo>
                  <a:cubicBezTo>
                    <a:pt x="5492" y="2434"/>
                    <a:pt x="5612" y="2078"/>
                    <a:pt x="5592" y="1729"/>
                  </a:cubicBezTo>
                  <a:cubicBezTo>
                    <a:pt x="5589" y="1641"/>
                    <a:pt x="5618" y="1527"/>
                    <a:pt x="5669" y="1473"/>
                  </a:cubicBezTo>
                  <a:lnTo>
                    <a:pt x="7061" y="36"/>
                  </a:lnTo>
                  <a:cubicBezTo>
                    <a:pt x="7116" y="-20"/>
                    <a:pt x="7209" y="-10"/>
                    <a:pt x="7275" y="57"/>
                  </a:cubicBezTo>
                  <a:lnTo>
                    <a:pt x="9467" y="2319"/>
                  </a:lnTo>
                  <a:cubicBezTo>
                    <a:pt x="9533" y="2385"/>
                    <a:pt x="9542" y="2483"/>
                    <a:pt x="9487" y="2540"/>
                  </a:cubicBezTo>
                  <a:cubicBezTo>
                    <a:pt x="9487" y="2540"/>
                    <a:pt x="8707" y="3345"/>
                    <a:pt x="8430" y="3633"/>
                  </a:cubicBezTo>
                  <a:cubicBezTo>
                    <a:pt x="8378" y="3688"/>
                    <a:pt x="8292" y="3779"/>
                    <a:pt x="8243" y="3834"/>
                  </a:cubicBezTo>
                  <a:lnTo>
                    <a:pt x="8100" y="3980"/>
                  </a:lnTo>
                  <a:cubicBezTo>
                    <a:pt x="8043" y="4035"/>
                    <a:pt x="7936" y="4065"/>
                    <a:pt x="7853" y="4062"/>
                  </a:cubicBezTo>
                  <a:cubicBezTo>
                    <a:pt x="7512" y="4041"/>
                    <a:pt x="7165" y="4165"/>
                    <a:pt x="6906" y="4433"/>
                  </a:cubicBezTo>
                  <a:cubicBezTo>
                    <a:pt x="6617" y="4731"/>
                    <a:pt x="6493" y="5151"/>
                    <a:pt x="6552" y="5537"/>
                  </a:cubicBezTo>
                  <a:cubicBezTo>
                    <a:pt x="6627" y="6202"/>
                    <a:pt x="6903" y="6925"/>
                    <a:pt x="7353" y="7611"/>
                  </a:cubicBezTo>
                  <a:lnTo>
                    <a:pt x="9779" y="9894"/>
                  </a:lnTo>
                  <a:lnTo>
                    <a:pt x="12329" y="7399"/>
                  </a:lnTo>
                  <a:cubicBezTo>
                    <a:pt x="11665" y="5760"/>
                    <a:pt x="11979" y="3801"/>
                    <a:pt x="13272" y="2467"/>
                  </a:cubicBezTo>
                  <a:cubicBezTo>
                    <a:pt x="14613" y="1082"/>
                    <a:pt x="16612" y="784"/>
                    <a:pt x="18236" y="1576"/>
                  </a:cubicBezTo>
                  <a:lnTo>
                    <a:pt x="16280" y="3592"/>
                  </a:lnTo>
                  <a:lnTo>
                    <a:pt x="16283" y="3595"/>
                  </a:lnTo>
                  <a:lnTo>
                    <a:pt x="16280" y="3595"/>
                  </a:lnTo>
                  <a:lnTo>
                    <a:pt x="15899" y="5065"/>
                  </a:lnTo>
                  <a:lnTo>
                    <a:pt x="16941" y="6143"/>
                  </a:lnTo>
                  <a:lnTo>
                    <a:pt x="18368" y="5748"/>
                  </a:lnTo>
                  <a:lnTo>
                    <a:pt x="18369" y="5748"/>
                  </a:lnTo>
                  <a:lnTo>
                    <a:pt x="20322" y="3731"/>
                  </a:lnTo>
                  <a:cubicBezTo>
                    <a:pt x="21089" y="5406"/>
                    <a:pt x="20802" y="7468"/>
                    <a:pt x="19460" y="8852"/>
                  </a:cubicBezTo>
                  <a:close/>
                </a:path>
              </a:pathLst>
            </a:custGeom>
            <a:solidFill>
              <a:srgbClr val="4BC9D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5" name="AutoShape 14"/>
            <p:cNvSpPr>
              <a:spLocks/>
            </p:cNvSpPr>
            <p:nvPr/>
          </p:nvSpPr>
          <p:spPr bwMode="auto">
            <a:xfrm>
              <a:off x="6770687" y="4028282"/>
              <a:ext cx="369095" cy="368300"/>
            </a:xfrm>
            <a:custGeom>
              <a:avLst/>
              <a:gdLst>
                <a:gd name="T0" fmla="*/ 369094 w 21600"/>
                <a:gd name="T1" fmla="*/ 368300 h 21600"/>
                <a:gd name="T2" fmla="*/ 369094 w 21600"/>
                <a:gd name="T3" fmla="*/ 368300 h 21600"/>
                <a:gd name="T4" fmla="*/ 369094 w 21600"/>
                <a:gd name="T5" fmla="*/ 368300 h 21600"/>
                <a:gd name="T6" fmla="*/ 369094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8" y="15903"/>
                  </a:moveTo>
                  <a:cubicBezTo>
                    <a:pt x="8022" y="15903"/>
                    <a:pt x="5772" y="13617"/>
                    <a:pt x="5772" y="10799"/>
                  </a:cubicBezTo>
                  <a:cubicBezTo>
                    <a:pt x="5772" y="7980"/>
                    <a:pt x="8022" y="5696"/>
                    <a:pt x="10798" y="5696"/>
                  </a:cubicBezTo>
                  <a:cubicBezTo>
                    <a:pt x="13574" y="5696"/>
                    <a:pt x="15827" y="7980"/>
                    <a:pt x="15827" y="10799"/>
                  </a:cubicBezTo>
                  <a:cubicBezTo>
                    <a:pt x="15827" y="13617"/>
                    <a:pt x="13574" y="15903"/>
                    <a:pt x="10798" y="15903"/>
                  </a:cubicBezTo>
                  <a:close/>
                  <a:moveTo>
                    <a:pt x="19446" y="11138"/>
                  </a:moveTo>
                  <a:lnTo>
                    <a:pt x="21600" y="10753"/>
                  </a:lnTo>
                  <a:lnTo>
                    <a:pt x="20966" y="7117"/>
                  </a:lnTo>
                  <a:lnTo>
                    <a:pt x="18833" y="7496"/>
                  </a:lnTo>
                  <a:cubicBezTo>
                    <a:pt x="18530" y="6743"/>
                    <a:pt x="18109" y="6058"/>
                    <a:pt x="17623" y="5424"/>
                  </a:cubicBezTo>
                  <a:lnTo>
                    <a:pt x="19035" y="3718"/>
                  </a:lnTo>
                  <a:lnTo>
                    <a:pt x="16249" y="1345"/>
                  </a:lnTo>
                  <a:lnTo>
                    <a:pt x="14835" y="3055"/>
                  </a:lnTo>
                  <a:cubicBezTo>
                    <a:pt x="14140" y="2680"/>
                    <a:pt x="13408" y="2372"/>
                    <a:pt x="12616" y="2200"/>
                  </a:cubicBezTo>
                  <a:lnTo>
                    <a:pt x="12616" y="0"/>
                  </a:lnTo>
                  <a:lnTo>
                    <a:pt x="8980" y="0"/>
                  </a:lnTo>
                  <a:lnTo>
                    <a:pt x="8980" y="2200"/>
                  </a:lnTo>
                  <a:cubicBezTo>
                    <a:pt x="8191" y="2372"/>
                    <a:pt x="7457" y="2680"/>
                    <a:pt x="6762" y="3055"/>
                  </a:cubicBezTo>
                  <a:lnTo>
                    <a:pt x="5348" y="1343"/>
                  </a:lnTo>
                  <a:lnTo>
                    <a:pt x="2561" y="3717"/>
                  </a:lnTo>
                  <a:lnTo>
                    <a:pt x="3973" y="5425"/>
                  </a:lnTo>
                  <a:cubicBezTo>
                    <a:pt x="3490" y="6058"/>
                    <a:pt x="3068" y="6744"/>
                    <a:pt x="2766" y="7499"/>
                  </a:cubicBezTo>
                  <a:lnTo>
                    <a:pt x="629" y="7115"/>
                  </a:lnTo>
                  <a:lnTo>
                    <a:pt x="0" y="10753"/>
                  </a:lnTo>
                  <a:lnTo>
                    <a:pt x="2152" y="11137"/>
                  </a:lnTo>
                  <a:cubicBezTo>
                    <a:pt x="2185" y="11962"/>
                    <a:pt x="2337" y="12748"/>
                    <a:pt x="2574" y="13498"/>
                  </a:cubicBezTo>
                  <a:lnTo>
                    <a:pt x="672" y="14616"/>
                  </a:lnTo>
                  <a:lnTo>
                    <a:pt x="2489" y="17813"/>
                  </a:lnTo>
                  <a:lnTo>
                    <a:pt x="4385" y="16702"/>
                  </a:lnTo>
                  <a:cubicBezTo>
                    <a:pt x="4918" y="17299"/>
                    <a:pt x="5519" y="17823"/>
                    <a:pt x="6194" y="18255"/>
                  </a:cubicBezTo>
                  <a:lnTo>
                    <a:pt x="5448" y="20336"/>
                  </a:lnTo>
                  <a:lnTo>
                    <a:pt x="8866" y="21598"/>
                  </a:lnTo>
                  <a:lnTo>
                    <a:pt x="9617" y="19503"/>
                  </a:lnTo>
                  <a:cubicBezTo>
                    <a:pt x="10009" y="19557"/>
                    <a:pt x="10394" y="19623"/>
                    <a:pt x="10798" y="19623"/>
                  </a:cubicBezTo>
                  <a:cubicBezTo>
                    <a:pt x="11204" y="19623"/>
                    <a:pt x="11590" y="19557"/>
                    <a:pt x="11980" y="19505"/>
                  </a:cubicBezTo>
                  <a:lnTo>
                    <a:pt x="12729" y="21600"/>
                  </a:lnTo>
                  <a:lnTo>
                    <a:pt x="16149" y="20336"/>
                  </a:lnTo>
                  <a:lnTo>
                    <a:pt x="15402" y="18255"/>
                  </a:lnTo>
                  <a:cubicBezTo>
                    <a:pt x="16077" y="17825"/>
                    <a:pt x="16681" y="17301"/>
                    <a:pt x="17214" y="16704"/>
                  </a:cubicBezTo>
                  <a:lnTo>
                    <a:pt x="19110" y="17816"/>
                  </a:lnTo>
                  <a:lnTo>
                    <a:pt x="20927" y="14616"/>
                  </a:lnTo>
                  <a:lnTo>
                    <a:pt x="19025" y="13498"/>
                  </a:lnTo>
                  <a:cubicBezTo>
                    <a:pt x="19262" y="12748"/>
                    <a:pt x="19418" y="11962"/>
                    <a:pt x="19446" y="11138"/>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7" name="Subtitle 2"/>
            <p:cNvSpPr txBox="1">
              <a:spLocks/>
            </p:cNvSpPr>
            <p:nvPr/>
          </p:nvSpPr>
          <p:spPr>
            <a:xfrm>
              <a:off x="7255689" y="3866147"/>
              <a:ext cx="6003110" cy="10971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就讀</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國民小學、國民中學及高級中等</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學校。</a:t>
              </a:r>
              <a:endParaRPr lang="en-US" altLang="zh-TW" sz="2800" kern="0" dirty="0" smtClean="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18" name="Subtitle 2"/>
            <p:cNvSpPr txBox="1">
              <a:spLocks/>
            </p:cNvSpPr>
            <p:nvPr/>
          </p:nvSpPr>
          <p:spPr>
            <a:xfrm>
              <a:off x="7255688" y="4929772"/>
              <a:ext cx="6003111" cy="217806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經</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教育需求評估後，具有本領綱課程學習需求之各類資賦優異學生、身心障礙學生及身心障礙資賦優異</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學生。</a:t>
              </a:r>
              <a:endPar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US" altLang="zh-CN"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endParaRPr>
            </a:p>
          </p:txBody>
        </p:sp>
      </p:grpSp>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343791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30401" y="130175"/>
            <a:ext cx="8474075" cy="825500"/>
          </a:xfrm>
        </p:spPr>
        <p:txBody>
          <a:bodyPr rtlCol="0">
            <a:normAutofit/>
          </a:bodyPr>
          <a:lstStyle/>
          <a:p>
            <a:pPr algn="ctr" eaLnBrk="1" fontAlgn="auto" hangingPunct="1">
              <a:spcAft>
                <a:spcPts val="0"/>
              </a:spcAft>
              <a:defRPr/>
            </a:pPr>
            <a:r>
              <a:rPr lang="zh-TW" altLang="en-US" sz="4000" b="1" spc="400" dirty="0">
                <a:solidFill>
                  <a:srgbClr val="FF0000"/>
                </a:solidFill>
                <a:latin typeface="微軟正黑體" pitchFamily="34" charset="-120"/>
                <a:ea typeface="微軟正黑體" pitchFamily="34" charset="-120"/>
                <a:cs typeface="+mn-cs"/>
              </a:rPr>
              <a:t>領綱核心素養舉例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28742590"/>
              </p:ext>
            </p:extLst>
          </p:nvPr>
        </p:nvGraphicFramePr>
        <p:xfrm>
          <a:off x="525780" y="1014413"/>
          <a:ext cx="11160000" cy="4496097"/>
        </p:xfrm>
        <a:graphic>
          <a:graphicData uri="http://schemas.openxmlformats.org/drawingml/2006/table">
            <a:tbl>
              <a:tblPr firstRow="1" bandRow="1">
                <a:tableStyleId>{1E171933-4619-4E11-9A3F-F7608DF75F80}</a:tableStyleId>
              </a:tblPr>
              <a:tblGrid>
                <a:gridCol w="972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gridCol w="2304000">
                  <a:extLst>
                    <a:ext uri="{9D8B030D-6E8A-4147-A177-3AD203B41FA5}">
                      <a16:colId xmlns:a16="http://schemas.microsoft.com/office/drawing/2014/main" val="20003"/>
                    </a:ext>
                  </a:extLst>
                </a:gridCol>
                <a:gridCol w="2304000">
                  <a:extLst>
                    <a:ext uri="{9D8B030D-6E8A-4147-A177-3AD203B41FA5}">
                      <a16:colId xmlns:a16="http://schemas.microsoft.com/office/drawing/2014/main" val="20004"/>
                    </a:ext>
                  </a:extLst>
                </a:gridCol>
                <a:gridCol w="2304000">
                  <a:extLst>
                    <a:ext uri="{9D8B030D-6E8A-4147-A177-3AD203B41FA5}">
                      <a16:colId xmlns:a16="http://schemas.microsoft.com/office/drawing/2014/main" val="20005"/>
                    </a:ext>
                  </a:extLst>
                </a:gridCol>
              </a:tblGrid>
              <a:tr h="720000">
                <a:tc>
                  <a:txBody>
                    <a:bodyPr/>
                    <a:lstStyle/>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總綱核心</a:t>
                      </a:r>
                      <a:endParaRPr lang="en-US" altLang="zh-TW" sz="16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素養面向</a:t>
                      </a:r>
                      <a:endParaRPr lang="zh-TW" sz="16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5" marR="68585" marT="0" marB="0" anchor="ctr">
                    <a:solidFill>
                      <a:srgbClr val="FDD661"/>
                    </a:solidFill>
                  </a:tcPr>
                </a:tc>
                <a:tc>
                  <a:txBody>
                    <a:bodyPr/>
                    <a:lstStyle/>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總綱核心</a:t>
                      </a:r>
                      <a:endParaRPr lang="en-US" altLang="zh-TW" sz="16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素養項目</a:t>
                      </a:r>
                      <a:endParaRPr lang="zh-TW" sz="16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項目</a:t>
                      </a:r>
                      <a:r>
                        <a:rPr lang="zh-TW" sz="1600" kern="100" dirty="0" smtClean="0">
                          <a:solidFill>
                            <a:schemeClr val="tx1"/>
                          </a:solidFill>
                          <a:effectLst/>
                          <a:latin typeface="微軟正黑體" panose="020B0604030504040204" pitchFamily="34" charset="-120"/>
                          <a:ea typeface="微軟正黑體" panose="020B0604030504040204" pitchFamily="34" charset="-120"/>
                        </a:rPr>
                        <a:t>說明</a:t>
                      </a: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國民小學教育</a:t>
                      </a:r>
                    </a:p>
                    <a:p>
                      <a:pPr algn="ctr">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國民中學教育</a:t>
                      </a:r>
                    </a:p>
                    <a:p>
                      <a:pPr algn="ctr">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(J)</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高級中等學校</a:t>
                      </a:r>
                      <a:r>
                        <a:rPr lang="zh-TW" sz="1600" kern="100" dirty="0" smtClean="0">
                          <a:solidFill>
                            <a:schemeClr val="tx1"/>
                          </a:solidFill>
                          <a:effectLst/>
                          <a:latin typeface="微軟正黑體" panose="020B0604030504040204" pitchFamily="34" charset="-120"/>
                          <a:ea typeface="微軟正黑體" panose="020B0604030504040204" pitchFamily="34" charset="-120"/>
                        </a:rPr>
                        <a:t>教育</a:t>
                      </a:r>
                      <a:endParaRPr lang="en-US" altLang="zh-TW" sz="16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a:t>
                      </a:r>
                      <a:r>
                        <a:rPr lang="en-US" sz="1600" kern="100" dirty="0">
                          <a:solidFill>
                            <a:schemeClr val="tx1"/>
                          </a:solidFill>
                          <a:effectLst/>
                          <a:latin typeface="微軟正黑體" panose="020B0604030504040204" pitchFamily="34" charset="-120"/>
                          <a:ea typeface="微軟正黑體" panose="020B0604030504040204" pitchFamily="34" charset="-120"/>
                        </a:rPr>
                        <a:t>U)</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solidFill>
                      <a:srgbClr val="FDD661"/>
                    </a:solidFill>
                  </a:tcPr>
                </a:tc>
                <a:extLst>
                  <a:ext uri="{0D108BD9-81ED-4DB2-BD59-A6C34878D82A}">
                    <a16:rowId xmlns:a16="http://schemas.microsoft.com/office/drawing/2014/main" val="10000"/>
                  </a:ext>
                </a:extLst>
              </a:tr>
              <a:tr h="2052000">
                <a:tc>
                  <a:txBody>
                    <a:bodyPr/>
                    <a:lstStyle/>
                    <a:p>
                      <a:pPr algn="ct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b="1" dirty="0" smtClean="0">
                        <a:latin typeface="微軟正黑體" panose="020B0604030504040204" pitchFamily="34" charset="-120"/>
                        <a:ea typeface="微軟正黑體" panose="020B0604030504040204" pitchFamily="34" charset="-120"/>
                      </a:endParaRPr>
                    </a:p>
                    <a:p>
                      <a:pPr algn="ctr"/>
                      <a:r>
                        <a:rPr lang="en-US" altLang="zh-TW" sz="1600" b="1" dirty="0" smtClean="0">
                          <a:latin typeface="微軟正黑體" panose="020B0604030504040204" pitchFamily="34" charset="-120"/>
                          <a:ea typeface="微軟正黑體" panose="020B0604030504040204" pitchFamily="34" charset="-120"/>
                        </a:rPr>
                        <a:t>A</a:t>
                      </a:r>
                    </a:p>
                    <a:p>
                      <a:pPr algn="ctr"/>
                      <a:r>
                        <a:rPr lang="zh-TW" altLang="en-US" sz="1600" b="1" dirty="0" smtClean="0">
                          <a:latin typeface="微軟正黑體" panose="020B0604030504040204" pitchFamily="34" charset="-120"/>
                          <a:ea typeface="微軟正黑體" panose="020B0604030504040204" pitchFamily="34" charset="-120"/>
                        </a:rPr>
                        <a:t>自主</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行動</a:t>
                      </a: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b="1" dirty="0" smtClean="0">
                        <a:latin typeface="微軟正黑體" panose="020B0604030504040204" pitchFamily="34" charset="-120"/>
                        <a:ea typeface="微軟正黑體" panose="020B0604030504040204" pitchFamily="34" charset="-120"/>
                      </a:endParaRPr>
                    </a:p>
                    <a:p>
                      <a:pPr algn="ctr"/>
                      <a:endParaRPr lang="zh-TW" altLang="en-US" sz="1600" b="1" dirty="0">
                        <a:latin typeface="微軟正黑體" panose="020B0604030504040204" pitchFamily="34" charset="-120"/>
                        <a:ea typeface="微軟正黑體" panose="020B0604030504040204" pitchFamily="34" charset="-120"/>
                      </a:endParaRPr>
                    </a:p>
                  </a:txBody>
                  <a:tcPr marL="91446" marR="91446" marT="45718" marB="45718" anchor="ctr"/>
                </a:tc>
                <a:tc>
                  <a:txBody>
                    <a:bodyPr/>
                    <a:lstStyle/>
                    <a:p>
                      <a:pPr algn="ctr">
                        <a:spcAft>
                          <a:spcPts val="0"/>
                        </a:spcAft>
                      </a:pP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A1</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身心素質</a:t>
                      </a:r>
                    </a:p>
                    <a:p>
                      <a:pPr algn="ctr">
                        <a:spcAft>
                          <a:spcPts val="0"/>
                        </a:spcAft>
                      </a:pPr>
                      <a:r>
                        <a:rPr 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與</a:t>
                      </a:r>
                      <a:endParaRPr lang="en-US" alt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自我</a:t>
                      </a: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精進</a:t>
                      </a:r>
                    </a:p>
                  </a:txBody>
                  <a:tcPr marL="68580" marR="68580" marT="0" marB="0" anchor="ctr"/>
                </a:tc>
                <a:tc>
                  <a:txBody>
                    <a:bodyPr/>
                    <a:lstStyle/>
                    <a:p>
                      <a:pPr algn="just">
                        <a:lnSpc>
                          <a:spcPts val="1920"/>
                        </a:lnSpc>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具備身心健全發展的素質，擁有合宜的人性觀與自我觀，同時透過選擇、分析與運用新知，有效規劃生涯發展，探尋生命意義，並不斷自我精進，追求至善。</a:t>
                      </a:r>
                    </a:p>
                  </a:txBody>
                  <a:tcPr marL="68580" marR="68580" marT="0" marB="0" anchor="ctr"/>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特情</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-E-A1</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具備認識自我的能力，分析評估自己與他人的異同，接納自己的特質與特殊性，維持正向情緒，追求自我精進與成長。</a:t>
                      </a: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特情</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-J-A1</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具備對成功的合宜觀點，有效擬定自我精進計畫，發展優勢、面對弱勢。具備樂觀思考、並能激發正向情緒，追求精進、挑戰與心靈成長。</a:t>
                      </a: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特情</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-U-A1</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具備成就與期望的多元觀點，評估不同觀點對自己的交互影響，精進才能發展與情緒平衡的方法，追求卓越、至善與幸福人生。</a:t>
                      </a:r>
                    </a:p>
                  </a:txBody>
                  <a:tcPr marL="68580" marR="68580" marT="0" marB="0"/>
                </a:tc>
                <a:extLst>
                  <a:ext uri="{0D108BD9-81ED-4DB2-BD59-A6C34878D82A}">
                    <a16:rowId xmlns:a16="http://schemas.microsoft.com/office/drawing/2014/main" val="10001"/>
                  </a:ext>
                </a:extLst>
              </a:tr>
              <a:tr h="1724097">
                <a:tc>
                  <a:txBody>
                    <a:bodyPr/>
                    <a:lstStyle/>
                    <a:p>
                      <a:pPr algn="ctr"/>
                      <a:r>
                        <a:rPr lang="en-US" altLang="zh-TW" sz="1600" b="1" dirty="0" smtClean="0">
                          <a:latin typeface="微軟正黑體" panose="020B0604030504040204" pitchFamily="34" charset="-120"/>
                          <a:ea typeface="微軟正黑體" panose="020B0604030504040204" pitchFamily="34" charset="-120"/>
                        </a:rPr>
                        <a:t>C</a:t>
                      </a:r>
                    </a:p>
                    <a:p>
                      <a:pPr algn="ctr"/>
                      <a:r>
                        <a:rPr lang="zh-TW" altLang="en-US" sz="1600" b="1" dirty="0" smtClean="0">
                          <a:latin typeface="微軟正黑體" panose="020B0604030504040204" pitchFamily="34" charset="-120"/>
                          <a:ea typeface="微軟正黑體" panose="020B0604030504040204" pitchFamily="34" charset="-120"/>
                        </a:rPr>
                        <a:t>社會</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參與</a:t>
                      </a:r>
                    </a:p>
                    <a:p>
                      <a:pPr algn="ctr"/>
                      <a:endParaRPr lang="zh-TW" altLang="en-US" sz="1600" b="1" dirty="0">
                        <a:latin typeface="微軟正黑體" panose="020B0604030504040204" pitchFamily="34" charset="-120"/>
                        <a:ea typeface="微軟正黑體" panose="020B0604030504040204" pitchFamily="34" charset="-120"/>
                      </a:endParaRPr>
                    </a:p>
                  </a:txBody>
                  <a:tcPr marL="91446" marR="91446" marT="45718" marB="45718" anchor="ctr"/>
                </a:tc>
                <a:tc>
                  <a:txBody>
                    <a:bodyPr/>
                    <a:lstStyle/>
                    <a:p>
                      <a:pPr algn="ctr">
                        <a:spcAft>
                          <a:spcPts val="0"/>
                        </a:spcAft>
                      </a:pP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C2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人際關係</a:t>
                      </a:r>
                    </a:p>
                    <a:p>
                      <a:pPr algn="ctr">
                        <a:spcAft>
                          <a:spcPts val="0"/>
                        </a:spcAft>
                      </a:pPr>
                      <a:r>
                        <a:rPr 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與</a:t>
                      </a:r>
                      <a:endParaRPr lang="en-US" alt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團隊</a:t>
                      </a: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合作</a:t>
                      </a:r>
                    </a:p>
                  </a:txBody>
                  <a:tcPr marL="68580" marR="68580" marT="0" marB="0" anchor="ctr"/>
                </a:tc>
                <a:tc>
                  <a:txBody>
                    <a:bodyPr/>
                    <a:lstStyle/>
                    <a:p>
                      <a:pPr algn="just">
                        <a:lnSpc>
                          <a:spcPts val="1920"/>
                        </a:lnSpc>
                        <a:spcBef>
                          <a:spcPts val="0"/>
                        </a:spcBef>
                        <a:spcAft>
                          <a:spcPts val="0"/>
                        </a:spcAft>
                      </a:pPr>
                      <a:r>
                        <a:rPr 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具備友善的人際情懷及與他人建立良好的互動關係，並發展與人溝通協調、包容異己、社會參與及服務等團隊合作的素養。</a:t>
                      </a:r>
                    </a:p>
                  </a:txBody>
                  <a:tcPr marL="68580" marR="68580" marT="0" marB="0" anchor="ctr"/>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-E-C2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具備理解他人感受並與團隊成員合作之素養，體認成員互助的重要性，察覺努力與結果之間的關連性。</a:t>
                      </a: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-J-C2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具備利他與合作的知能與態度，互相體察與肯定彼此努力，營造激勵的合作情境。</a:t>
                      </a: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-U-C2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具備適切的人際互動關係，展現互助成長與溝通協調能力，以及團隊合作的精神與行動。</a:t>
                      </a:r>
                    </a:p>
                  </a:txBody>
                  <a:tcPr marL="68580" marR="68580" marT="0" marB="0"/>
                </a:tc>
                <a:extLst>
                  <a:ext uri="{0D108BD9-81ED-4DB2-BD59-A6C34878D82A}">
                    <a16:rowId xmlns:a16="http://schemas.microsoft.com/office/drawing/2014/main" val="1826011199"/>
                  </a:ext>
                </a:extLst>
              </a:tr>
            </a:tbl>
          </a:graphicData>
        </a:graphic>
      </p:graphicFrame>
      <p:sp>
        <p:nvSpPr>
          <p:cNvPr id="5" name="標題 1"/>
          <p:cNvSpPr txBox="1">
            <a:spLocks/>
          </p:cNvSpPr>
          <p:nvPr/>
        </p:nvSpPr>
        <p:spPr bwMode="auto">
          <a:xfrm>
            <a:off x="2224088" y="5510510"/>
            <a:ext cx="7886700" cy="143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r>
              <a:rPr lang="zh-TW" altLang="en-US" sz="4000" dirty="0">
                <a:latin typeface="微軟正黑體" panose="020B0604030504040204" pitchFamily="34" charset="-120"/>
                <a:ea typeface="微軟正黑體" panose="020B0604030504040204" pitchFamily="34" charset="-120"/>
              </a:rPr>
              <a:t>四個科目皆對應九大核心</a:t>
            </a:r>
            <a:r>
              <a:rPr lang="zh-TW" altLang="en-US" sz="4000" dirty="0" smtClean="0">
                <a:latin typeface="微軟正黑體" panose="020B0604030504040204" pitchFamily="34" charset="-120"/>
                <a:ea typeface="微軟正黑體" panose="020B0604030504040204" pitchFamily="34" charset="-120"/>
              </a:rPr>
              <a:t>素養</a:t>
            </a:r>
            <a:endParaRPr lang="zh-TW" altLang="en-US" sz="4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12F3F063-C514-4327-903E-15B5C1B7965F}" type="slidenum">
              <a:rPr lang="zh-TW" altLang="en-US" smtClean="0"/>
              <a:pPr>
                <a:defRPr/>
              </a:pPr>
              <a:t>15</a:t>
            </a:fld>
            <a:endParaRPr lang="zh-TW" altLang="en-US"/>
          </a:p>
        </p:txBody>
      </p:sp>
    </p:spTree>
    <p:extLst>
      <p:ext uri="{BB962C8B-B14F-4D97-AF65-F5344CB8AC3E}">
        <p14:creationId xmlns:p14="http://schemas.microsoft.com/office/powerpoint/2010/main" val="332596398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30401" y="130175"/>
            <a:ext cx="8474075" cy="825500"/>
          </a:xfrm>
        </p:spPr>
        <p:txBody>
          <a:bodyPr rtlCol="0">
            <a:normAutofit/>
          </a:bodyPr>
          <a:lstStyle/>
          <a:p>
            <a:pPr algn="ctr" eaLnBrk="1" fontAlgn="auto" hangingPunct="1">
              <a:spcAft>
                <a:spcPts val="0"/>
              </a:spcAft>
              <a:defRPr/>
            </a:pPr>
            <a:r>
              <a:rPr lang="zh-TW" altLang="en-US" sz="4000" b="1" spc="400" dirty="0">
                <a:solidFill>
                  <a:srgbClr val="FF0000"/>
                </a:solidFill>
                <a:latin typeface="微軟正黑體" pitchFamily="34" charset="-120"/>
                <a:ea typeface="微軟正黑體" pitchFamily="34" charset="-120"/>
                <a:cs typeface="+mn-cs"/>
              </a:rPr>
              <a:t>領綱核心素養舉例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80475025"/>
              </p:ext>
            </p:extLst>
          </p:nvPr>
        </p:nvGraphicFramePr>
        <p:xfrm>
          <a:off x="525780" y="1014413"/>
          <a:ext cx="11160000" cy="4496097"/>
        </p:xfrm>
        <a:graphic>
          <a:graphicData uri="http://schemas.openxmlformats.org/drawingml/2006/table">
            <a:tbl>
              <a:tblPr firstRow="1" bandRow="1">
                <a:tableStyleId>{1E171933-4619-4E11-9A3F-F7608DF75F80}</a:tableStyleId>
              </a:tblPr>
              <a:tblGrid>
                <a:gridCol w="972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gridCol w="2304000">
                  <a:extLst>
                    <a:ext uri="{9D8B030D-6E8A-4147-A177-3AD203B41FA5}">
                      <a16:colId xmlns:a16="http://schemas.microsoft.com/office/drawing/2014/main" val="20003"/>
                    </a:ext>
                  </a:extLst>
                </a:gridCol>
                <a:gridCol w="2304000">
                  <a:extLst>
                    <a:ext uri="{9D8B030D-6E8A-4147-A177-3AD203B41FA5}">
                      <a16:colId xmlns:a16="http://schemas.microsoft.com/office/drawing/2014/main" val="20004"/>
                    </a:ext>
                  </a:extLst>
                </a:gridCol>
                <a:gridCol w="2304000">
                  <a:extLst>
                    <a:ext uri="{9D8B030D-6E8A-4147-A177-3AD203B41FA5}">
                      <a16:colId xmlns:a16="http://schemas.microsoft.com/office/drawing/2014/main" val="20005"/>
                    </a:ext>
                  </a:extLst>
                </a:gridCol>
              </a:tblGrid>
              <a:tr h="720000">
                <a:tc>
                  <a:txBody>
                    <a:bodyPr/>
                    <a:lstStyle/>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總綱核心</a:t>
                      </a:r>
                      <a:endParaRPr lang="en-US" altLang="zh-TW" sz="16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素養面向</a:t>
                      </a:r>
                      <a:endParaRPr lang="zh-TW" sz="16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5" marR="68585" marT="0" marB="0" anchor="ctr">
                    <a:solidFill>
                      <a:srgbClr val="FDD661"/>
                    </a:solidFill>
                  </a:tcPr>
                </a:tc>
                <a:tc>
                  <a:txBody>
                    <a:bodyPr/>
                    <a:lstStyle/>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總綱核心</a:t>
                      </a:r>
                      <a:endParaRPr lang="en-US" altLang="zh-TW" sz="16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600" b="1" kern="100" dirty="0" smtClean="0">
                          <a:solidFill>
                            <a:schemeClr val="tx1"/>
                          </a:solidFill>
                          <a:effectLst/>
                          <a:latin typeface="微軟正黑體" panose="020B0604030504040204" pitchFamily="34" charset="-120"/>
                          <a:ea typeface="微軟正黑體" panose="020B0604030504040204" pitchFamily="34" charset="-120"/>
                        </a:rPr>
                        <a:t>素養項目</a:t>
                      </a:r>
                      <a:endParaRPr lang="zh-TW" sz="16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項目</a:t>
                      </a:r>
                      <a:r>
                        <a:rPr lang="zh-TW" sz="1600" kern="100" dirty="0" smtClean="0">
                          <a:solidFill>
                            <a:schemeClr val="tx1"/>
                          </a:solidFill>
                          <a:effectLst/>
                          <a:latin typeface="微軟正黑體" panose="020B0604030504040204" pitchFamily="34" charset="-120"/>
                          <a:ea typeface="微軟正黑體" panose="020B0604030504040204" pitchFamily="34" charset="-120"/>
                        </a:rPr>
                        <a:t>說明</a:t>
                      </a: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國民小學教育</a:t>
                      </a:r>
                    </a:p>
                    <a:p>
                      <a:pPr algn="ctr">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國民中學教育</a:t>
                      </a:r>
                    </a:p>
                    <a:p>
                      <a:pPr algn="ctr">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(J)</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solidFill>
                      <a:srgbClr val="FDD661"/>
                    </a:solidFill>
                  </a:tcPr>
                </a:tc>
                <a:tc>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高級中等學校</a:t>
                      </a:r>
                      <a:r>
                        <a:rPr lang="zh-TW" sz="1600" kern="100" dirty="0" smtClean="0">
                          <a:solidFill>
                            <a:schemeClr val="tx1"/>
                          </a:solidFill>
                          <a:effectLst/>
                          <a:latin typeface="微軟正黑體" panose="020B0604030504040204" pitchFamily="34" charset="-120"/>
                          <a:ea typeface="微軟正黑體" panose="020B0604030504040204" pitchFamily="34" charset="-120"/>
                        </a:rPr>
                        <a:t>教育</a:t>
                      </a:r>
                      <a:endParaRPr lang="en-US" altLang="zh-TW" sz="16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a:t>
                      </a:r>
                      <a:r>
                        <a:rPr lang="en-US" sz="1600" kern="100" dirty="0">
                          <a:solidFill>
                            <a:schemeClr val="tx1"/>
                          </a:solidFill>
                          <a:effectLst/>
                          <a:latin typeface="微軟正黑體" panose="020B0604030504040204" pitchFamily="34" charset="-120"/>
                          <a:ea typeface="微軟正黑體" panose="020B0604030504040204" pitchFamily="34" charset="-120"/>
                        </a:rPr>
                        <a:t>U)</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solidFill>
                      <a:srgbClr val="FDD661"/>
                    </a:solidFill>
                  </a:tcPr>
                </a:tc>
                <a:extLst>
                  <a:ext uri="{0D108BD9-81ED-4DB2-BD59-A6C34878D82A}">
                    <a16:rowId xmlns:a16="http://schemas.microsoft.com/office/drawing/2014/main" val="10000"/>
                  </a:ext>
                </a:extLst>
              </a:tr>
              <a:tr h="2052000">
                <a:tc>
                  <a:txBody>
                    <a:bodyPr/>
                    <a:lstStyle/>
                    <a:p>
                      <a:endParaRPr lang="en-US" altLang="zh-TW" sz="1600" b="1" dirty="0" smtClean="0">
                        <a:latin typeface="微軟正黑體" panose="020B0604030504040204" pitchFamily="34" charset="-120"/>
                        <a:ea typeface="微軟正黑體" panose="020B0604030504040204" pitchFamily="34" charset="-120"/>
                      </a:endParaRPr>
                    </a:p>
                    <a:p>
                      <a:endParaRPr lang="en-US" altLang="zh-TW" sz="1600" b="1" dirty="0" smtClean="0">
                        <a:latin typeface="微軟正黑體" panose="020B0604030504040204" pitchFamily="34" charset="-120"/>
                        <a:ea typeface="微軟正黑體" panose="020B0604030504040204" pitchFamily="34" charset="-120"/>
                      </a:endParaRPr>
                    </a:p>
                    <a:p>
                      <a:pPr algn="ctr"/>
                      <a:r>
                        <a:rPr lang="en-US" altLang="zh-TW" sz="1600" b="1" dirty="0" smtClean="0">
                          <a:latin typeface="微軟正黑體" panose="020B0604030504040204" pitchFamily="34" charset="-120"/>
                          <a:ea typeface="微軟正黑體" panose="020B0604030504040204" pitchFamily="34" charset="-120"/>
                        </a:rPr>
                        <a:t>B</a:t>
                      </a:r>
                    </a:p>
                    <a:p>
                      <a:pPr algn="ctr"/>
                      <a:r>
                        <a:rPr lang="zh-TW" altLang="en-US" sz="1600" b="1" dirty="0" smtClean="0">
                          <a:latin typeface="微軟正黑體" panose="020B0604030504040204" pitchFamily="34" charset="-120"/>
                          <a:ea typeface="微軟正黑體" panose="020B0604030504040204" pitchFamily="34" charset="-120"/>
                        </a:rPr>
                        <a:t>溝通</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互動</a:t>
                      </a:r>
                      <a:endParaRPr lang="en-US" altLang="zh-TW" sz="1600" b="1" dirty="0" smtClean="0">
                        <a:latin typeface="微軟正黑體" panose="020B0604030504040204" pitchFamily="34" charset="-120"/>
                        <a:ea typeface="微軟正黑體" panose="020B0604030504040204" pitchFamily="34" charset="-120"/>
                      </a:endParaRPr>
                    </a:p>
                    <a:p>
                      <a:endParaRPr lang="en-US" altLang="zh-TW" sz="1600" b="1" dirty="0" smtClean="0">
                        <a:latin typeface="微軟正黑體" panose="020B0604030504040204" pitchFamily="34" charset="-120"/>
                        <a:ea typeface="微軟正黑體" panose="020B0604030504040204" pitchFamily="34" charset="-120"/>
                      </a:endParaRPr>
                    </a:p>
                  </a:txBody>
                  <a:tcPr marL="91446" marR="91446" marT="45718" marB="45718" anchor="ctr"/>
                </a:tc>
                <a:tc>
                  <a:txBody>
                    <a:bodyPr/>
                    <a:lstStyle/>
                    <a:p>
                      <a:pPr algn="ctr">
                        <a:spcAft>
                          <a:spcPts val="0"/>
                        </a:spcAft>
                      </a:pP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B3</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藝術涵養與</a:t>
                      </a:r>
                    </a:p>
                    <a:p>
                      <a:pPr algn="ctr">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美感素養</a:t>
                      </a:r>
                    </a:p>
                  </a:txBody>
                  <a:tcPr marL="68580" marR="68580" marT="0" marB="0" anchor="ctr"/>
                </a:tc>
                <a:tc>
                  <a:txBody>
                    <a:bodyPr/>
                    <a:lstStyle/>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具備藝術感知、創作與鑑賞能力，體會藝術文化之美，透過生活美學的省思，豐富美感體驗，培養對美善的人事物，進行賞析、建構與分享的態度與能力。</a:t>
                      </a:r>
                    </a:p>
                  </a:txBody>
                  <a:tcPr marL="68580" marR="68580" marT="0" marB="0" anchor="ctr"/>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特創</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-E-B3</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運用多重感官感受創造性產品之美，體驗生活環境中的美感事物，並發展欣賞創造性產品的基本素養。</a:t>
                      </a:r>
                    </a:p>
                    <a:p>
                      <a:pPr algn="just">
                        <a:spcAft>
                          <a:spcPts val="0"/>
                        </a:spcAft>
                      </a:pPr>
                      <a:r>
                        <a:rPr lang="en-US" sz="16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特創</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-J-B3</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具備賞析創造性藝術的能力，培養創作興趣，時時保有美感敏覺性，透過對創意成果的反思與分享，印證生活處處皆創造的經驗與</a:t>
                      </a:r>
                      <a:r>
                        <a:rPr 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審美觀</a:t>
                      </a:r>
                      <a:endParaRPr lang="en-US" alt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特創</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-U-B3</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具備運用創造力發展的知能，結合生活美學的涵養，感知、欣賞、創作與鑑賞創造力文化之美，建立個人的美感價值體系，並與他人分享美感體驗。</a:t>
                      </a:r>
                    </a:p>
                  </a:txBody>
                  <a:tcPr marL="68580" marR="68580" marT="0" marB="0"/>
                </a:tc>
                <a:extLst>
                  <a:ext uri="{0D108BD9-81ED-4DB2-BD59-A6C34878D82A}">
                    <a16:rowId xmlns:a16="http://schemas.microsoft.com/office/drawing/2014/main" val="10001"/>
                  </a:ext>
                </a:extLst>
              </a:tr>
              <a:tr h="1724097">
                <a:tc>
                  <a:txBody>
                    <a:bodyPr/>
                    <a:lstStyle/>
                    <a:p>
                      <a:pPr algn="ctr"/>
                      <a:r>
                        <a:rPr lang="en-US" altLang="zh-TW" sz="1600" b="1" dirty="0" smtClean="0">
                          <a:latin typeface="微軟正黑體" panose="020B0604030504040204" pitchFamily="34" charset="-120"/>
                          <a:ea typeface="微軟正黑體" panose="020B0604030504040204" pitchFamily="34" charset="-120"/>
                        </a:rPr>
                        <a:t>A</a:t>
                      </a:r>
                    </a:p>
                    <a:p>
                      <a:pPr algn="ctr"/>
                      <a:r>
                        <a:rPr lang="zh-TW" altLang="en-US" sz="1600" b="1" dirty="0" smtClean="0">
                          <a:latin typeface="微軟正黑體" panose="020B0604030504040204" pitchFamily="34" charset="-120"/>
                          <a:ea typeface="微軟正黑體" panose="020B0604030504040204" pitchFamily="34" charset="-120"/>
                        </a:rPr>
                        <a:t>自主</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行動</a:t>
                      </a:r>
                      <a:endParaRPr lang="en-US" altLang="zh-TW" sz="1600" b="1" dirty="0" smtClean="0">
                        <a:latin typeface="微軟正黑體" panose="020B0604030504040204" pitchFamily="34" charset="-120"/>
                        <a:ea typeface="微軟正黑體" panose="020B0604030504040204" pitchFamily="34" charset="-120"/>
                      </a:endParaRPr>
                    </a:p>
                  </a:txBody>
                  <a:tcPr marL="91446" marR="91446" marT="45718" marB="45718" anchor="ctr"/>
                </a:tc>
                <a:tc>
                  <a:txBody>
                    <a:bodyPr/>
                    <a:lstStyle/>
                    <a:p>
                      <a:pPr algn="ctr">
                        <a:spcAft>
                          <a:spcPts val="0"/>
                        </a:spcAft>
                      </a:pP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A2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系統思考</a:t>
                      </a:r>
                      <a:r>
                        <a:rPr 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與</a:t>
                      </a:r>
                      <a:endParaRPr lang="en-US" alt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解決</a:t>
                      </a: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問題</a:t>
                      </a:r>
                    </a:p>
                  </a:txBody>
                  <a:tcPr marL="68580" marR="68580" marT="0" marB="0" anchor="ctr"/>
                </a:tc>
                <a:tc>
                  <a:txBody>
                    <a:bodyPr/>
                    <a:lstStyle/>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具備問題理解、思辨分析、推理批判的系統思考與後設思考素養，並能行動與反思，以有效處理及解決生活、生命問題。</a:t>
                      </a:r>
                    </a:p>
                  </a:txBody>
                  <a:tcPr marL="68580" marR="68580" marT="0" marB="0" anchor="ctr"/>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特獨</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-E-A2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具備探索問題的能力，能提出多種解決問題的構想，透過體驗與實踐，解決問題。</a:t>
                      </a: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特獨</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-J-A2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提出適切的探究問題，依據習得的知識，透過獨立思考與分析，提出可能的問題解決模式，並實際驗證及解析。</a:t>
                      </a:r>
                    </a:p>
                  </a:txBody>
                  <a:tcPr marL="68580" marR="68580" marT="0" marB="0"/>
                </a:tc>
                <a:tc>
                  <a:txBody>
                    <a:bodyPr/>
                    <a:lstStyle/>
                    <a:p>
                      <a:pPr algn="just">
                        <a:spcAft>
                          <a:spcPts val="0"/>
                        </a:spcAft>
                      </a:pPr>
                      <a:r>
                        <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rPr>
                        <a:t>特獨</a:t>
                      </a:r>
                      <a:r>
                        <a:rPr lang="en-US" sz="1600" b="1" dirty="0">
                          <a:effectLst/>
                          <a:latin typeface="微軟正黑體" panose="020B0604030504040204" pitchFamily="34" charset="-120"/>
                          <a:ea typeface="微軟正黑體" panose="020B0604030504040204" pitchFamily="34" charset="-120"/>
                          <a:cs typeface="Times New Roman" panose="02020603050405020304" pitchFamily="18" charset="0"/>
                        </a:rPr>
                        <a:t>-U-A2</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sz="1600" dirty="0">
                          <a:effectLst/>
                          <a:latin typeface="微軟正黑體" panose="020B0604030504040204" pitchFamily="34" charset="-120"/>
                          <a:ea typeface="微軟正黑體" panose="020B0604030504040204" pitchFamily="34" charset="-120"/>
                          <a:cs typeface="Times New Roman" panose="02020603050405020304" pitchFamily="18" charset="0"/>
                        </a:rPr>
                        <a:t>具備系統思考、分析與探索問題的能力，並能積極面對挑戰，提出最佳問題解決模式，以解決各種探究之問題。</a:t>
                      </a:r>
                    </a:p>
                  </a:txBody>
                  <a:tcPr marL="68580" marR="68580" marT="0" marB="0"/>
                </a:tc>
                <a:extLst>
                  <a:ext uri="{0D108BD9-81ED-4DB2-BD59-A6C34878D82A}">
                    <a16:rowId xmlns:a16="http://schemas.microsoft.com/office/drawing/2014/main" val="1826011199"/>
                  </a:ext>
                </a:extLst>
              </a:tr>
            </a:tbl>
          </a:graphicData>
        </a:graphic>
      </p:graphicFrame>
      <p:sp>
        <p:nvSpPr>
          <p:cNvPr id="5" name="標題 1"/>
          <p:cNvSpPr txBox="1">
            <a:spLocks/>
          </p:cNvSpPr>
          <p:nvPr/>
        </p:nvSpPr>
        <p:spPr bwMode="auto">
          <a:xfrm>
            <a:off x="2224088" y="553243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TW" altLang="en-US" sz="4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四個科目皆對應九大核心</a:t>
            </a:r>
            <a:r>
              <a:rPr kumimoji="0" lang="zh-TW" altLang="en-US" sz="40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j-cs"/>
              </a:rPr>
              <a:t>素養</a:t>
            </a:r>
            <a:endParaRPr kumimoji="0" lang="zh-TW" altLang="en-US" sz="4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3" name="投影片編號版面配置區 2"/>
          <p:cNvSpPr>
            <a:spLocks noGrp="1"/>
          </p:cNvSpPr>
          <p:nvPr>
            <p:ph type="sldNum" sz="quarter" idx="12"/>
          </p:nvPr>
        </p:nvSpPr>
        <p:spPr/>
        <p:txBody>
          <a:bodyPr/>
          <a:lstStyle/>
          <a:p>
            <a:pPr>
              <a:defRPr/>
            </a:pPr>
            <a:fld id="{12F3F063-C514-4327-903E-15B5C1B7965F}" type="slidenum">
              <a:rPr lang="zh-TW" altLang="en-US" smtClean="0"/>
              <a:pPr>
                <a:defRPr/>
              </a:pPr>
              <a:t>16</a:t>
            </a:fld>
            <a:endParaRPr lang="zh-TW" altLang="en-US"/>
          </a:p>
        </p:txBody>
      </p:sp>
    </p:spTree>
    <p:extLst>
      <p:ext uri="{BB962C8B-B14F-4D97-AF65-F5344CB8AC3E}">
        <p14:creationId xmlns:p14="http://schemas.microsoft.com/office/powerpoint/2010/main" val="57183567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229704" y="2066477"/>
            <a:ext cx="2446161" cy="534884"/>
            <a:chOff x="1603804" y="2220559"/>
            <a:chExt cx="2446161" cy="534884"/>
          </a:xfrm>
        </p:grpSpPr>
        <p:sp>
          <p:nvSpPr>
            <p:cNvPr id="5"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Clear Sans" panose="020B0503030202020304" pitchFamily="34" charset="0"/>
              </a:endParaRPr>
            </a:p>
          </p:txBody>
        </p:sp>
        <p:sp>
          <p:nvSpPr>
            <p:cNvPr id="6" name="TextBox 5"/>
            <p:cNvSpPr txBox="1"/>
            <p:nvPr/>
          </p:nvSpPr>
          <p:spPr>
            <a:xfrm>
              <a:off x="1691617" y="2324556"/>
              <a:ext cx="2358348" cy="43088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cs typeface="Open Sans" panose="020B0606030504020204" pitchFamily="34" charset="0"/>
                </a:rPr>
                <a:t>主動思考</a:t>
              </a:r>
              <a:endParaRPr lang="en-US" sz="28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grpSp>
        <p:nvGrpSpPr>
          <p:cNvPr id="7" name="Group 6"/>
          <p:cNvGrpSpPr/>
          <p:nvPr/>
        </p:nvGrpSpPr>
        <p:grpSpPr>
          <a:xfrm>
            <a:off x="8794478" y="3435594"/>
            <a:ext cx="2475438" cy="770160"/>
            <a:chOff x="1603804" y="2220559"/>
            <a:chExt cx="2475438" cy="770160"/>
          </a:xfrm>
        </p:grpSpPr>
        <p:sp>
          <p:nvSpPr>
            <p:cNvPr id="8"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Clear Sans" panose="020B0503030202020304" pitchFamily="34" charset="0"/>
              </a:endParaRPr>
            </a:p>
          </p:txBody>
        </p:sp>
        <p:sp>
          <p:nvSpPr>
            <p:cNvPr id="9" name="TextBox 8"/>
            <p:cNvSpPr txBox="1"/>
            <p:nvPr/>
          </p:nvSpPr>
          <p:spPr>
            <a:xfrm>
              <a:off x="1679271" y="2559832"/>
              <a:ext cx="2399971" cy="43088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cs typeface="Open Sans" panose="020B0606030504020204" pitchFamily="34" charset="0"/>
                </a:rPr>
                <a:t>統整學習</a:t>
              </a:r>
              <a:endParaRPr lang="en-US" sz="28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grpSp>
        <p:nvGrpSpPr>
          <p:cNvPr id="10" name="Group 9"/>
          <p:cNvGrpSpPr/>
          <p:nvPr/>
        </p:nvGrpSpPr>
        <p:grpSpPr>
          <a:xfrm>
            <a:off x="8242050" y="4936315"/>
            <a:ext cx="2433815" cy="770160"/>
            <a:chOff x="1603804" y="2220559"/>
            <a:chExt cx="2433815" cy="770160"/>
          </a:xfrm>
        </p:grpSpPr>
        <p:sp>
          <p:nvSpPr>
            <p:cNvPr id="11"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Clear Sans" panose="020B0503030202020304" pitchFamily="34" charset="0"/>
              </a:endParaRPr>
            </a:p>
          </p:txBody>
        </p:sp>
        <p:sp>
          <p:nvSpPr>
            <p:cNvPr id="12" name="TextBox 11"/>
            <p:cNvSpPr txBox="1"/>
            <p:nvPr/>
          </p:nvSpPr>
          <p:spPr>
            <a:xfrm>
              <a:off x="1679271" y="2559832"/>
              <a:ext cx="2358348" cy="43088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cs typeface="Open Sans" panose="020B0606030504020204" pitchFamily="34" charset="0"/>
                </a:rPr>
                <a:t>合作反思</a:t>
              </a:r>
              <a:endParaRPr lang="en-US" sz="28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grpSp>
        <p:nvGrpSpPr>
          <p:cNvPr id="13" name="Group 12"/>
          <p:cNvGrpSpPr/>
          <p:nvPr/>
        </p:nvGrpSpPr>
        <p:grpSpPr>
          <a:xfrm>
            <a:off x="1507913" y="2066477"/>
            <a:ext cx="2439300" cy="513939"/>
            <a:chOff x="1482761" y="2220559"/>
            <a:chExt cx="2439300" cy="513939"/>
          </a:xfrm>
        </p:grpSpPr>
        <p:sp>
          <p:nvSpPr>
            <p:cNvPr id="14" name="Text Placeholder 2"/>
            <p:cNvSpPr txBox="1">
              <a:spLocks/>
            </p:cNvSpPr>
            <p:nvPr/>
          </p:nvSpPr>
          <p:spPr>
            <a:xfrm>
              <a:off x="1908601"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Clear Sans" panose="020B0503030202020304" pitchFamily="34" charset="0"/>
              </a:endParaRPr>
            </a:p>
          </p:txBody>
        </p:sp>
        <p:sp>
          <p:nvSpPr>
            <p:cNvPr id="15" name="TextBox 14"/>
            <p:cNvSpPr txBox="1"/>
            <p:nvPr/>
          </p:nvSpPr>
          <p:spPr>
            <a:xfrm>
              <a:off x="1482761" y="2303611"/>
              <a:ext cx="2324283" cy="430887"/>
            </a:xfrm>
            <a:prstGeom prst="rect">
              <a:avLst/>
            </a:prstGeom>
            <a:noFill/>
          </p:spPr>
          <p:txBody>
            <a:bodyPr wrap="square" lIns="0" tIns="0" rIns="0" bIns="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zh-TW" altLang="en-US" sz="2800" b="1" noProof="0" dirty="0" smtClean="0">
                  <a:latin typeface="微軟正黑體" panose="020B0604030504040204" pitchFamily="34" charset="-120"/>
                  <a:ea typeface="微軟正黑體" panose="020B0604030504040204" pitchFamily="34" charset="-120"/>
                  <a:cs typeface="Open Sans" panose="020B0606030504020204" pitchFamily="34" charset="0"/>
                </a:rPr>
                <a:t>情境連結</a:t>
              </a:r>
              <a:endParaRPr kumimoji="0" lang="en-US" sz="28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Open Sans" panose="020B0606030504020204" pitchFamily="34" charset="0"/>
              </a:endParaRPr>
            </a:p>
          </p:txBody>
        </p:sp>
      </p:grpSp>
      <p:grpSp>
        <p:nvGrpSpPr>
          <p:cNvPr id="16" name="Group 15"/>
          <p:cNvGrpSpPr/>
          <p:nvPr/>
        </p:nvGrpSpPr>
        <p:grpSpPr>
          <a:xfrm>
            <a:off x="1054101" y="3435594"/>
            <a:ext cx="2382128" cy="770160"/>
            <a:chOff x="1539935" y="2220559"/>
            <a:chExt cx="2382128" cy="770160"/>
          </a:xfrm>
        </p:grpSpPr>
        <p:sp>
          <p:nvSpPr>
            <p:cNvPr id="17" name="Text Placeholder 2"/>
            <p:cNvSpPr txBox="1">
              <a:spLocks/>
            </p:cNvSpPr>
            <p:nvPr/>
          </p:nvSpPr>
          <p:spPr>
            <a:xfrm>
              <a:off x="1908603"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8" name="TextBox 17"/>
            <p:cNvSpPr txBox="1"/>
            <p:nvPr/>
          </p:nvSpPr>
          <p:spPr>
            <a:xfrm>
              <a:off x="1539935" y="2559832"/>
              <a:ext cx="2278716" cy="430887"/>
            </a:xfrm>
            <a:prstGeom prst="rect">
              <a:avLst/>
            </a:prstGeom>
            <a:noFill/>
          </p:spPr>
          <p:txBody>
            <a:bodyPr wrap="square" lIns="0" tIns="0" rIns="0" bIns="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cs typeface="Open Sans" panose="020B0606030504020204" pitchFamily="34" charset="0"/>
                </a:rPr>
                <a:t>適性調整</a:t>
              </a:r>
              <a:r>
                <a:rPr kumimoji="0" lang="en-US" sz="1200" b="0" i="0" u="none" strike="noStrike" kern="1200" cap="none" spc="0" normalizeH="0" baseline="0" noProof="0" dirty="0" smtClean="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 name="Group 18"/>
          <p:cNvGrpSpPr/>
          <p:nvPr/>
        </p:nvGrpSpPr>
        <p:grpSpPr>
          <a:xfrm>
            <a:off x="1652520" y="5000213"/>
            <a:ext cx="2427698" cy="770160"/>
            <a:chOff x="1494367" y="2220559"/>
            <a:chExt cx="2427698" cy="770160"/>
          </a:xfrm>
        </p:grpSpPr>
        <p:sp>
          <p:nvSpPr>
            <p:cNvPr id="20" name="Text Placeholder 2"/>
            <p:cNvSpPr txBox="1">
              <a:spLocks/>
            </p:cNvSpPr>
            <p:nvPr/>
          </p:nvSpPr>
          <p:spPr>
            <a:xfrm>
              <a:off x="1908605"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Clear Sans" panose="020B0503030202020304" pitchFamily="34" charset="0"/>
              </a:endParaRPr>
            </a:p>
          </p:txBody>
        </p:sp>
        <p:sp>
          <p:nvSpPr>
            <p:cNvPr id="21" name="TextBox 20"/>
            <p:cNvSpPr txBox="1"/>
            <p:nvPr/>
          </p:nvSpPr>
          <p:spPr>
            <a:xfrm>
              <a:off x="1494367" y="2559832"/>
              <a:ext cx="2324283" cy="430887"/>
            </a:xfrm>
            <a:prstGeom prst="rect">
              <a:avLst/>
            </a:prstGeom>
            <a:noFill/>
          </p:spPr>
          <p:txBody>
            <a:bodyPr wrap="square" lIns="0" tIns="0" rIns="0" bIns="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cs typeface="Open Sans" panose="020B0606030504020204" pitchFamily="34" charset="0"/>
                </a:rPr>
                <a:t>行動實踐</a:t>
              </a:r>
              <a:r>
                <a:rPr kumimoji="0" lang="en-US" sz="1200" b="0" i="0" u="none" strike="noStrike" kern="1200" cap="none" spc="0" normalizeH="0" baseline="0" noProof="0" dirty="0" smtClean="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Title 1"/>
          <p:cNvSpPr txBox="1">
            <a:spLocks/>
          </p:cNvSpPr>
          <p:nvPr/>
        </p:nvSpPr>
        <p:spPr>
          <a:xfrm>
            <a:off x="1519519" y="725658"/>
            <a:ext cx="9144000" cy="62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spcAft>
                <a:spcPts val="0"/>
              </a:spcAft>
            </a:pPr>
            <a:r>
              <a:rPr lang="zh-TW" altLang="en-US" sz="4000" b="1" spc="400" dirty="0">
                <a:solidFill>
                  <a:srgbClr val="FF0000"/>
                </a:solidFill>
                <a:latin typeface="微軟正黑體" pitchFamily="34" charset="-120"/>
                <a:ea typeface="微軟正黑體" pitchFamily="34" charset="-120"/>
                <a:cs typeface="+mn-cs"/>
              </a:rPr>
              <a:t>素養導向之資優課程設計要素</a:t>
            </a:r>
          </a:p>
        </p:txBody>
      </p:sp>
      <p:grpSp>
        <p:nvGrpSpPr>
          <p:cNvPr id="2" name="Group 1"/>
          <p:cNvGrpSpPr/>
          <p:nvPr/>
        </p:nvGrpSpPr>
        <p:grpSpPr>
          <a:xfrm>
            <a:off x="3949950" y="1935228"/>
            <a:ext cx="4292100" cy="3816694"/>
            <a:chOff x="3949950" y="1935228"/>
            <a:chExt cx="4292100" cy="3816694"/>
          </a:xfrm>
        </p:grpSpPr>
        <p:sp>
          <p:nvSpPr>
            <p:cNvPr id="29" name="Freeform 28"/>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a:spLocks/>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p:cNvSpPr>
              <a:spLocks/>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1"/>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2"/>
            <p:cNvSpPr>
              <a:spLocks/>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a:spLocks/>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4"/>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5"/>
            <p:cNvSpPr>
              <a:spLocks/>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6"/>
            <p:cNvSpPr>
              <a:spLocks/>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7"/>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8"/>
            <p:cNvSpPr>
              <a:spLocks/>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9"/>
            <p:cNvSpPr>
              <a:spLocks/>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40"/>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41"/>
            <p:cNvSpPr>
              <a:spLocks/>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42"/>
            <p:cNvSpPr>
              <a:spLocks/>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43"/>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 name="Group 44"/>
            <p:cNvGrpSpPr/>
            <p:nvPr/>
          </p:nvGrpSpPr>
          <p:grpSpPr>
            <a:xfrm>
              <a:off x="3949950" y="3095545"/>
              <a:ext cx="1713617" cy="2152765"/>
              <a:chOff x="3949950" y="3095545"/>
              <a:chExt cx="1713617" cy="2152765"/>
            </a:xfrm>
          </p:grpSpPr>
          <p:sp>
            <p:nvSpPr>
              <p:cNvPr id="76" name="Freeform 75"/>
              <p:cNvSpPr>
                <a:spLocks/>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16A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76"/>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2" name="Group 71"/>
            <p:cNvGrpSpPr/>
            <p:nvPr/>
          </p:nvGrpSpPr>
          <p:grpSpPr>
            <a:xfrm>
              <a:off x="4182282" y="1935228"/>
              <a:ext cx="2346151" cy="1404736"/>
              <a:chOff x="4182282" y="1935228"/>
              <a:chExt cx="2346151" cy="1404736"/>
            </a:xfrm>
          </p:grpSpPr>
          <p:sp>
            <p:nvSpPr>
              <p:cNvPr id="74" name="Freeform 73"/>
              <p:cNvSpPr>
                <a:spLocks/>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B2D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4"/>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7" name="Group 46"/>
            <p:cNvGrpSpPr/>
            <p:nvPr/>
          </p:nvGrpSpPr>
          <p:grpSpPr>
            <a:xfrm>
              <a:off x="5663567" y="4345842"/>
              <a:ext cx="2346151" cy="1406079"/>
              <a:chOff x="5663567" y="4345842"/>
              <a:chExt cx="2346151" cy="1406079"/>
            </a:xfrm>
          </p:grpSpPr>
          <p:grpSp>
            <p:nvGrpSpPr>
              <p:cNvPr id="66" name="Group 65"/>
              <p:cNvGrpSpPr/>
              <p:nvPr/>
            </p:nvGrpSpPr>
            <p:grpSpPr>
              <a:xfrm>
                <a:off x="5663567" y="4345842"/>
                <a:ext cx="2346151" cy="1406079"/>
                <a:chOff x="5663567" y="4345842"/>
                <a:chExt cx="2346151" cy="1406079"/>
              </a:xfrm>
            </p:grpSpPr>
            <p:sp>
              <p:nvSpPr>
                <p:cNvPr id="70" name="Freeform 69"/>
                <p:cNvSpPr>
                  <a:spLocks/>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F2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0"/>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 name="Group 66"/>
              <p:cNvGrpSpPr/>
              <p:nvPr/>
            </p:nvGrpSpPr>
            <p:grpSpPr>
              <a:xfrm>
                <a:off x="6674717" y="4979124"/>
                <a:ext cx="362796" cy="338611"/>
                <a:chOff x="4418013" y="3475038"/>
                <a:chExt cx="285750" cy="266701"/>
              </a:xfrm>
              <a:solidFill>
                <a:schemeClr val="bg1"/>
              </a:solidFill>
            </p:grpSpPr>
            <p:sp>
              <p:nvSpPr>
                <p:cNvPr id="68"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8" name="Group 47"/>
            <p:cNvGrpSpPr/>
            <p:nvPr/>
          </p:nvGrpSpPr>
          <p:grpSpPr>
            <a:xfrm>
              <a:off x="4614716" y="3843574"/>
              <a:ext cx="2002354" cy="1908348"/>
              <a:chOff x="4614716" y="3843574"/>
              <a:chExt cx="2002354" cy="1908348"/>
            </a:xfrm>
          </p:grpSpPr>
          <p:grpSp>
            <p:nvGrpSpPr>
              <p:cNvPr id="62" name="Group 61"/>
              <p:cNvGrpSpPr/>
              <p:nvPr/>
            </p:nvGrpSpPr>
            <p:grpSpPr>
              <a:xfrm>
                <a:off x="4614716" y="3843574"/>
                <a:ext cx="2002354" cy="1908348"/>
                <a:chOff x="4614716" y="3843574"/>
                <a:chExt cx="2002354" cy="1908348"/>
              </a:xfrm>
            </p:grpSpPr>
            <p:sp>
              <p:nvSpPr>
                <p:cNvPr id="64" name="Freeform 63"/>
                <p:cNvSpPr>
                  <a:spLocks/>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895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64"/>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18"/>
              <p:cNvSpPr>
                <a:spLocks/>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5574932" y="1935228"/>
              <a:ext cx="1999668" cy="1908347"/>
              <a:chOff x="5574932" y="1935228"/>
              <a:chExt cx="1999668" cy="1908347"/>
            </a:xfrm>
          </p:grpSpPr>
          <p:sp>
            <p:nvSpPr>
              <p:cNvPr id="60" name="Freeform 59"/>
              <p:cNvSpPr>
                <a:spLocks/>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60"/>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Group 51"/>
            <p:cNvGrpSpPr/>
            <p:nvPr/>
          </p:nvGrpSpPr>
          <p:grpSpPr>
            <a:xfrm>
              <a:off x="6528433" y="2437495"/>
              <a:ext cx="1713617" cy="2156795"/>
              <a:chOff x="6528433" y="2437495"/>
              <a:chExt cx="1713617" cy="2156795"/>
            </a:xfrm>
          </p:grpSpPr>
          <p:sp>
            <p:nvSpPr>
              <p:cNvPr id="54" name="Freeform 53"/>
              <p:cNvSpPr>
                <a:spLocks/>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54"/>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3"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1200" b="0" i="0" u="none" strike="noStrike" kern="1200" cap="none" spc="0" normalizeH="0" baseline="0" noProof="0">
                <a:ln>
                  <a:noFill/>
                </a:ln>
                <a:solidFill>
                  <a:srgbClr val="000000"/>
                </a:solidFill>
                <a:effectLst/>
                <a:uLnTx/>
                <a:uFillTx/>
                <a:latin typeface="Helvetica"/>
                <a:cs typeface="Helvetica"/>
                <a:sym typeface="Helvetica"/>
              </a:endParaRPr>
            </a:p>
          </p:txBody>
        </p:sp>
        <p:grpSp>
          <p:nvGrpSpPr>
            <p:cNvPr id="84" name="Group 83"/>
            <p:cNvGrpSpPr/>
            <p:nvPr/>
          </p:nvGrpSpPr>
          <p:grpSpPr>
            <a:xfrm>
              <a:off x="5051424" y="2328257"/>
              <a:ext cx="612143" cy="429803"/>
              <a:chOff x="7350125" y="1003300"/>
              <a:chExt cx="522288" cy="366713"/>
            </a:xfrm>
            <a:solidFill>
              <a:schemeClr val="bg1"/>
            </a:solidFill>
          </p:grpSpPr>
          <p:sp>
            <p:nvSpPr>
              <p:cNvPr id="85"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7"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1200" b="0" i="0" u="none" strike="noStrike" kern="1200" cap="none" spc="0" normalizeH="0" baseline="0" noProof="0">
                <a:ln>
                  <a:noFill/>
                </a:ln>
                <a:solidFill>
                  <a:srgbClr val="000000"/>
                </a:solidFill>
                <a:effectLst/>
                <a:uLnTx/>
                <a:uFillTx/>
                <a:latin typeface="Helvetica"/>
                <a:cs typeface="Helvetica"/>
                <a:sym typeface="Helvetica"/>
              </a:endParaRPr>
            </a:p>
          </p:txBody>
        </p:sp>
      </p:grpSp>
      <p:sp>
        <p:nvSpPr>
          <p:cNvPr id="3" name="投影片編號版面配置區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16871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 name="Group 9"/>
          <p:cNvGrpSpPr>
            <a:grpSpLocks/>
          </p:cNvGrpSpPr>
          <p:nvPr/>
        </p:nvGrpSpPr>
        <p:grpSpPr bwMode="auto">
          <a:xfrm>
            <a:off x="6377782" y="3595688"/>
            <a:ext cx="4294981" cy="2583656"/>
            <a:chOff x="-1" y="-1"/>
            <a:chExt cx="8589752" cy="5166707"/>
          </a:xfrm>
        </p:grpSpPr>
        <p:sp>
          <p:nvSpPr>
            <p:cNvPr id="12" name="AutoShape 10"/>
            <p:cNvSpPr>
              <a:spLocks/>
            </p:cNvSpPr>
            <p:nvPr/>
          </p:nvSpPr>
          <p:spPr bwMode="auto">
            <a:xfrm>
              <a:off x="-1" y="207938"/>
              <a:ext cx="8589752" cy="4958768"/>
            </a:xfrm>
            <a:custGeom>
              <a:avLst/>
              <a:gdLst>
                <a:gd name="T0" fmla="*/ 4294672 w 21063"/>
                <a:gd name="T1" fmla="*/ 2553717 h 20765"/>
                <a:gd name="T2" fmla="*/ 4294672 w 21063"/>
                <a:gd name="T3" fmla="*/ 2553717 h 20765"/>
                <a:gd name="T4" fmla="*/ 4294672 w 21063"/>
                <a:gd name="T5" fmla="*/ 2553717 h 20765"/>
                <a:gd name="T6" fmla="*/ 4294672 w 21063"/>
                <a:gd name="T7" fmla="*/ 2553717 h 20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63" h="20765">
                  <a:moveTo>
                    <a:pt x="11525" y="320"/>
                  </a:moveTo>
                  <a:lnTo>
                    <a:pt x="165" y="9355"/>
                  </a:lnTo>
                  <a:cubicBezTo>
                    <a:pt x="165" y="9355"/>
                    <a:pt x="-239" y="9744"/>
                    <a:pt x="216" y="10500"/>
                  </a:cubicBezTo>
                  <a:lnTo>
                    <a:pt x="7673" y="20432"/>
                  </a:lnTo>
                  <a:cubicBezTo>
                    <a:pt x="7673" y="20432"/>
                    <a:pt x="8175" y="21288"/>
                    <a:pt x="9125" y="20252"/>
                  </a:cubicBezTo>
                  <a:lnTo>
                    <a:pt x="20916" y="5391"/>
                  </a:lnTo>
                  <a:cubicBezTo>
                    <a:pt x="20916" y="5391"/>
                    <a:pt x="21361" y="4383"/>
                    <a:pt x="20701" y="3843"/>
                  </a:cubicBezTo>
                  <a:lnTo>
                    <a:pt x="12871" y="185"/>
                  </a:lnTo>
                  <a:cubicBezTo>
                    <a:pt x="12871" y="185"/>
                    <a:pt x="12317" y="-311"/>
                    <a:pt x="11525" y="320"/>
                  </a:cubicBezTo>
                  <a:close/>
                </a:path>
              </a:pathLst>
            </a:custGeom>
            <a:solidFill>
              <a:srgbClr val="929598"/>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19051" tIns="19051" rIns="19051" bIns="19051"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3" name="AutoShape 11"/>
            <p:cNvSpPr>
              <a:spLocks/>
            </p:cNvSpPr>
            <p:nvPr/>
          </p:nvSpPr>
          <p:spPr bwMode="auto">
            <a:xfrm>
              <a:off x="-1" y="166667"/>
              <a:ext cx="8589752" cy="4958768"/>
            </a:xfrm>
            <a:custGeom>
              <a:avLst/>
              <a:gdLst>
                <a:gd name="T0" fmla="*/ 4294672 w 21063"/>
                <a:gd name="T1" fmla="*/ 2553702 h 20765"/>
                <a:gd name="T2" fmla="*/ 4294672 w 21063"/>
                <a:gd name="T3" fmla="*/ 2553702 h 20765"/>
                <a:gd name="T4" fmla="*/ 4294672 w 21063"/>
                <a:gd name="T5" fmla="*/ 2553702 h 20765"/>
                <a:gd name="T6" fmla="*/ 4294672 w 21063"/>
                <a:gd name="T7" fmla="*/ 2553702 h 20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63" h="20765">
                  <a:moveTo>
                    <a:pt x="11525" y="320"/>
                  </a:moveTo>
                  <a:lnTo>
                    <a:pt x="165" y="9354"/>
                  </a:lnTo>
                  <a:cubicBezTo>
                    <a:pt x="165" y="9354"/>
                    <a:pt x="-239" y="9743"/>
                    <a:pt x="216" y="10500"/>
                  </a:cubicBezTo>
                  <a:lnTo>
                    <a:pt x="7673" y="20432"/>
                  </a:lnTo>
                  <a:cubicBezTo>
                    <a:pt x="7673" y="20432"/>
                    <a:pt x="8175" y="21289"/>
                    <a:pt x="9125" y="20251"/>
                  </a:cubicBezTo>
                  <a:lnTo>
                    <a:pt x="20916" y="5391"/>
                  </a:lnTo>
                  <a:cubicBezTo>
                    <a:pt x="20916" y="5391"/>
                    <a:pt x="21361" y="4384"/>
                    <a:pt x="20701" y="3842"/>
                  </a:cubicBezTo>
                  <a:lnTo>
                    <a:pt x="12871" y="184"/>
                  </a:lnTo>
                  <a:cubicBezTo>
                    <a:pt x="12871" y="184"/>
                    <a:pt x="12317" y="-311"/>
                    <a:pt x="11525" y="320"/>
                  </a:cubicBezTo>
                  <a:close/>
                </a:path>
              </a:pathLst>
            </a:custGeom>
            <a:solidFill>
              <a:srgbClr val="D1D3D5"/>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19051" tIns="19051" rIns="19051" bIns="19051"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4" name="AutoShape 12"/>
            <p:cNvSpPr>
              <a:spLocks/>
            </p:cNvSpPr>
            <p:nvPr/>
          </p:nvSpPr>
          <p:spPr bwMode="auto">
            <a:xfrm>
              <a:off x="-1" y="-1"/>
              <a:ext cx="8573877" cy="4927022"/>
            </a:xfrm>
            <a:custGeom>
              <a:avLst/>
              <a:gdLst>
                <a:gd name="T0" fmla="*/ 4286435 w 21151"/>
                <a:gd name="T1" fmla="*/ 2537166 h 20765"/>
                <a:gd name="T2" fmla="*/ 4286435 w 21151"/>
                <a:gd name="T3" fmla="*/ 2537166 h 20765"/>
                <a:gd name="T4" fmla="*/ 4286435 w 21151"/>
                <a:gd name="T5" fmla="*/ 2537166 h 20765"/>
                <a:gd name="T6" fmla="*/ 4286435 w 21151"/>
                <a:gd name="T7" fmla="*/ 2537166 h 20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51" h="20765">
                  <a:moveTo>
                    <a:pt x="11444" y="320"/>
                  </a:moveTo>
                  <a:lnTo>
                    <a:pt x="526" y="9699"/>
                  </a:lnTo>
                  <a:cubicBezTo>
                    <a:pt x="526" y="9699"/>
                    <a:pt x="-196" y="10243"/>
                    <a:pt x="51" y="10827"/>
                  </a:cubicBezTo>
                  <a:lnTo>
                    <a:pt x="7594" y="20432"/>
                  </a:lnTo>
                  <a:cubicBezTo>
                    <a:pt x="7594" y="20432"/>
                    <a:pt x="8095" y="21289"/>
                    <a:pt x="9044" y="20251"/>
                  </a:cubicBezTo>
                  <a:lnTo>
                    <a:pt x="21018" y="5551"/>
                  </a:lnTo>
                  <a:cubicBezTo>
                    <a:pt x="21018" y="5551"/>
                    <a:pt x="21403" y="5057"/>
                    <a:pt x="20859" y="4649"/>
                  </a:cubicBezTo>
                  <a:lnTo>
                    <a:pt x="12789" y="185"/>
                  </a:lnTo>
                  <a:cubicBezTo>
                    <a:pt x="12789" y="185"/>
                    <a:pt x="12235" y="-311"/>
                    <a:pt x="11444" y="320"/>
                  </a:cubicBezTo>
                  <a:close/>
                </a:path>
              </a:pathLst>
            </a:custGeom>
            <a:solidFill>
              <a:srgbClr val="B7B9BC"/>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19051" tIns="19051" rIns="19051" bIns="19051"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5" name="AutoShape 13"/>
            <p:cNvSpPr>
              <a:spLocks/>
            </p:cNvSpPr>
            <p:nvPr/>
          </p:nvSpPr>
          <p:spPr bwMode="auto">
            <a:xfrm>
              <a:off x="-1" y="-1"/>
              <a:ext cx="8573877" cy="4927022"/>
            </a:xfrm>
            <a:custGeom>
              <a:avLst/>
              <a:gdLst>
                <a:gd name="T0" fmla="*/ 4286441 w 21151"/>
                <a:gd name="T1" fmla="*/ 2537166 h 20765"/>
                <a:gd name="T2" fmla="*/ 4286441 w 21151"/>
                <a:gd name="T3" fmla="*/ 2537166 h 20765"/>
                <a:gd name="T4" fmla="*/ 4286441 w 21151"/>
                <a:gd name="T5" fmla="*/ 2537166 h 20765"/>
                <a:gd name="T6" fmla="*/ 4286441 w 21151"/>
                <a:gd name="T7" fmla="*/ 2537166 h 20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51" h="20765">
                  <a:moveTo>
                    <a:pt x="11444" y="320"/>
                  </a:moveTo>
                  <a:lnTo>
                    <a:pt x="526" y="9699"/>
                  </a:lnTo>
                  <a:cubicBezTo>
                    <a:pt x="526" y="9699"/>
                    <a:pt x="-196" y="10243"/>
                    <a:pt x="51" y="10827"/>
                  </a:cubicBezTo>
                  <a:lnTo>
                    <a:pt x="7594" y="20432"/>
                  </a:lnTo>
                  <a:cubicBezTo>
                    <a:pt x="7594" y="20432"/>
                    <a:pt x="8095" y="21289"/>
                    <a:pt x="9044" y="20251"/>
                  </a:cubicBezTo>
                  <a:lnTo>
                    <a:pt x="21018" y="5551"/>
                  </a:lnTo>
                  <a:cubicBezTo>
                    <a:pt x="21018" y="5551"/>
                    <a:pt x="21404" y="5057"/>
                    <a:pt x="20859" y="4649"/>
                  </a:cubicBezTo>
                  <a:lnTo>
                    <a:pt x="12789" y="185"/>
                  </a:lnTo>
                  <a:cubicBezTo>
                    <a:pt x="12789" y="185"/>
                    <a:pt x="12235" y="-311"/>
                    <a:pt x="11444" y="320"/>
                  </a:cubicBez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19051" tIns="19051" rIns="19051" bIns="19051"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6" name="AutoShape 14"/>
            <p:cNvSpPr>
              <a:spLocks/>
            </p:cNvSpPr>
            <p:nvPr/>
          </p:nvSpPr>
          <p:spPr bwMode="auto">
            <a:xfrm>
              <a:off x="41273" y="-1"/>
              <a:ext cx="8429419" cy="4842895"/>
            </a:xfrm>
            <a:custGeom>
              <a:avLst/>
              <a:gdLst>
                <a:gd name="T0" fmla="*/ 4214892 w 21166"/>
                <a:gd name="T1" fmla="*/ 2493835 h 20765"/>
                <a:gd name="T2" fmla="*/ 4214892 w 21166"/>
                <a:gd name="T3" fmla="*/ 2493835 h 20765"/>
                <a:gd name="T4" fmla="*/ 4214892 w 21166"/>
                <a:gd name="T5" fmla="*/ 2493835 h 20765"/>
                <a:gd name="T6" fmla="*/ 4214892 w 21166"/>
                <a:gd name="T7" fmla="*/ 2493835 h 20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66" h="20765">
                  <a:moveTo>
                    <a:pt x="11460" y="320"/>
                  </a:moveTo>
                  <a:lnTo>
                    <a:pt x="528" y="9699"/>
                  </a:lnTo>
                  <a:cubicBezTo>
                    <a:pt x="528" y="9699"/>
                    <a:pt x="-198" y="10218"/>
                    <a:pt x="52" y="10827"/>
                  </a:cubicBezTo>
                  <a:lnTo>
                    <a:pt x="7604" y="20432"/>
                  </a:lnTo>
                  <a:cubicBezTo>
                    <a:pt x="7604" y="20432"/>
                    <a:pt x="8106" y="21288"/>
                    <a:pt x="9057" y="20251"/>
                  </a:cubicBezTo>
                  <a:lnTo>
                    <a:pt x="21045" y="5551"/>
                  </a:lnTo>
                  <a:cubicBezTo>
                    <a:pt x="21045" y="5551"/>
                    <a:pt x="21402" y="5010"/>
                    <a:pt x="20887" y="4649"/>
                  </a:cubicBezTo>
                  <a:lnTo>
                    <a:pt x="12806" y="185"/>
                  </a:lnTo>
                  <a:cubicBezTo>
                    <a:pt x="12806" y="185"/>
                    <a:pt x="12252" y="-311"/>
                    <a:pt x="11460" y="320"/>
                  </a:cubicBezTo>
                  <a:close/>
                </a:path>
              </a:pathLst>
            </a:custGeom>
            <a:solidFill>
              <a:srgbClr val="02020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19051" tIns="19051" rIns="19051" bIns="19051"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pic>
          <p:nvPicPr>
            <p:cNvPr id="17" name="Picture 15" descr="shutte3rstock_8702847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693" y="249208"/>
              <a:ext cx="7003879" cy="40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AutoShape 16"/>
            <p:cNvSpPr>
              <a:spLocks/>
            </p:cNvSpPr>
            <p:nvPr/>
          </p:nvSpPr>
          <p:spPr bwMode="auto">
            <a:xfrm>
              <a:off x="725468" y="257144"/>
              <a:ext cx="7089602" cy="4066698"/>
            </a:xfrm>
            <a:custGeom>
              <a:avLst/>
              <a:gdLst>
                <a:gd name="T0" fmla="*/ 3544719 w 21600"/>
                <a:gd name="T1" fmla="*/ 2033324 h 21600"/>
                <a:gd name="T2" fmla="*/ 3544719 w 21600"/>
                <a:gd name="T3" fmla="*/ 2033324 h 21600"/>
                <a:gd name="T4" fmla="*/ 3544719 w 21600"/>
                <a:gd name="T5" fmla="*/ 2033324 h 21600"/>
                <a:gd name="T6" fmla="*/ 3544719 w 21600"/>
                <a:gd name="T7" fmla="*/ 203332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364"/>
                  </a:moveTo>
                  <a:lnTo>
                    <a:pt x="12545" y="0"/>
                  </a:lnTo>
                  <a:lnTo>
                    <a:pt x="21600" y="5721"/>
                  </a:lnTo>
                  <a:lnTo>
                    <a:pt x="8562" y="21599"/>
                  </a:lnTo>
                  <a:lnTo>
                    <a:pt x="0" y="11364"/>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grpSp>
      <p:sp>
        <p:nvSpPr>
          <p:cNvPr id="19" name="AutoShape 17"/>
          <p:cNvSpPr>
            <a:spLocks/>
          </p:cNvSpPr>
          <p:nvPr/>
        </p:nvSpPr>
        <p:spPr bwMode="auto">
          <a:xfrm rot="-368024">
            <a:off x="10248107" y="1954214"/>
            <a:ext cx="1402556" cy="1214437"/>
          </a:xfrm>
          <a:custGeom>
            <a:avLst/>
            <a:gdLst>
              <a:gd name="T0" fmla="*/ 1402480 w 18559"/>
              <a:gd name="T1" fmla="*/ 1280217 h 19570"/>
              <a:gd name="T2" fmla="*/ 1402480 w 18559"/>
              <a:gd name="T3" fmla="*/ 1280217 h 19570"/>
              <a:gd name="T4" fmla="*/ 1402480 w 18559"/>
              <a:gd name="T5" fmla="*/ 1280217 h 19570"/>
              <a:gd name="T6" fmla="*/ 1402480 w 18559"/>
              <a:gd name="T7" fmla="*/ 1280217 h 195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59" h="19570">
                <a:moveTo>
                  <a:pt x="12386" y="18458"/>
                </a:moveTo>
                <a:cubicBezTo>
                  <a:pt x="12386" y="18458"/>
                  <a:pt x="16653" y="17188"/>
                  <a:pt x="18101" y="12617"/>
                </a:cubicBezTo>
                <a:cubicBezTo>
                  <a:pt x="19547" y="8045"/>
                  <a:pt x="17893" y="565"/>
                  <a:pt x="8357" y="18"/>
                </a:cubicBezTo>
                <a:cubicBezTo>
                  <a:pt x="-1180" y="-530"/>
                  <a:pt x="-2052" y="11715"/>
                  <a:pt x="3201" y="16145"/>
                </a:cubicBezTo>
                <a:cubicBezTo>
                  <a:pt x="3201" y="16145"/>
                  <a:pt x="2334" y="18065"/>
                  <a:pt x="1013" y="18264"/>
                </a:cubicBezTo>
                <a:cubicBezTo>
                  <a:pt x="1013" y="18264"/>
                  <a:pt x="6452" y="21069"/>
                  <a:pt x="12386" y="18458"/>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0" name="AutoShape 18"/>
          <p:cNvSpPr>
            <a:spLocks/>
          </p:cNvSpPr>
          <p:nvPr/>
        </p:nvSpPr>
        <p:spPr bwMode="auto">
          <a:xfrm>
            <a:off x="7977188" y="1328738"/>
            <a:ext cx="2150269" cy="2166937"/>
          </a:xfrm>
          <a:custGeom>
            <a:avLst/>
            <a:gdLst>
              <a:gd name="T0" fmla="*/ 2150158 w 19415"/>
              <a:gd name="T1" fmla="*/ 2490022 h 20101"/>
              <a:gd name="T2" fmla="*/ 2150158 w 19415"/>
              <a:gd name="T3" fmla="*/ 2490022 h 20101"/>
              <a:gd name="T4" fmla="*/ 2150158 w 19415"/>
              <a:gd name="T5" fmla="*/ 2490022 h 20101"/>
              <a:gd name="T6" fmla="*/ 2150158 w 19415"/>
              <a:gd name="T7" fmla="*/ 2490022 h 201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15" h="20101">
                <a:moveTo>
                  <a:pt x="437" y="10901"/>
                </a:moveTo>
                <a:cubicBezTo>
                  <a:pt x="437" y="10901"/>
                  <a:pt x="-1790" y="4367"/>
                  <a:pt x="3812" y="1434"/>
                </a:cubicBezTo>
                <a:cubicBezTo>
                  <a:pt x="9414" y="-1499"/>
                  <a:pt x="19000" y="-233"/>
                  <a:pt x="19405" y="8034"/>
                </a:cubicBezTo>
                <a:cubicBezTo>
                  <a:pt x="19809" y="16300"/>
                  <a:pt x="8267" y="20100"/>
                  <a:pt x="7254" y="20100"/>
                </a:cubicBezTo>
                <a:cubicBezTo>
                  <a:pt x="7254" y="20100"/>
                  <a:pt x="8537" y="18434"/>
                  <a:pt x="8807" y="17100"/>
                </a:cubicBezTo>
                <a:cubicBezTo>
                  <a:pt x="8807" y="17100"/>
                  <a:pt x="1584" y="17300"/>
                  <a:pt x="437" y="10901"/>
                </a:cubicBezTo>
                <a:close/>
              </a:path>
            </a:pathLst>
          </a:custGeom>
          <a:solidFill>
            <a:schemeClr val="tx1">
              <a:lumMod val="85000"/>
              <a:lumOff val="1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1" name="AutoShape 19"/>
          <p:cNvSpPr>
            <a:spLocks/>
          </p:cNvSpPr>
          <p:nvPr/>
        </p:nvSpPr>
        <p:spPr bwMode="auto">
          <a:xfrm rot="18900000" flipH="1">
            <a:off x="6786959" y="2086373"/>
            <a:ext cx="1218407" cy="1301751"/>
          </a:xfrm>
          <a:custGeom>
            <a:avLst/>
            <a:gdLst>
              <a:gd name="T0" fmla="*/ 1218406 w 17248"/>
              <a:gd name="T1" fmla="*/ 1478102 h 19694"/>
              <a:gd name="T2" fmla="*/ 1218406 w 17248"/>
              <a:gd name="T3" fmla="*/ 1478102 h 19694"/>
              <a:gd name="T4" fmla="*/ 1218406 w 17248"/>
              <a:gd name="T5" fmla="*/ 1478102 h 19694"/>
              <a:gd name="T6" fmla="*/ 1218406 w 17248"/>
              <a:gd name="T7" fmla="*/ 1478102 h 19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48" h="19694">
                <a:moveTo>
                  <a:pt x="9295" y="16821"/>
                </a:moveTo>
                <a:cubicBezTo>
                  <a:pt x="9295" y="16821"/>
                  <a:pt x="10944" y="15947"/>
                  <a:pt x="11314" y="19694"/>
                </a:cubicBezTo>
                <a:cubicBezTo>
                  <a:pt x="11314" y="19694"/>
                  <a:pt x="13742" y="16401"/>
                  <a:pt x="13159" y="14664"/>
                </a:cubicBezTo>
                <a:cubicBezTo>
                  <a:pt x="13159" y="14664"/>
                  <a:pt x="18963" y="10435"/>
                  <a:pt x="16740" y="4550"/>
                </a:cubicBezTo>
                <a:cubicBezTo>
                  <a:pt x="14517" y="-1334"/>
                  <a:pt x="8984" y="-470"/>
                  <a:pt x="6006" y="1391"/>
                </a:cubicBezTo>
                <a:cubicBezTo>
                  <a:pt x="3028" y="3252"/>
                  <a:pt x="-2636" y="8390"/>
                  <a:pt x="1403" y="14328"/>
                </a:cubicBezTo>
                <a:cubicBezTo>
                  <a:pt x="5442" y="20266"/>
                  <a:pt x="9295" y="16821"/>
                  <a:pt x="9295" y="16821"/>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2" name="AutoShape 20"/>
          <p:cNvSpPr>
            <a:spLocks/>
          </p:cNvSpPr>
          <p:nvPr/>
        </p:nvSpPr>
        <p:spPr bwMode="auto">
          <a:xfrm>
            <a:off x="9732963" y="3413919"/>
            <a:ext cx="1015207" cy="941388"/>
          </a:xfrm>
          <a:custGeom>
            <a:avLst/>
            <a:gdLst>
              <a:gd name="T0" fmla="*/ 1015207 w 18178"/>
              <a:gd name="T1" fmla="*/ 1060778 h 17410"/>
              <a:gd name="T2" fmla="*/ 1015207 w 18178"/>
              <a:gd name="T3" fmla="*/ 1060778 h 17410"/>
              <a:gd name="T4" fmla="*/ 1015207 w 18178"/>
              <a:gd name="T5" fmla="*/ 1060778 h 17410"/>
              <a:gd name="T6" fmla="*/ 1015207 w 18178"/>
              <a:gd name="T7" fmla="*/ 1060778 h 17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78" h="17410">
                <a:moveTo>
                  <a:pt x="2655" y="12934"/>
                </a:moveTo>
                <a:cubicBezTo>
                  <a:pt x="2655" y="12934"/>
                  <a:pt x="-551" y="9843"/>
                  <a:pt x="1226" y="4932"/>
                </a:cubicBezTo>
                <a:cubicBezTo>
                  <a:pt x="3004" y="20"/>
                  <a:pt x="7866" y="-1104"/>
                  <a:pt x="12856" y="1029"/>
                </a:cubicBezTo>
                <a:cubicBezTo>
                  <a:pt x="17846" y="3162"/>
                  <a:pt x="21049" y="7097"/>
                  <a:pt x="14457" y="15319"/>
                </a:cubicBezTo>
                <a:cubicBezTo>
                  <a:pt x="8193" y="20496"/>
                  <a:pt x="0" y="14427"/>
                  <a:pt x="0" y="14427"/>
                </a:cubicBezTo>
                <a:cubicBezTo>
                  <a:pt x="0" y="14427"/>
                  <a:pt x="2302" y="14369"/>
                  <a:pt x="2655" y="12934"/>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3" name="AutoShape 21"/>
          <p:cNvSpPr>
            <a:spLocks/>
          </p:cNvSpPr>
          <p:nvPr/>
        </p:nvSpPr>
        <p:spPr bwMode="auto">
          <a:xfrm>
            <a:off x="6266658" y="3385345"/>
            <a:ext cx="1439068" cy="1340644"/>
          </a:xfrm>
          <a:custGeom>
            <a:avLst/>
            <a:gdLst>
              <a:gd name="T0" fmla="*/ 1439069 w 18390"/>
              <a:gd name="T1" fmla="*/ 1571938 h 19232"/>
              <a:gd name="T2" fmla="*/ 1439069 w 18390"/>
              <a:gd name="T3" fmla="*/ 1571938 h 19232"/>
              <a:gd name="T4" fmla="*/ 1439069 w 18390"/>
              <a:gd name="T5" fmla="*/ 1571938 h 19232"/>
              <a:gd name="T6" fmla="*/ 1439069 w 18390"/>
              <a:gd name="T7" fmla="*/ 1571938 h 19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90" h="19232">
                <a:moveTo>
                  <a:pt x="14685" y="14520"/>
                </a:moveTo>
                <a:cubicBezTo>
                  <a:pt x="14685" y="14520"/>
                  <a:pt x="13425" y="15792"/>
                  <a:pt x="18303" y="19144"/>
                </a:cubicBezTo>
                <a:cubicBezTo>
                  <a:pt x="18303" y="19144"/>
                  <a:pt x="12930" y="19940"/>
                  <a:pt x="9851" y="16725"/>
                </a:cubicBezTo>
                <a:cubicBezTo>
                  <a:pt x="9851" y="16725"/>
                  <a:pt x="3715" y="18516"/>
                  <a:pt x="911" y="12525"/>
                </a:cubicBezTo>
                <a:cubicBezTo>
                  <a:pt x="-1892" y="6535"/>
                  <a:pt x="2364" y="2325"/>
                  <a:pt x="5666" y="1021"/>
                </a:cubicBezTo>
                <a:cubicBezTo>
                  <a:pt x="8968" y="-282"/>
                  <a:pt x="16406" y="-1659"/>
                  <a:pt x="18057" y="5945"/>
                </a:cubicBezTo>
                <a:cubicBezTo>
                  <a:pt x="19708" y="13550"/>
                  <a:pt x="14685" y="14520"/>
                  <a:pt x="14685" y="14520"/>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5" name="AutoShape 23"/>
          <p:cNvSpPr>
            <a:spLocks/>
          </p:cNvSpPr>
          <p:nvPr/>
        </p:nvSpPr>
        <p:spPr bwMode="auto">
          <a:xfrm>
            <a:off x="1276350" y="2250282"/>
            <a:ext cx="435769" cy="503237"/>
          </a:xfrm>
          <a:custGeom>
            <a:avLst/>
            <a:gdLst>
              <a:gd name="T0" fmla="*/ 435769 w 21600"/>
              <a:gd name="T1" fmla="*/ 503238 h 21600"/>
              <a:gd name="T2" fmla="*/ 435769 w 21600"/>
              <a:gd name="T3" fmla="*/ 503238 h 21600"/>
              <a:gd name="T4" fmla="*/ 435769 w 21600"/>
              <a:gd name="T5" fmla="*/ 503238 h 21600"/>
              <a:gd name="T6" fmla="*/ 435769 w 21600"/>
              <a:gd name="T7" fmla="*/ 5032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6" name="AutoShape 24"/>
          <p:cNvSpPr>
            <a:spLocks/>
          </p:cNvSpPr>
          <p:nvPr/>
        </p:nvSpPr>
        <p:spPr bwMode="auto">
          <a:xfrm>
            <a:off x="1276350" y="3252789"/>
            <a:ext cx="435769" cy="502444"/>
          </a:xfrm>
          <a:custGeom>
            <a:avLst/>
            <a:gdLst>
              <a:gd name="T0" fmla="*/ 435769 w 21600"/>
              <a:gd name="T1" fmla="*/ 502444 h 21600"/>
              <a:gd name="T2" fmla="*/ 435769 w 21600"/>
              <a:gd name="T3" fmla="*/ 502444 h 21600"/>
              <a:gd name="T4" fmla="*/ 435769 w 21600"/>
              <a:gd name="T5" fmla="*/ 502444 h 21600"/>
              <a:gd name="T6" fmla="*/ 435769 w 21600"/>
              <a:gd name="T7" fmla="*/ 5024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7" name="AutoShape 25"/>
          <p:cNvSpPr>
            <a:spLocks/>
          </p:cNvSpPr>
          <p:nvPr/>
        </p:nvSpPr>
        <p:spPr bwMode="auto">
          <a:xfrm>
            <a:off x="1276350" y="4254500"/>
            <a:ext cx="435769" cy="503237"/>
          </a:xfrm>
          <a:custGeom>
            <a:avLst/>
            <a:gdLst>
              <a:gd name="T0" fmla="*/ 435769 w 21600"/>
              <a:gd name="T1" fmla="*/ 503238 h 21600"/>
              <a:gd name="T2" fmla="*/ 435769 w 21600"/>
              <a:gd name="T3" fmla="*/ 503238 h 21600"/>
              <a:gd name="T4" fmla="*/ 435769 w 21600"/>
              <a:gd name="T5" fmla="*/ 503238 h 21600"/>
              <a:gd name="T6" fmla="*/ 435769 w 21600"/>
              <a:gd name="T7" fmla="*/ 5032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8" name="AutoShape 26"/>
          <p:cNvSpPr>
            <a:spLocks/>
          </p:cNvSpPr>
          <p:nvPr/>
        </p:nvSpPr>
        <p:spPr bwMode="auto">
          <a:xfrm>
            <a:off x="1276350" y="5257007"/>
            <a:ext cx="435769" cy="502444"/>
          </a:xfrm>
          <a:custGeom>
            <a:avLst/>
            <a:gdLst>
              <a:gd name="T0" fmla="*/ 435769 w 21600"/>
              <a:gd name="T1" fmla="*/ 502444 h 21600"/>
              <a:gd name="T2" fmla="*/ 435769 w 21600"/>
              <a:gd name="T3" fmla="*/ 502444 h 21600"/>
              <a:gd name="T4" fmla="*/ 435769 w 21600"/>
              <a:gd name="T5" fmla="*/ 502444 h 21600"/>
              <a:gd name="T6" fmla="*/ 435769 w 21600"/>
              <a:gd name="T7" fmla="*/ 5024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9" name="AutoShape 27"/>
          <p:cNvSpPr>
            <a:spLocks/>
          </p:cNvSpPr>
          <p:nvPr/>
        </p:nvSpPr>
        <p:spPr bwMode="auto">
          <a:xfrm>
            <a:off x="1285875" y="2337595"/>
            <a:ext cx="416719" cy="328612"/>
          </a:xfrm>
          <a:custGeom>
            <a:avLst/>
            <a:gdLst>
              <a:gd name="T0" fmla="*/ 416719 w 21600"/>
              <a:gd name="T1" fmla="*/ 328613 h 21600"/>
              <a:gd name="T2" fmla="*/ 416719 w 21600"/>
              <a:gd name="T3" fmla="*/ 328613 h 21600"/>
              <a:gd name="T4" fmla="*/ 416719 w 21600"/>
              <a:gd name="T5" fmla="*/ 328613 h 21600"/>
              <a:gd name="T6" fmla="*/ 416719 w 21600"/>
              <a:gd name="T7" fmla="*/ 32861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47688" rtl="0" eaLnBrk="1" fontAlgn="auto" latinLnBrk="0" hangingPunct="1">
              <a:lnSpc>
                <a:spcPct val="90000"/>
              </a:lnSpc>
              <a:spcBef>
                <a:spcPts val="0"/>
              </a:spcBef>
              <a:spcAft>
                <a:spcPts val="0"/>
              </a:spcAft>
              <a:buClrTx/>
              <a:buSzTx/>
              <a:buFontTx/>
              <a:buNone/>
              <a:tabLst/>
              <a:defRPr/>
            </a:pPr>
            <a:r>
              <a:rPr kumimoji="0" lang="en-US" sz="1651" b="1"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01</a:t>
            </a:r>
            <a:endParaRPr kumimoji="0" lang="en-US" sz="1100" b="0"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30" name="AutoShape 28"/>
          <p:cNvSpPr>
            <a:spLocks/>
          </p:cNvSpPr>
          <p:nvPr/>
        </p:nvSpPr>
        <p:spPr bwMode="auto">
          <a:xfrm>
            <a:off x="1285875" y="3330575"/>
            <a:ext cx="416719" cy="329407"/>
          </a:xfrm>
          <a:custGeom>
            <a:avLst/>
            <a:gdLst>
              <a:gd name="T0" fmla="*/ 416719 w 21600"/>
              <a:gd name="T1" fmla="*/ 329407 h 21600"/>
              <a:gd name="T2" fmla="*/ 416719 w 21600"/>
              <a:gd name="T3" fmla="*/ 329407 h 21600"/>
              <a:gd name="T4" fmla="*/ 416719 w 21600"/>
              <a:gd name="T5" fmla="*/ 329407 h 21600"/>
              <a:gd name="T6" fmla="*/ 416719 w 21600"/>
              <a:gd name="T7" fmla="*/ 3294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47688" rtl="0" eaLnBrk="1" fontAlgn="auto" latinLnBrk="0" hangingPunct="1">
              <a:lnSpc>
                <a:spcPct val="90000"/>
              </a:lnSpc>
              <a:spcBef>
                <a:spcPts val="0"/>
              </a:spcBef>
              <a:spcAft>
                <a:spcPts val="0"/>
              </a:spcAft>
              <a:buClrTx/>
              <a:buSzTx/>
              <a:buFontTx/>
              <a:buNone/>
              <a:tabLst/>
              <a:defRPr/>
            </a:pPr>
            <a:r>
              <a:rPr kumimoji="0" lang="en-US" sz="1651" b="1"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02</a:t>
            </a:r>
            <a:endParaRPr kumimoji="0" lang="en-US" sz="1100" b="0"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31" name="AutoShape 29"/>
          <p:cNvSpPr>
            <a:spLocks/>
          </p:cNvSpPr>
          <p:nvPr/>
        </p:nvSpPr>
        <p:spPr bwMode="auto">
          <a:xfrm>
            <a:off x="1285875" y="4341814"/>
            <a:ext cx="416719" cy="328612"/>
          </a:xfrm>
          <a:custGeom>
            <a:avLst/>
            <a:gdLst>
              <a:gd name="T0" fmla="*/ 416719 w 21600"/>
              <a:gd name="T1" fmla="*/ 328613 h 21600"/>
              <a:gd name="T2" fmla="*/ 416719 w 21600"/>
              <a:gd name="T3" fmla="*/ 328613 h 21600"/>
              <a:gd name="T4" fmla="*/ 416719 w 21600"/>
              <a:gd name="T5" fmla="*/ 328613 h 21600"/>
              <a:gd name="T6" fmla="*/ 416719 w 21600"/>
              <a:gd name="T7" fmla="*/ 32861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47688" rtl="0" eaLnBrk="1" fontAlgn="auto" latinLnBrk="0" hangingPunct="1">
              <a:lnSpc>
                <a:spcPct val="90000"/>
              </a:lnSpc>
              <a:spcBef>
                <a:spcPts val="0"/>
              </a:spcBef>
              <a:spcAft>
                <a:spcPts val="0"/>
              </a:spcAft>
              <a:buClrTx/>
              <a:buSzTx/>
              <a:buFontTx/>
              <a:buNone/>
              <a:tabLst/>
              <a:defRPr/>
            </a:pPr>
            <a:r>
              <a:rPr kumimoji="0" lang="en-US" sz="1651" b="1"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03</a:t>
            </a:r>
            <a:endParaRPr kumimoji="0" lang="en-US" sz="1100" b="0"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32" name="AutoShape 30"/>
          <p:cNvSpPr>
            <a:spLocks/>
          </p:cNvSpPr>
          <p:nvPr/>
        </p:nvSpPr>
        <p:spPr bwMode="auto">
          <a:xfrm>
            <a:off x="1285875" y="5352258"/>
            <a:ext cx="416719" cy="328612"/>
          </a:xfrm>
          <a:custGeom>
            <a:avLst/>
            <a:gdLst>
              <a:gd name="T0" fmla="*/ 416719 w 21600"/>
              <a:gd name="T1" fmla="*/ 328613 h 21600"/>
              <a:gd name="T2" fmla="*/ 416719 w 21600"/>
              <a:gd name="T3" fmla="*/ 328613 h 21600"/>
              <a:gd name="T4" fmla="*/ 416719 w 21600"/>
              <a:gd name="T5" fmla="*/ 328613 h 21600"/>
              <a:gd name="T6" fmla="*/ 416719 w 21600"/>
              <a:gd name="T7" fmla="*/ 32861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47688">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47688"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47688" rtl="0" eaLnBrk="1" fontAlgn="auto" latinLnBrk="0" hangingPunct="1">
              <a:lnSpc>
                <a:spcPct val="90000"/>
              </a:lnSpc>
              <a:spcBef>
                <a:spcPts val="0"/>
              </a:spcBef>
              <a:spcAft>
                <a:spcPts val="0"/>
              </a:spcAft>
              <a:buClrTx/>
              <a:buSzTx/>
              <a:buFontTx/>
              <a:buNone/>
              <a:tabLst/>
              <a:defRPr/>
            </a:pPr>
            <a:r>
              <a:rPr kumimoji="0" lang="en-US" sz="1651" b="1"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04</a:t>
            </a:r>
            <a:endParaRPr kumimoji="0" lang="en-US" sz="1100" b="0" i="0" u="none" strike="noStrike" kern="1200" cap="none" spc="0" normalizeH="0" baseline="0" noProof="0" dirty="0">
              <a:ln>
                <a:noFill/>
              </a:ln>
              <a:solidFill>
                <a:prstClr val="white"/>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33" name="AutoShape 31"/>
          <p:cNvSpPr>
            <a:spLocks/>
          </p:cNvSpPr>
          <p:nvPr/>
        </p:nvSpPr>
        <p:spPr bwMode="auto">
          <a:xfrm>
            <a:off x="7078663" y="2520951"/>
            <a:ext cx="517525" cy="328612"/>
          </a:xfrm>
          <a:custGeom>
            <a:avLst/>
            <a:gdLst>
              <a:gd name="T0" fmla="*/ 517495 w 17329"/>
              <a:gd name="T1" fmla="*/ 328613 h 20266"/>
              <a:gd name="T2" fmla="*/ 517495 w 17329"/>
              <a:gd name="T3" fmla="*/ 328613 h 20266"/>
              <a:gd name="T4" fmla="*/ 517495 w 17329"/>
              <a:gd name="T5" fmla="*/ 328613 h 20266"/>
              <a:gd name="T6" fmla="*/ 517495 w 17329"/>
              <a:gd name="T7" fmla="*/ 328613 h 202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29" h="20266">
                <a:moveTo>
                  <a:pt x="14435" y="6544"/>
                </a:moveTo>
                <a:cubicBezTo>
                  <a:pt x="14157" y="6544"/>
                  <a:pt x="13931" y="6128"/>
                  <a:pt x="13931" y="5614"/>
                </a:cubicBezTo>
                <a:cubicBezTo>
                  <a:pt x="13931" y="5100"/>
                  <a:pt x="14157" y="4683"/>
                  <a:pt x="14435" y="4683"/>
                </a:cubicBezTo>
                <a:cubicBezTo>
                  <a:pt x="14715" y="4683"/>
                  <a:pt x="14940" y="5100"/>
                  <a:pt x="14940" y="5614"/>
                </a:cubicBezTo>
                <a:cubicBezTo>
                  <a:pt x="14940" y="6128"/>
                  <a:pt x="14715" y="6544"/>
                  <a:pt x="14435" y="6544"/>
                </a:cubicBezTo>
                <a:close/>
                <a:moveTo>
                  <a:pt x="13189" y="4248"/>
                </a:moveTo>
                <a:cubicBezTo>
                  <a:pt x="12911" y="4248"/>
                  <a:pt x="12684" y="3832"/>
                  <a:pt x="12684" y="3318"/>
                </a:cubicBezTo>
                <a:cubicBezTo>
                  <a:pt x="12684" y="2805"/>
                  <a:pt x="12911" y="2390"/>
                  <a:pt x="13189" y="2390"/>
                </a:cubicBezTo>
                <a:cubicBezTo>
                  <a:pt x="13468" y="2390"/>
                  <a:pt x="13695" y="2805"/>
                  <a:pt x="13695" y="3318"/>
                </a:cubicBezTo>
                <a:cubicBezTo>
                  <a:pt x="13695" y="3832"/>
                  <a:pt x="13468" y="4248"/>
                  <a:pt x="13189" y="4248"/>
                </a:cubicBezTo>
                <a:close/>
                <a:moveTo>
                  <a:pt x="13189" y="8836"/>
                </a:moveTo>
                <a:cubicBezTo>
                  <a:pt x="12911" y="8836"/>
                  <a:pt x="12684" y="8421"/>
                  <a:pt x="12684" y="7909"/>
                </a:cubicBezTo>
                <a:cubicBezTo>
                  <a:pt x="12684" y="7395"/>
                  <a:pt x="12911" y="6978"/>
                  <a:pt x="13189" y="6978"/>
                </a:cubicBezTo>
                <a:cubicBezTo>
                  <a:pt x="13468" y="6978"/>
                  <a:pt x="13695" y="7395"/>
                  <a:pt x="13695" y="7909"/>
                </a:cubicBezTo>
                <a:cubicBezTo>
                  <a:pt x="13695" y="8421"/>
                  <a:pt x="13468" y="8836"/>
                  <a:pt x="13189" y="8836"/>
                </a:cubicBezTo>
                <a:close/>
                <a:moveTo>
                  <a:pt x="11943" y="6544"/>
                </a:moveTo>
                <a:cubicBezTo>
                  <a:pt x="11665" y="6544"/>
                  <a:pt x="11438" y="6128"/>
                  <a:pt x="11438" y="5614"/>
                </a:cubicBezTo>
                <a:cubicBezTo>
                  <a:pt x="11438" y="5100"/>
                  <a:pt x="11665" y="4683"/>
                  <a:pt x="11943" y="4683"/>
                </a:cubicBezTo>
                <a:cubicBezTo>
                  <a:pt x="12222" y="4683"/>
                  <a:pt x="12448" y="5100"/>
                  <a:pt x="12448" y="5614"/>
                </a:cubicBezTo>
                <a:cubicBezTo>
                  <a:pt x="12448" y="6128"/>
                  <a:pt x="12222" y="6544"/>
                  <a:pt x="11943" y="6544"/>
                </a:cubicBezTo>
                <a:close/>
                <a:moveTo>
                  <a:pt x="10739" y="12987"/>
                </a:moveTo>
                <a:cubicBezTo>
                  <a:pt x="10068" y="12987"/>
                  <a:pt x="9525" y="11985"/>
                  <a:pt x="9525" y="10750"/>
                </a:cubicBezTo>
                <a:cubicBezTo>
                  <a:pt x="9525" y="9516"/>
                  <a:pt x="10068" y="8517"/>
                  <a:pt x="10739" y="8517"/>
                </a:cubicBezTo>
                <a:cubicBezTo>
                  <a:pt x="11409" y="8517"/>
                  <a:pt x="11953" y="9516"/>
                  <a:pt x="11953" y="10750"/>
                </a:cubicBezTo>
                <a:cubicBezTo>
                  <a:pt x="11953" y="11985"/>
                  <a:pt x="11409" y="12987"/>
                  <a:pt x="10739" y="12987"/>
                </a:cubicBezTo>
                <a:close/>
                <a:moveTo>
                  <a:pt x="7151" y="11082"/>
                </a:moveTo>
                <a:cubicBezTo>
                  <a:pt x="7151" y="11263"/>
                  <a:pt x="7072" y="11409"/>
                  <a:pt x="6975" y="11409"/>
                </a:cubicBezTo>
                <a:lnTo>
                  <a:pt x="6219" y="11409"/>
                </a:lnTo>
                <a:cubicBezTo>
                  <a:pt x="6123" y="11409"/>
                  <a:pt x="6044" y="11551"/>
                  <a:pt x="6044" y="11728"/>
                </a:cubicBezTo>
                <a:lnTo>
                  <a:pt x="6044" y="13122"/>
                </a:lnTo>
                <a:cubicBezTo>
                  <a:pt x="6044" y="13301"/>
                  <a:pt x="5964" y="13447"/>
                  <a:pt x="5869" y="13447"/>
                </a:cubicBezTo>
                <a:lnTo>
                  <a:pt x="5560" y="13447"/>
                </a:lnTo>
                <a:cubicBezTo>
                  <a:pt x="5464" y="13447"/>
                  <a:pt x="5384" y="13301"/>
                  <a:pt x="5384" y="13122"/>
                </a:cubicBezTo>
                <a:lnTo>
                  <a:pt x="5384" y="11728"/>
                </a:lnTo>
                <a:cubicBezTo>
                  <a:pt x="5384" y="11551"/>
                  <a:pt x="5306" y="11409"/>
                  <a:pt x="5210" y="11409"/>
                </a:cubicBezTo>
                <a:lnTo>
                  <a:pt x="4453" y="11409"/>
                </a:lnTo>
                <a:cubicBezTo>
                  <a:pt x="4357" y="11409"/>
                  <a:pt x="4278" y="11263"/>
                  <a:pt x="4278" y="11082"/>
                </a:cubicBezTo>
                <a:lnTo>
                  <a:pt x="4278" y="10515"/>
                </a:lnTo>
                <a:cubicBezTo>
                  <a:pt x="4278" y="10339"/>
                  <a:pt x="4357" y="10192"/>
                  <a:pt x="4453" y="10192"/>
                </a:cubicBezTo>
                <a:lnTo>
                  <a:pt x="5210" y="10192"/>
                </a:lnTo>
                <a:cubicBezTo>
                  <a:pt x="5306" y="10192"/>
                  <a:pt x="5384" y="10048"/>
                  <a:pt x="5384" y="9869"/>
                </a:cubicBezTo>
                <a:lnTo>
                  <a:pt x="5384" y="8478"/>
                </a:lnTo>
                <a:cubicBezTo>
                  <a:pt x="5384" y="8298"/>
                  <a:pt x="5464" y="8154"/>
                  <a:pt x="5560" y="8154"/>
                </a:cubicBezTo>
                <a:lnTo>
                  <a:pt x="5869" y="8154"/>
                </a:lnTo>
                <a:cubicBezTo>
                  <a:pt x="5964" y="8154"/>
                  <a:pt x="6044" y="8298"/>
                  <a:pt x="6044" y="8478"/>
                </a:cubicBezTo>
                <a:lnTo>
                  <a:pt x="6044" y="9869"/>
                </a:lnTo>
                <a:cubicBezTo>
                  <a:pt x="6044" y="10048"/>
                  <a:pt x="6123" y="10192"/>
                  <a:pt x="6219" y="10192"/>
                </a:cubicBezTo>
                <a:lnTo>
                  <a:pt x="6975" y="10192"/>
                </a:lnTo>
                <a:cubicBezTo>
                  <a:pt x="7072" y="10192"/>
                  <a:pt x="7151" y="10339"/>
                  <a:pt x="7151" y="10515"/>
                </a:cubicBezTo>
                <a:cubicBezTo>
                  <a:pt x="7151" y="10515"/>
                  <a:pt x="7151" y="11082"/>
                  <a:pt x="7151" y="11082"/>
                </a:cubicBezTo>
                <a:close/>
                <a:moveTo>
                  <a:pt x="3296" y="7440"/>
                </a:moveTo>
                <a:cubicBezTo>
                  <a:pt x="2626" y="7440"/>
                  <a:pt x="2082" y="6440"/>
                  <a:pt x="2082" y="5206"/>
                </a:cubicBezTo>
                <a:cubicBezTo>
                  <a:pt x="2082" y="3972"/>
                  <a:pt x="2626" y="2969"/>
                  <a:pt x="3296" y="2969"/>
                </a:cubicBezTo>
                <a:cubicBezTo>
                  <a:pt x="3967" y="2969"/>
                  <a:pt x="4510" y="3972"/>
                  <a:pt x="4510" y="5206"/>
                </a:cubicBezTo>
                <a:cubicBezTo>
                  <a:pt x="4510" y="6440"/>
                  <a:pt x="3967" y="7440"/>
                  <a:pt x="3296" y="7440"/>
                </a:cubicBezTo>
                <a:close/>
                <a:moveTo>
                  <a:pt x="16021" y="4086"/>
                </a:moveTo>
                <a:cubicBezTo>
                  <a:pt x="15646" y="1687"/>
                  <a:pt x="14438" y="45"/>
                  <a:pt x="13204" y="0"/>
                </a:cubicBezTo>
                <a:lnTo>
                  <a:pt x="13202" y="0"/>
                </a:lnTo>
                <a:cubicBezTo>
                  <a:pt x="13187" y="0"/>
                  <a:pt x="13174" y="0"/>
                  <a:pt x="13161" y="0"/>
                </a:cubicBezTo>
                <a:cubicBezTo>
                  <a:pt x="13156" y="0"/>
                  <a:pt x="13151" y="0"/>
                  <a:pt x="13145" y="0"/>
                </a:cubicBezTo>
                <a:cubicBezTo>
                  <a:pt x="13135" y="0"/>
                  <a:pt x="13124" y="0"/>
                  <a:pt x="13112" y="0"/>
                </a:cubicBezTo>
                <a:cubicBezTo>
                  <a:pt x="13092" y="0"/>
                  <a:pt x="13074" y="0"/>
                  <a:pt x="13055" y="3"/>
                </a:cubicBezTo>
                <a:cubicBezTo>
                  <a:pt x="13029" y="3"/>
                  <a:pt x="13002" y="3"/>
                  <a:pt x="12974" y="8"/>
                </a:cubicBezTo>
                <a:cubicBezTo>
                  <a:pt x="11112" y="162"/>
                  <a:pt x="11291" y="2249"/>
                  <a:pt x="9028" y="2381"/>
                </a:cubicBezTo>
                <a:cubicBezTo>
                  <a:pt x="9006" y="2381"/>
                  <a:pt x="8984" y="2386"/>
                  <a:pt x="8962" y="2391"/>
                </a:cubicBezTo>
                <a:cubicBezTo>
                  <a:pt x="8781" y="2409"/>
                  <a:pt x="8466" y="2371"/>
                  <a:pt x="8300" y="2381"/>
                </a:cubicBezTo>
                <a:cubicBezTo>
                  <a:pt x="6036" y="2249"/>
                  <a:pt x="6216" y="162"/>
                  <a:pt x="4353" y="8"/>
                </a:cubicBezTo>
                <a:cubicBezTo>
                  <a:pt x="4327" y="3"/>
                  <a:pt x="4299" y="3"/>
                  <a:pt x="4272" y="3"/>
                </a:cubicBezTo>
                <a:cubicBezTo>
                  <a:pt x="4254" y="0"/>
                  <a:pt x="4235" y="0"/>
                  <a:pt x="4216" y="0"/>
                </a:cubicBezTo>
                <a:cubicBezTo>
                  <a:pt x="4205" y="0"/>
                  <a:pt x="4194" y="0"/>
                  <a:pt x="4183" y="0"/>
                </a:cubicBezTo>
                <a:cubicBezTo>
                  <a:pt x="4178" y="0"/>
                  <a:pt x="4172" y="0"/>
                  <a:pt x="4167" y="0"/>
                </a:cubicBezTo>
                <a:cubicBezTo>
                  <a:pt x="4154" y="0"/>
                  <a:pt x="4140" y="0"/>
                  <a:pt x="4126" y="0"/>
                </a:cubicBezTo>
                <a:lnTo>
                  <a:pt x="4124" y="0"/>
                </a:lnTo>
                <a:cubicBezTo>
                  <a:pt x="2890" y="45"/>
                  <a:pt x="1682" y="1687"/>
                  <a:pt x="1307" y="4086"/>
                </a:cubicBezTo>
                <a:cubicBezTo>
                  <a:pt x="962" y="6105"/>
                  <a:pt x="-2136" y="21599"/>
                  <a:pt x="2630" y="20172"/>
                </a:cubicBezTo>
                <a:cubicBezTo>
                  <a:pt x="4492" y="18983"/>
                  <a:pt x="3416" y="15625"/>
                  <a:pt x="8664" y="15608"/>
                </a:cubicBezTo>
                <a:cubicBezTo>
                  <a:pt x="13912" y="15625"/>
                  <a:pt x="12835" y="18983"/>
                  <a:pt x="14698" y="20172"/>
                </a:cubicBezTo>
                <a:lnTo>
                  <a:pt x="14699" y="20172"/>
                </a:lnTo>
                <a:cubicBezTo>
                  <a:pt x="19464" y="21599"/>
                  <a:pt x="16366" y="6105"/>
                  <a:pt x="16021" y="4086"/>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4" name="AutoShape 32"/>
          <p:cNvSpPr>
            <a:spLocks/>
          </p:cNvSpPr>
          <p:nvPr/>
        </p:nvSpPr>
        <p:spPr bwMode="auto">
          <a:xfrm>
            <a:off x="8741569" y="1936751"/>
            <a:ext cx="620712" cy="581819"/>
          </a:xfrm>
          <a:custGeom>
            <a:avLst/>
            <a:gdLst>
              <a:gd name="T0" fmla="*/ 620684 w 21405"/>
              <a:gd name="T1" fmla="*/ 581819 h 21600"/>
              <a:gd name="T2" fmla="*/ 620684 w 21405"/>
              <a:gd name="T3" fmla="*/ 581819 h 21600"/>
              <a:gd name="T4" fmla="*/ 620684 w 21405"/>
              <a:gd name="T5" fmla="*/ 581819 h 21600"/>
              <a:gd name="T6" fmla="*/ 620684 w 21405"/>
              <a:gd name="T7" fmla="*/ 581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05" h="21600">
                <a:moveTo>
                  <a:pt x="21198" y="21482"/>
                </a:moveTo>
                <a:cubicBezTo>
                  <a:pt x="21166" y="21538"/>
                  <a:pt x="21114" y="21571"/>
                  <a:pt x="21062" y="21599"/>
                </a:cubicBezTo>
                <a:lnTo>
                  <a:pt x="415" y="21599"/>
                </a:lnTo>
                <a:cubicBezTo>
                  <a:pt x="387" y="21583"/>
                  <a:pt x="349" y="21566"/>
                  <a:pt x="326" y="21549"/>
                </a:cubicBezTo>
                <a:cubicBezTo>
                  <a:pt x="-20" y="21118"/>
                  <a:pt x="-106" y="19154"/>
                  <a:pt x="140" y="18503"/>
                </a:cubicBezTo>
                <a:cubicBezTo>
                  <a:pt x="318" y="18031"/>
                  <a:pt x="283" y="17664"/>
                  <a:pt x="516" y="17286"/>
                </a:cubicBezTo>
                <a:cubicBezTo>
                  <a:pt x="1479" y="15696"/>
                  <a:pt x="3610" y="15258"/>
                  <a:pt x="5480" y="14644"/>
                </a:cubicBezTo>
                <a:cubicBezTo>
                  <a:pt x="6336" y="14363"/>
                  <a:pt x="7166" y="14182"/>
                  <a:pt x="7935" y="13358"/>
                </a:cubicBezTo>
                <a:cubicBezTo>
                  <a:pt x="8034" y="13189"/>
                  <a:pt x="8210" y="12721"/>
                  <a:pt x="8203" y="12442"/>
                </a:cubicBezTo>
                <a:cubicBezTo>
                  <a:pt x="7705" y="11087"/>
                  <a:pt x="6874" y="10505"/>
                  <a:pt x="6610" y="9565"/>
                </a:cubicBezTo>
                <a:cubicBezTo>
                  <a:pt x="6589" y="9363"/>
                  <a:pt x="6572" y="9160"/>
                  <a:pt x="6549" y="8956"/>
                </a:cubicBezTo>
                <a:cubicBezTo>
                  <a:pt x="6377" y="8501"/>
                  <a:pt x="5799" y="8275"/>
                  <a:pt x="5609" y="7805"/>
                </a:cubicBezTo>
                <a:cubicBezTo>
                  <a:pt x="5444" y="7402"/>
                  <a:pt x="5270" y="6492"/>
                  <a:pt x="5480" y="6184"/>
                </a:cubicBezTo>
                <a:cubicBezTo>
                  <a:pt x="5665" y="6052"/>
                  <a:pt x="5758" y="6157"/>
                  <a:pt x="5859" y="5912"/>
                </a:cubicBezTo>
                <a:cubicBezTo>
                  <a:pt x="5585" y="5442"/>
                  <a:pt x="5746" y="4272"/>
                  <a:pt x="5859" y="3806"/>
                </a:cubicBezTo>
                <a:cubicBezTo>
                  <a:pt x="5859" y="3806"/>
                  <a:pt x="5800" y="2297"/>
                  <a:pt x="6857" y="1245"/>
                </a:cubicBezTo>
                <a:cubicBezTo>
                  <a:pt x="6860" y="1237"/>
                  <a:pt x="6871" y="1230"/>
                  <a:pt x="6874" y="1222"/>
                </a:cubicBezTo>
                <a:cubicBezTo>
                  <a:pt x="7008" y="1095"/>
                  <a:pt x="7145" y="975"/>
                  <a:pt x="7316" y="866"/>
                </a:cubicBezTo>
                <a:cubicBezTo>
                  <a:pt x="8074" y="335"/>
                  <a:pt x="9138" y="0"/>
                  <a:pt x="10314" y="0"/>
                </a:cubicBezTo>
                <a:cubicBezTo>
                  <a:pt x="12341" y="0"/>
                  <a:pt x="14041" y="990"/>
                  <a:pt x="14405" y="2285"/>
                </a:cubicBezTo>
                <a:cubicBezTo>
                  <a:pt x="14898" y="3545"/>
                  <a:pt x="14801" y="6112"/>
                  <a:pt x="14801" y="6112"/>
                </a:cubicBezTo>
                <a:cubicBezTo>
                  <a:pt x="15240" y="6071"/>
                  <a:pt x="15222" y="6386"/>
                  <a:pt x="15183" y="6994"/>
                </a:cubicBezTo>
                <a:cubicBezTo>
                  <a:pt x="14992" y="7309"/>
                  <a:pt x="15055" y="7839"/>
                  <a:pt x="14864" y="8144"/>
                </a:cubicBezTo>
                <a:cubicBezTo>
                  <a:pt x="14703" y="8408"/>
                  <a:pt x="14255" y="8565"/>
                  <a:pt x="14111" y="8820"/>
                </a:cubicBezTo>
                <a:cubicBezTo>
                  <a:pt x="14093" y="8999"/>
                  <a:pt x="14073" y="9179"/>
                  <a:pt x="14048" y="9363"/>
                </a:cubicBezTo>
                <a:cubicBezTo>
                  <a:pt x="13935" y="9767"/>
                  <a:pt x="13834" y="10235"/>
                  <a:pt x="13671" y="10647"/>
                </a:cubicBezTo>
                <a:cubicBezTo>
                  <a:pt x="13477" y="11160"/>
                  <a:pt x="12924" y="11856"/>
                  <a:pt x="12792" y="12276"/>
                </a:cubicBezTo>
                <a:cubicBezTo>
                  <a:pt x="12600" y="12881"/>
                  <a:pt x="13532" y="13704"/>
                  <a:pt x="13779" y="13897"/>
                </a:cubicBezTo>
                <a:cubicBezTo>
                  <a:pt x="14484" y="14455"/>
                  <a:pt x="15549" y="14455"/>
                  <a:pt x="16483" y="14777"/>
                </a:cubicBezTo>
                <a:cubicBezTo>
                  <a:pt x="18635" y="15522"/>
                  <a:pt x="20593" y="16007"/>
                  <a:pt x="21261" y="18368"/>
                </a:cubicBezTo>
                <a:cubicBezTo>
                  <a:pt x="21432" y="18969"/>
                  <a:pt x="21493" y="20965"/>
                  <a:pt x="21198" y="21482"/>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5" name="AutoShape 33"/>
          <p:cNvSpPr>
            <a:spLocks/>
          </p:cNvSpPr>
          <p:nvPr/>
        </p:nvSpPr>
        <p:spPr bwMode="auto">
          <a:xfrm>
            <a:off x="10692607" y="2390775"/>
            <a:ext cx="503237" cy="458788"/>
          </a:xfrm>
          <a:custGeom>
            <a:avLst/>
            <a:gdLst>
              <a:gd name="T0" fmla="*/ 503214 w 21405"/>
              <a:gd name="T1" fmla="*/ 466995 h 21354"/>
              <a:gd name="T2" fmla="*/ 503214 w 21405"/>
              <a:gd name="T3" fmla="*/ 466995 h 21354"/>
              <a:gd name="T4" fmla="*/ 503214 w 21405"/>
              <a:gd name="T5" fmla="*/ 466995 h 21354"/>
              <a:gd name="T6" fmla="*/ 503214 w 21405"/>
              <a:gd name="T7" fmla="*/ 466995 h 21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05" h="21354">
                <a:moveTo>
                  <a:pt x="14424" y="10166"/>
                </a:moveTo>
                <a:cubicBezTo>
                  <a:pt x="14421" y="10170"/>
                  <a:pt x="14419" y="10176"/>
                  <a:pt x="14416" y="10178"/>
                </a:cubicBezTo>
                <a:cubicBezTo>
                  <a:pt x="15181" y="10077"/>
                  <a:pt x="15886" y="10185"/>
                  <a:pt x="16415" y="10486"/>
                </a:cubicBezTo>
                <a:cubicBezTo>
                  <a:pt x="16750" y="10675"/>
                  <a:pt x="17023" y="10929"/>
                  <a:pt x="17234" y="11259"/>
                </a:cubicBezTo>
                <a:cubicBezTo>
                  <a:pt x="17748" y="12071"/>
                  <a:pt x="17748" y="13239"/>
                  <a:pt x="17190" y="14452"/>
                </a:cubicBezTo>
                <a:cubicBezTo>
                  <a:pt x="17165" y="14503"/>
                  <a:pt x="17139" y="14559"/>
                  <a:pt x="17109" y="14616"/>
                </a:cubicBezTo>
                <a:lnTo>
                  <a:pt x="17067" y="14703"/>
                </a:lnTo>
                <a:cubicBezTo>
                  <a:pt x="17028" y="14775"/>
                  <a:pt x="16988" y="14853"/>
                  <a:pt x="16954" y="14933"/>
                </a:cubicBezTo>
                <a:cubicBezTo>
                  <a:pt x="16460" y="15989"/>
                  <a:pt x="16247" y="17163"/>
                  <a:pt x="16481" y="18287"/>
                </a:cubicBezTo>
                <a:cubicBezTo>
                  <a:pt x="16714" y="19441"/>
                  <a:pt x="17405" y="20345"/>
                  <a:pt x="18313" y="20843"/>
                </a:cubicBezTo>
                <a:cubicBezTo>
                  <a:pt x="19036" y="21245"/>
                  <a:pt x="19888" y="21409"/>
                  <a:pt x="20788" y="21338"/>
                </a:cubicBezTo>
                <a:cubicBezTo>
                  <a:pt x="21028" y="21318"/>
                  <a:pt x="21229" y="21160"/>
                  <a:pt x="21331" y="20943"/>
                </a:cubicBezTo>
                <a:cubicBezTo>
                  <a:pt x="21384" y="20827"/>
                  <a:pt x="21413" y="20698"/>
                  <a:pt x="21402" y="20559"/>
                </a:cubicBezTo>
                <a:cubicBezTo>
                  <a:pt x="21376" y="20159"/>
                  <a:pt x="21057" y="19860"/>
                  <a:pt x="20690" y="19888"/>
                </a:cubicBezTo>
                <a:cubicBezTo>
                  <a:pt x="19999" y="19945"/>
                  <a:pt x="19388" y="19812"/>
                  <a:pt x="18913" y="19550"/>
                </a:cubicBezTo>
                <a:cubicBezTo>
                  <a:pt x="18321" y="19211"/>
                  <a:pt x="17932" y="18700"/>
                  <a:pt x="17776" y="17967"/>
                </a:cubicBezTo>
                <a:cubicBezTo>
                  <a:pt x="17627" y="17251"/>
                  <a:pt x="17750" y="16417"/>
                  <a:pt x="18135" y="15593"/>
                </a:cubicBezTo>
                <a:cubicBezTo>
                  <a:pt x="18163" y="15532"/>
                  <a:pt x="18191" y="15473"/>
                  <a:pt x="18222" y="15414"/>
                </a:cubicBezTo>
                <a:lnTo>
                  <a:pt x="18274" y="15315"/>
                </a:lnTo>
                <a:cubicBezTo>
                  <a:pt x="18308" y="15246"/>
                  <a:pt x="18339" y="15181"/>
                  <a:pt x="18372" y="15112"/>
                </a:cubicBezTo>
                <a:cubicBezTo>
                  <a:pt x="19089" y="13580"/>
                  <a:pt x="19190" y="11812"/>
                  <a:pt x="18326" y="10434"/>
                </a:cubicBezTo>
                <a:cubicBezTo>
                  <a:pt x="17985" y="9898"/>
                  <a:pt x="17533" y="9479"/>
                  <a:pt x="17015" y="9191"/>
                </a:cubicBezTo>
                <a:cubicBezTo>
                  <a:pt x="16373" y="8838"/>
                  <a:pt x="15646" y="8672"/>
                  <a:pt x="14886" y="8680"/>
                </a:cubicBezTo>
                <a:cubicBezTo>
                  <a:pt x="14798" y="9186"/>
                  <a:pt x="14648" y="9687"/>
                  <a:pt x="14424" y="10166"/>
                </a:cubicBezTo>
                <a:close/>
                <a:moveTo>
                  <a:pt x="7944" y="607"/>
                </a:moveTo>
                <a:lnTo>
                  <a:pt x="3347" y="10477"/>
                </a:lnTo>
                <a:lnTo>
                  <a:pt x="6409" y="12184"/>
                </a:lnTo>
                <a:lnTo>
                  <a:pt x="6425" y="12153"/>
                </a:lnTo>
                <a:cubicBezTo>
                  <a:pt x="6580" y="12263"/>
                  <a:pt x="6742" y="12370"/>
                  <a:pt x="6910" y="12463"/>
                </a:cubicBezTo>
                <a:cubicBezTo>
                  <a:pt x="9393" y="13847"/>
                  <a:pt x="12456" y="12755"/>
                  <a:pt x="13720" y="10041"/>
                </a:cubicBezTo>
                <a:cubicBezTo>
                  <a:pt x="14983" y="7328"/>
                  <a:pt x="13988" y="3975"/>
                  <a:pt x="11507" y="2593"/>
                </a:cubicBezTo>
                <a:cubicBezTo>
                  <a:pt x="11337" y="2497"/>
                  <a:pt x="11164" y="2416"/>
                  <a:pt x="10992" y="2345"/>
                </a:cubicBezTo>
                <a:lnTo>
                  <a:pt x="11007" y="2313"/>
                </a:lnTo>
                <a:cubicBezTo>
                  <a:pt x="11007" y="2313"/>
                  <a:pt x="7944" y="607"/>
                  <a:pt x="7944" y="607"/>
                </a:cubicBezTo>
                <a:close/>
                <a:moveTo>
                  <a:pt x="4176" y="195"/>
                </a:moveTo>
                <a:cubicBezTo>
                  <a:pt x="3485" y="-191"/>
                  <a:pt x="2675" y="14"/>
                  <a:pt x="2378" y="652"/>
                </a:cubicBezTo>
                <a:cubicBezTo>
                  <a:pt x="2084" y="1289"/>
                  <a:pt x="2404" y="2124"/>
                  <a:pt x="3098" y="2511"/>
                </a:cubicBezTo>
                <a:lnTo>
                  <a:pt x="5766" y="3996"/>
                </a:lnTo>
                <a:lnTo>
                  <a:pt x="6845" y="1682"/>
                </a:lnTo>
                <a:cubicBezTo>
                  <a:pt x="6845" y="1682"/>
                  <a:pt x="4176" y="195"/>
                  <a:pt x="4176" y="195"/>
                </a:cubicBezTo>
                <a:close/>
                <a:moveTo>
                  <a:pt x="1907" y="5070"/>
                </a:moveTo>
                <a:cubicBezTo>
                  <a:pt x="1213" y="4686"/>
                  <a:pt x="406" y="4889"/>
                  <a:pt x="109" y="5527"/>
                </a:cubicBezTo>
                <a:cubicBezTo>
                  <a:pt x="-187" y="6163"/>
                  <a:pt x="136" y="7001"/>
                  <a:pt x="829" y="7386"/>
                </a:cubicBezTo>
                <a:lnTo>
                  <a:pt x="3495" y="8872"/>
                </a:lnTo>
                <a:lnTo>
                  <a:pt x="4574" y="6556"/>
                </a:lnTo>
                <a:cubicBezTo>
                  <a:pt x="4574" y="6556"/>
                  <a:pt x="1907" y="5070"/>
                  <a:pt x="1907" y="5070"/>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6" name="AutoShape 34"/>
          <p:cNvSpPr>
            <a:spLocks/>
          </p:cNvSpPr>
          <p:nvPr/>
        </p:nvSpPr>
        <p:spPr bwMode="auto">
          <a:xfrm>
            <a:off x="10075070" y="3685381"/>
            <a:ext cx="310356" cy="404019"/>
          </a:xfrm>
          <a:custGeom>
            <a:avLst/>
            <a:gdLst>
              <a:gd name="T0" fmla="*/ 310356 w 20814"/>
              <a:gd name="T1" fmla="*/ 404018 h 21600"/>
              <a:gd name="T2" fmla="*/ 310356 w 20814"/>
              <a:gd name="T3" fmla="*/ 404018 h 21600"/>
              <a:gd name="T4" fmla="*/ 310356 w 20814"/>
              <a:gd name="T5" fmla="*/ 404018 h 21600"/>
              <a:gd name="T6" fmla="*/ 310356 w 20814"/>
              <a:gd name="T7" fmla="*/ 40401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4" h="21600">
                <a:moveTo>
                  <a:pt x="20814" y="11418"/>
                </a:moveTo>
                <a:cubicBezTo>
                  <a:pt x="20818" y="6383"/>
                  <a:pt x="16970" y="2035"/>
                  <a:pt x="11393" y="0"/>
                </a:cubicBezTo>
                <a:cubicBezTo>
                  <a:pt x="8588" y="2306"/>
                  <a:pt x="6772" y="5324"/>
                  <a:pt x="6444" y="8654"/>
                </a:cubicBezTo>
                <a:cubicBezTo>
                  <a:pt x="7997" y="9417"/>
                  <a:pt x="9391" y="10393"/>
                  <a:pt x="10552" y="11547"/>
                </a:cubicBezTo>
                <a:cubicBezTo>
                  <a:pt x="12426" y="13420"/>
                  <a:pt x="13535" y="15609"/>
                  <a:pt x="13801" y="17851"/>
                </a:cubicBezTo>
                <a:cubicBezTo>
                  <a:pt x="14408" y="12435"/>
                  <a:pt x="13588" y="6706"/>
                  <a:pt x="13588" y="6706"/>
                </a:cubicBezTo>
                <a:cubicBezTo>
                  <a:pt x="15090" y="13489"/>
                  <a:pt x="15676" y="17755"/>
                  <a:pt x="15833" y="20439"/>
                </a:cubicBezTo>
                <a:cubicBezTo>
                  <a:pt x="18901" y="18148"/>
                  <a:pt x="20810" y="14954"/>
                  <a:pt x="20814" y="11418"/>
                </a:cubicBezTo>
                <a:close/>
                <a:moveTo>
                  <a:pt x="1138" y="7601"/>
                </a:moveTo>
                <a:cubicBezTo>
                  <a:pt x="-781" y="10697"/>
                  <a:pt x="-301" y="14639"/>
                  <a:pt x="2791" y="17722"/>
                </a:cubicBezTo>
                <a:cubicBezTo>
                  <a:pt x="4963" y="19886"/>
                  <a:pt x="8007" y="21211"/>
                  <a:pt x="11156" y="21599"/>
                </a:cubicBezTo>
                <a:cubicBezTo>
                  <a:pt x="9600" y="19902"/>
                  <a:pt x="7312" y="17092"/>
                  <a:pt x="4004" y="12437"/>
                </a:cubicBezTo>
                <a:cubicBezTo>
                  <a:pt x="4004" y="12437"/>
                  <a:pt x="8306" y="17778"/>
                  <a:pt x="12842" y="20996"/>
                </a:cubicBezTo>
                <a:cubicBezTo>
                  <a:pt x="13624" y="17985"/>
                  <a:pt x="12700" y="14644"/>
                  <a:pt x="9951" y="11899"/>
                </a:cubicBezTo>
                <a:cubicBezTo>
                  <a:pt x="7640" y="9597"/>
                  <a:pt x="4465" y="8134"/>
                  <a:pt x="1138" y="7601"/>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7" name="AutoShape 35"/>
          <p:cNvSpPr>
            <a:spLocks/>
          </p:cNvSpPr>
          <p:nvPr/>
        </p:nvSpPr>
        <p:spPr bwMode="auto">
          <a:xfrm>
            <a:off x="6734970" y="3753644"/>
            <a:ext cx="502444" cy="477837"/>
          </a:xfrm>
          <a:custGeom>
            <a:avLst/>
            <a:gdLst>
              <a:gd name="T0" fmla="*/ 502444 w 21600"/>
              <a:gd name="T1" fmla="*/ 477838 h 21600"/>
              <a:gd name="T2" fmla="*/ 502444 w 21600"/>
              <a:gd name="T3" fmla="*/ 477838 h 21600"/>
              <a:gd name="T4" fmla="*/ 502444 w 21600"/>
              <a:gd name="T5" fmla="*/ 477838 h 21600"/>
              <a:gd name="T6" fmla="*/ 502444 w 21600"/>
              <a:gd name="T7" fmla="*/ 4778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122" y="13771"/>
                </a:moveTo>
                <a:lnTo>
                  <a:pt x="17543" y="19386"/>
                </a:lnTo>
                <a:cubicBezTo>
                  <a:pt x="17504" y="19768"/>
                  <a:pt x="17183" y="20039"/>
                  <a:pt x="16821" y="20000"/>
                </a:cubicBezTo>
                <a:cubicBezTo>
                  <a:pt x="16781" y="19995"/>
                  <a:pt x="16740" y="19984"/>
                  <a:pt x="16702" y="19972"/>
                </a:cubicBezTo>
                <a:cubicBezTo>
                  <a:pt x="16687" y="19969"/>
                  <a:pt x="16674" y="19960"/>
                  <a:pt x="16661" y="19956"/>
                </a:cubicBezTo>
                <a:cubicBezTo>
                  <a:pt x="16639" y="19945"/>
                  <a:pt x="16614" y="19937"/>
                  <a:pt x="16592" y="19924"/>
                </a:cubicBezTo>
                <a:cubicBezTo>
                  <a:pt x="16573" y="19916"/>
                  <a:pt x="16559" y="19905"/>
                  <a:pt x="16546" y="19895"/>
                </a:cubicBezTo>
                <a:cubicBezTo>
                  <a:pt x="16529" y="19885"/>
                  <a:pt x="16511" y="19872"/>
                  <a:pt x="16498" y="19862"/>
                </a:cubicBezTo>
                <a:cubicBezTo>
                  <a:pt x="16480" y="19846"/>
                  <a:pt x="16463" y="19833"/>
                  <a:pt x="16449" y="19819"/>
                </a:cubicBezTo>
                <a:cubicBezTo>
                  <a:pt x="16437" y="19807"/>
                  <a:pt x="16427" y="19797"/>
                  <a:pt x="16417" y="19784"/>
                </a:cubicBezTo>
                <a:cubicBezTo>
                  <a:pt x="16399" y="19765"/>
                  <a:pt x="16382" y="19745"/>
                  <a:pt x="16369" y="19726"/>
                </a:cubicBezTo>
                <a:cubicBezTo>
                  <a:pt x="16365" y="19723"/>
                  <a:pt x="16363" y="19720"/>
                  <a:pt x="16361" y="19715"/>
                </a:cubicBezTo>
                <a:cubicBezTo>
                  <a:pt x="16303" y="19629"/>
                  <a:pt x="16264" y="19528"/>
                  <a:pt x="16244" y="19422"/>
                </a:cubicBezTo>
                <a:cubicBezTo>
                  <a:pt x="16238" y="19363"/>
                  <a:pt x="16233" y="19302"/>
                  <a:pt x="16240" y="19238"/>
                </a:cubicBezTo>
                <a:lnTo>
                  <a:pt x="16826" y="13568"/>
                </a:lnTo>
                <a:cubicBezTo>
                  <a:pt x="16826" y="13565"/>
                  <a:pt x="16826" y="13565"/>
                  <a:pt x="16826" y="13565"/>
                </a:cubicBezTo>
                <a:cubicBezTo>
                  <a:pt x="16831" y="13517"/>
                  <a:pt x="16840" y="13472"/>
                  <a:pt x="16855" y="13429"/>
                </a:cubicBezTo>
                <a:cubicBezTo>
                  <a:pt x="16855" y="13423"/>
                  <a:pt x="16858" y="13420"/>
                  <a:pt x="16860" y="13413"/>
                </a:cubicBezTo>
                <a:cubicBezTo>
                  <a:pt x="16874" y="13377"/>
                  <a:pt x="16887" y="13339"/>
                  <a:pt x="16905" y="13306"/>
                </a:cubicBezTo>
                <a:cubicBezTo>
                  <a:pt x="16911" y="13293"/>
                  <a:pt x="16921" y="13285"/>
                  <a:pt x="16928" y="13275"/>
                </a:cubicBezTo>
                <a:cubicBezTo>
                  <a:pt x="16945" y="13248"/>
                  <a:pt x="16958" y="13221"/>
                  <a:pt x="16977" y="13196"/>
                </a:cubicBezTo>
                <a:cubicBezTo>
                  <a:pt x="16987" y="13185"/>
                  <a:pt x="17001" y="13173"/>
                  <a:pt x="17012" y="13160"/>
                </a:cubicBezTo>
                <a:cubicBezTo>
                  <a:pt x="17030" y="13144"/>
                  <a:pt x="17048" y="13122"/>
                  <a:pt x="17068" y="13105"/>
                </a:cubicBezTo>
                <a:cubicBezTo>
                  <a:pt x="17082" y="13093"/>
                  <a:pt x="17099" y="13084"/>
                  <a:pt x="17113" y="13074"/>
                </a:cubicBezTo>
                <a:cubicBezTo>
                  <a:pt x="17132" y="13058"/>
                  <a:pt x="17152" y="13044"/>
                  <a:pt x="17172" y="13034"/>
                </a:cubicBezTo>
                <a:cubicBezTo>
                  <a:pt x="17189" y="13024"/>
                  <a:pt x="17206" y="13019"/>
                  <a:pt x="17223" y="13011"/>
                </a:cubicBezTo>
                <a:cubicBezTo>
                  <a:pt x="17245" y="13001"/>
                  <a:pt x="17266" y="12988"/>
                  <a:pt x="17290" y="12982"/>
                </a:cubicBezTo>
                <a:cubicBezTo>
                  <a:pt x="17306" y="12979"/>
                  <a:pt x="17321" y="12975"/>
                  <a:pt x="17337" y="12972"/>
                </a:cubicBezTo>
                <a:cubicBezTo>
                  <a:pt x="17360" y="12966"/>
                  <a:pt x="17390" y="12959"/>
                  <a:pt x="17417" y="12956"/>
                </a:cubicBezTo>
                <a:cubicBezTo>
                  <a:pt x="17458" y="12953"/>
                  <a:pt x="17504" y="12953"/>
                  <a:pt x="17547" y="12956"/>
                </a:cubicBezTo>
                <a:cubicBezTo>
                  <a:pt x="17591" y="12962"/>
                  <a:pt x="17630" y="12972"/>
                  <a:pt x="17666" y="12984"/>
                </a:cubicBezTo>
                <a:cubicBezTo>
                  <a:pt x="17677" y="12988"/>
                  <a:pt x="17686" y="12988"/>
                  <a:pt x="17695" y="12995"/>
                </a:cubicBezTo>
                <a:cubicBezTo>
                  <a:pt x="17699" y="12997"/>
                  <a:pt x="17706" y="12998"/>
                  <a:pt x="17708" y="13001"/>
                </a:cubicBezTo>
                <a:cubicBezTo>
                  <a:pt x="17730" y="13011"/>
                  <a:pt x="17753" y="13019"/>
                  <a:pt x="17775" y="13031"/>
                </a:cubicBezTo>
                <a:cubicBezTo>
                  <a:pt x="17785" y="13035"/>
                  <a:pt x="17793" y="13044"/>
                  <a:pt x="17804" y="13047"/>
                </a:cubicBezTo>
                <a:cubicBezTo>
                  <a:pt x="17811" y="13054"/>
                  <a:pt x="17818" y="13057"/>
                  <a:pt x="17826" y="13060"/>
                </a:cubicBezTo>
                <a:cubicBezTo>
                  <a:pt x="17839" y="13070"/>
                  <a:pt x="17852" y="13083"/>
                  <a:pt x="17866" y="13091"/>
                </a:cubicBezTo>
                <a:cubicBezTo>
                  <a:pt x="17877" y="13099"/>
                  <a:pt x="17885" y="13107"/>
                  <a:pt x="17897" y="13115"/>
                </a:cubicBezTo>
                <a:cubicBezTo>
                  <a:pt x="17906" y="13124"/>
                  <a:pt x="17914" y="13131"/>
                  <a:pt x="17923" y="13141"/>
                </a:cubicBezTo>
                <a:cubicBezTo>
                  <a:pt x="17926" y="13144"/>
                  <a:pt x="17928" y="13144"/>
                  <a:pt x="17930" y="13147"/>
                </a:cubicBezTo>
                <a:cubicBezTo>
                  <a:pt x="17944" y="13163"/>
                  <a:pt x="17960" y="13180"/>
                  <a:pt x="17973" y="13196"/>
                </a:cubicBezTo>
                <a:cubicBezTo>
                  <a:pt x="17980" y="13206"/>
                  <a:pt x="17986" y="13212"/>
                  <a:pt x="17990" y="13217"/>
                </a:cubicBezTo>
                <a:cubicBezTo>
                  <a:pt x="18008" y="13239"/>
                  <a:pt x="18022" y="13267"/>
                  <a:pt x="18034" y="13288"/>
                </a:cubicBezTo>
                <a:cubicBezTo>
                  <a:pt x="18040" y="13293"/>
                  <a:pt x="18043" y="13300"/>
                  <a:pt x="18044" y="13306"/>
                </a:cubicBezTo>
                <a:cubicBezTo>
                  <a:pt x="18058" y="13330"/>
                  <a:pt x="18074" y="13358"/>
                  <a:pt x="18082" y="13387"/>
                </a:cubicBezTo>
                <a:cubicBezTo>
                  <a:pt x="18084" y="13392"/>
                  <a:pt x="18088" y="13397"/>
                  <a:pt x="18088" y="13400"/>
                </a:cubicBezTo>
                <a:cubicBezTo>
                  <a:pt x="18098" y="13429"/>
                  <a:pt x="18107" y="13462"/>
                  <a:pt x="18115" y="13492"/>
                </a:cubicBezTo>
                <a:cubicBezTo>
                  <a:pt x="18118" y="13514"/>
                  <a:pt x="18124" y="13537"/>
                  <a:pt x="18127" y="13559"/>
                </a:cubicBezTo>
                <a:cubicBezTo>
                  <a:pt x="18132" y="13611"/>
                  <a:pt x="18136" y="13663"/>
                  <a:pt x="18129" y="13718"/>
                </a:cubicBezTo>
                <a:cubicBezTo>
                  <a:pt x="18129" y="13718"/>
                  <a:pt x="18122" y="13771"/>
                  <a:pt x="18122" y="13771"/>
                </a:cubicBezTo>
                <a:close/>
                <a:moveTo>
                  <a:pt x="14602" y="13805"/>
                </a:moveTo>
                <a:cubicBezTo>
                  <a:pt x="14602" y="13802"/>
                  <a:pt x="14602" y="13802"/>
                  <a:pt x="14602" y="13802"/>
                </a:cubicBezTo>
                <a:lnTo>
                  <a:pt x="14366" y="19373"/>
                </a:lnTo>
                <a:cubicBezTo>
                  <a:pt x="14349" y="19752"/>
                  <a:pt x="14043" y="20046"/>
                  <a:pt x="13680" y="20031"/>
                </a:cubicBezTo>
                <a:cubicBezTo>
                  <a:pt x="13635" y="20027"/>
                  <a:pt x="13594" y="20021"/>
                  <a:pt x="13554" y="20011"/>
                </a:cubicBezTo>
                <a:cubicBezTo>
                  <a:pt x="13539" y="20007"/>
                  <a:pt x="13522" y="20000"/>
                  <a:pt x="13506" y="19995"/>
                </a:cubicBezTo>
                <a:cubicBezTo>
                  <a:pt x="13484" y="19984"/>
                  <a:pt x="13462" y="19979"/>
                  <a:pt x="13439" y="19969"/>
                </a:cubicBezTo>
                <a:cubicBezTo>
                  <a:pt x="13422" y="19960"/>
                  <a:pt x="13402" y="19947"/>
                  <a:pt x="13384" y="19937"/>
                </a:cubicBezTo>
                <a:cubicBezTo>
                  <a:pt x="13369" y="19927"/>
                  <a:pt x="13352" y="19918"/>
                  <a:pt x="13338" y="19905"/>
                </a:cubicBezTo>
                <a:cubicBezTo>
                  <a:pt x="13317" y="19893"/>
                  <a:pt x="13298" y="19877"/>
                  <a:pt x="13281" y="19859"/>
                </a:cubicBezTo>
                <a:cubicBezTo>
                  <a:pt x="13271" y="19849"/>
                  <a:pt x="13259" y="19840"/>
                  <a:pt x="13248" y="19830"/>
                </a:cubicBezTo>
                <a:cubicBezTo>
                  <a:pt x="13231" y="19810"/>
                  <a:pt x="13211" y="19788"/>
                  <a:pt x="13194" y="19765"/>
                </a:cubicBezTo>
                <a:cubicBezTo>
                  <a:pt x="13188" y="19755"/>
                  <a:pt x="13183" y="19749"/>
                  <a:pt x="13176" y="19739"/>
                </a:cubicBezTo>
                <a:cubicBezTo>
                  <a:pt x="13159" y="19713"/>
                  <a:pt x="13144" y="19686"/>
                  <a:pt x="13128" y="19656"/>
                </a:cubicBezTo>
                <a:cubicBezTo>
                  <a:pt x="13124" y="19650"/>
                  <a:pt x="13121" y="19642"/>
                  <a:pt x="13120" y="19639"/>
                </a:cubicBezTo>
                <a:cubicBezTo>
                  <a:pt x="13106" y="19606"/>
                  <a:pt x="13094" y="19574"/>
                  <a:pt x="13083" y="19541"/>
                </a:cubicBezTo>
                <a:cubicBezTo>
                  <a:pt x="13082" y="19535"/>
                  <a:pt x="13082" y="19528"/>
                  <a:pt x="13080" y="19522"/>
                </a:cubicBezTo>
                <a:cubicBezTo>
                  <a:pt x="13071" y="19490"/>
                  <a:pt x="13063" y="19454"/>
                  <a:pt x="13060" y="19415"/>
                </a:cubicBezTo>
                <a:cubicBezTo>
                  <a:pt x="13056" y="19383"/>
                  <a:pt x="13050" y="19347"/>
                  <a:pt x="13054" y="19311"/>
                </a:cubicBezTo>
                <a:lnTo>
                  <a:pt x="13063" y="19096"/>
                </a:lnTo>
                <a:lnTo>
                  <a:pt x="13297" y="13613"/>
                </a:lnTo>
                <a:cubicBezTo>
                  <a:pt x="13298" y="13594"/>
                  <a:pt x="13302" y="13578"/>
                  <a:pt x="13304" y="13557"/>
                </a:cubicBezTo>
                <a:cubicBezTo>
                  <a:pt x="13307" y="13517"/>
                  <a:pt x="13315" y="13475"/>
                  <a:pt x="13328" y="13439"/>
                </a:cubicBezTo>
                <a:cubicBezTo>
                  <a:pt x="13328" y="13436"/>
                  <a:pt x="13329" y="13436"/>
                  <a:pt x="13329" y="13433"/>
                </a:cubicBezTo>
                <a:cubicBezTo>
                  <a:pt x="13343" y="13394"/>
                  <a:pt x="13355" y="13355"/>
                  <a:pt x="13375" y="13319"/>
                </a:cubicBezTo>
                <a:cubicBezTo>
                  <a:pt x="13375" y="13316"/>
                  <a:pt x="13378" y="13314"/>
                  <a:pt x="13378" y="13314"/>
                </a:cubicBezTo>
                <a:cubicBezTo>
                  <a:pt x="13396" y="13280"/>
                  <a:pt x="13417" y="13245"/>
                  <a:pt x="13441" y="13215"/>
                </a:cubicBezTo>
                <a:cubicBezTo>
                  <a:pt x="13445" y="13209"/>
                  <a:pt x="13448" y="13206"/>
                  <a:pt x="13452" y="13202"/>
                </a:cubicBezTo>
                <a:cubicBezTo>
                  <a:pt x="13473" y="13173"/>
                  <a:pt x="13498" y="13147"/>
                  <a:pt x="13522" y="13124"/>
                </a:cubicBezTo>
                <a:cubicBezTo>
                  <a:pt x="13530" y="13115"/>
                  <a:pt x="13541" y="13111"/>
                  <a:pt x="13546" y="13102"/>
                </a:cubicBezTo>
                <a:cubicBezTo>
                  <a:pt x="13570" y="13084"/>
                  <a:pt x="13594" y="13067"/>
                  <a:pt x="13620" y="13050"/>
                </a:cubicBezTo>
                <a:cubicBezTo>
                  <a:pt x="13633" y="13041"/>
                  <a:pt x="13650" y="13034"/>
                  <a:pt x="13666" y="13026"/>
                </a:cubicBezTo>
                <a:cubicBezTo>
                  <a:pt x="13685" y="13015"/>
                  <a:pt x="13707" y="13001"/>
                  <a:pt x="13730" y="12995"/>
                </a:cubicBezTo>
                <a:cubicBezTo>
                  <a:pt x="13754" y="12987"/>
                  <a:pt x="13780" y="12979"/>
                  <a:pt x="13804" y="12972"/>
                </a:cubicBezTo>
                <a:cubicBezTo>
                  <a:pt x="13819" y="12972"/>
                  <a:pt x="13834" y="12964"/>
                  <a:pt x="13850" y="12962"/>
                </a:cubicBezTo>
                <a:cubicBezTo>
                  <a:pt x="13891" y="12956"/>
                  <a:pt x="13936" y="12953"/>
                  <a:pt x="13979" y="12956"/>
                </a:cubicBezTo>
                <a:cubicBezTo>
                  <a:pt x="14022" y="12956"/>
                  <a:pt x="14063" y="12962"/>
                  <a:pt x="14103" y="12972"/>
                </a:cubicBezTo>
                <a:cubicBezTo>
                  <a:pt x="14113" y="12975"/>
                  <a:pt x="14123" y="12979"/>
                  <a:pt x="14132" y="12982"/>
                </a:cubicBezTo>
                <a:cubicBezTo>
                  <a:pt x="14139" y="12984"/>
                  <a:pt x="14144" y="12988"/>
                  <a:pt x="14150" y="12988"/>
                </a:cubicBezTo>
                <a:cubicBezTo>
                  <a:pt x="14173" y="12997"/>
                  <a:pt x="14196" y="13005"/>
                  <a:pt x="14218" y="13015"/>
                </a:cubicBezTo>
                <a:cubicBezTo>
                  <a:pt x="14226" y="13019"/>
                  <a:pt x="14234" y="13024"/>
                  <a:pt x="14239" y="13028"/>
                </a:cubicBezTo>
                <a:cubicBezTo>
                  <a:pt x="14253" y="13034"/>
                  <a:pt x="14261" y="13037"/>
                  <a:pt x="14273" y="13044"/>
                </a:cubicBezTo>
                <a:cubicBezTo>
                  <a:pt x="14287" y="13055"/>
                  <a:pt x="14306" y="13063"/>
                  <a:pt x="14323" y="13076"/>
                </a:cubicBezTo>
                <a:cubicBezTo>
                  <a:pt x="14327" y="13080"/>
                  <a:pt x="14330" y="13083"/>
                  <a:pt x="14333" y="13086"/>
                </a:cubicBezTo>
                <a:cubicBezTo>
                  <a:pt x="14349" y="13097"/>
                  <a:pt x="14362" y="13109"/>
                  <a:pt x="14374" y="13122"/>
                </a:cubicBezTo>
                <a:cubicBezTo>
                  <a:pt x="14388" y="13131"/>
                  <a:pt x="14398" y="13144"/>
                  <a:pt x="14412" y="13154"/>
                </a:cubicBezTo>
                <a:cubicBezTo>
                  <a:pt x="14414" y="13154"/>
                  <a:pt x="14414" y="13157"/>
                  <a:pt x="14414" y="13160"/>
                </a:cubicBezTo>
                <a:cubicBezTo>
                  <a:pt x="14431" y="13178"/>
                  <a:pt x="14447" y="13193"/>
                  <a:pt x="14461" y="13215"/>
                </a:cubicBezTo>
                <a:cubicBezTo>
                  <a:pt x="14469" y="13225"/>
                  <a:pt x="14478" y="13235"/>
                  <a:pt x="14484" y="13245"/>
                </a:cubicBezTo>
                <a:cubicBezTo>
                  <a:pt x="14501" y="13271"/>
                  <a:pt x="14514" y="13295"/>
                  <a:pt x="14529" y="13322"/>
                </a:cubicBezTo>
                <a:cubicBezTo>
                  <a:pt x="14532" y="13330"/>
                  <a:pt x="14536" y="13339"/>
                  <a:pt x="14542" y="13348"/>
                </a:cubicBezTo>
                <a:cubicBezTo>
                  <a:pt x="14553" y="13377"/>
                  <a:pt x="14567" y="13408"/>
                  <a:pt x="14575" y="13439"/>
                </a:cubicBezTo>
                <a:cubicBezTo>
                  <a:pt x="14579" y="13444"/>
                  <a:pt x="14579" y="13449"/>
                  <a:pt x="14581" y="13455"/>
                </a:cubicBezTo>
                <a:cubicBezTo>
                  <a:pt x="14589" y="13492"/>
                  <a:pt x="14596" y="13527"/>
                  <a:pt x="14602" y="13565"/>
                </a:cubicBezTo>
                <a:cubicBezTo>
                  <a:pt x="14605" y="13601"/>
                  <a:pt x="14608" y="13637"/>
                  <a:pt x="14608" y="13674"/>
                </a:cubicBezTo>
                <a:cubicBezTo>
                  <a:pt x="14608" y="13674"/>
                  <a:pt x="14602" y="13805"/>
                  <a:pt x="14602" y="13805"/>
                </a:cubicBezTo>
                <a:close/>
                <a:moveTo>
                  <a:pt x="11426" y="19347"/>
                </a:moveTo>
                <a:cubicBezTo>
                  <a:pt x="11426" y="19728"/>
                  <a:pt x="11130" y="20037"/>
                  <a:pt x="10770" y="20037"/>
                </a:cubicBezTo>
                <a:cubicBezTo>
                  <a:pt x="10405" y="20037"/>
                  <a:pt x="10113" y="19728"/>
                  <a:pt x="10113" y="19347"/>
                </a:cubicBezTo>
                <a:lnTo>
                  <a:pt x="10113" y="13644"/>
                </a:lnTo>
                <a:cubicBezTo>
                  <a:pt x="10113" y="13614"/>
                  <a:pt x="10118" y="13588"/>
                  <a:pt x="10122" y="13561"/>
                </a:cubicBezTo>
                <a:cubicBezTo>
                  <a:pt x="10125" y="13520"/>
                  <a:pt x="10134" y="13481"/>
                  <a:pt x="10142" y="13444"/>
                </a:cubicBezTo>
                <a:cubicBezTo>
                  <a:pt x="10144" y="13442"/>
                  <a:pt x="10144" y="13439"/>
                  <a:pt x="10144" y="13436"/>
                </a:cubicBezTo>
                <a:cubicBezTo>
                  <a:pt x="10158" y="13397"/>
                  <a:pt x="10172" y="13361"/>
                  <a:pt x="10189" y="13329"/>
                </a:cubicBezTo>
                <a:cubicBezTo>
                  <a:pt x="10189" y="13326"/>
                  <a:pt x="10190" y="13322"/>
                  <a:pt x="10192" y="13319"/>
                </a:cubicBezTo>
                <a:cubicBezTo>
                  <a:pt x="10211" y="13287"/>
                  <a:pt x="10228" y="13256"/>
                  <a:pt x="10251" y="13225"/>
                </a:cubicBezTo>
                <a:cubicBezTo>
                  <a:pt x="10254" y="13221"/>
                  <a:pt x="10259" y="13215"/>
                  <a:pt x="10262" y="13212"/>
                </a:cubicBezTo>
                <a:cubicBezTo>
                  <a:pt x="10282" y="13185"/>
                  <a:pt x="10304" y="13160"/>
                  <a:pt x="10326" y="13137"/>
                </a:cubicBezTo>
                <a:cubicBezTo>
                  <a:pt x="10335" y="13131"/>
                  <a:pt x="10343" y="13122"/>
                  <a:pt x="10352" y="13115"/>
                </a:cubicBezTo>
                <a:cubicBezTo>
                  <a:pt x="10374" y="13094"/>
                  <a:pt x="10393" y="13080"/>
                  <a:pt x="10417" y="13060"/>
                </a:cubicBezTo>
                <a:cubicBezTo>
                  <a:pt x="10431" y="13054"/>
                  <a:pt x="10446" y="13044"/>
                  <a:pt x="10463" y="13035"/>
                </a:cubicBezTo>
                <a:cubicBezTo>
                  <a:pt x="10484" y="13026"/>
                  <a:pt x="10501" y="13011"/>
                  <a:pt x="10524" y="13005"/>
                </a:cubicBezTo>
                <a:cubicBezTo>
                  <a:pt x="10544" y="12997"/>
                  <a:pt x="10568" y="12988"/>
                  <a:pt x="10593" y="12982"/>
                </a:cubicBezTo>
                <a:cubicBezTo>
                  <a:pt x="10610" y="12979"/>
                  <a:pt x="10624" y="12972"/>
                  <a:pt x="10640" y="12966"/>
                </a:cubicBezTo>
                <a:cubicBezTo>
                  <a:pt x="10682" y="12959"/>
                  <a:pt x="10725" y="12953"/>
                  <a:pt x="10770" y="12953"/>
                </a:cubicBezTo>
                <a:cubicBezTo>
                  <a:pt x="10811" y="12953"/>
                  <a:pt x="10855" y="12959"/>
                  <a:pt x="10896" y="12966"/>
                </a:cubicBezTo>
                <a:cubicBezTo>
                  <a:pt x="10914" y="12972"/>
                  <a:pt x="10929" y="12979"/>
                  <a:pt x="10947" y="12982"/>
                </a:cubicBezTo>
                <a:cubicBezTo>
                  <a:pt x="10969" y="12988"/>
                  <a:pt x="10992" y="12997"/>
                  <a:pt x="11014" y="13005"/>
                </a:cubicBezTo>
                <a:cubicBezTo>
                  <a:pt x="11034" y="13011"/>
                  <a:pt x="11056" y="13028"/>
                  <a:pt x="11077" y="13037"/>
                </a:cubicBezTo>
                <a:cubicBezTo>
                  <a:pt x="11091" y="13047"/>
                  <a:pt x="11105" y="13054"/>
                  <a:pt x="11119" y="13060"/>
                </a:cubicBezTo>
                <a:cubicBezTo>
                  <a:pt x="11144" y="13080"/>
                  <a:pt x="11167" y="13099"/>
                  <a:pt x="11189" y="13118"/>
                </a:cubicBezTo>
                <a:cubicBezTo>
                  <a:pt x="11194" y="13124"/>
                  <a:pt x="11203" y="13131"/>
                  <a:pt x="11210" y="13134"/>
                </a:cubicBezTo>
                <a:cubicBezTo>
                  <a:pt x="11234" y="13160"/>
                  <a:pt x="11258" y="13186"/>
                  <a:pt x="11280" y="13215"/>
                </a:cubicBezTo>
                <a:cubicBezTo>
                  <a:pt x="11280" y="13215"/>
                  <a:pt x="11284" y="13221"/>
                  <a:pt x="11287" y="13222"/>
                </a:cubicBezTo>
                <a:cubicBezTo>
                  <a:pt x="11356" y="13322"/>
                  <a:pt x="11402" y="13439"/>
                  <a:pt x="11418" y="13565"/>
                </a:cubicBezTo>
                <a:cubicBezTo>
                  <a:pt x="11419" y="13591"/>
                  <a:pt x="11426" y="13617"/>
                  <a:pt x="11426" y="13644"/>
                </a:cubicBezTo>
                <a:cubicBezTo>
                  <a:pt x="11426" y="13644"/>
                  <a:pt x="11426" y="19347"/>
                  <a:pt x="11426" y="19347"/>
                </a:cubicBezTo>
                <a:close/>
                <a:moveTo>
                  <a:pt x="8478" y="19415"/>
                </a:moveTo>
                <a:lnTo>
                  <a:pt x="8478" y="19414"/>
                </a:lnTo>
                <a:cubicBezTo>
                  <a:pt x="8475" y="19454"/>
                  <a:pt x="8468" y="19493"/>
                  <a:pt x="8456" y="19532"/>
                </a:cubicBezTo>
                <a:lnTo>
                  <a:pt x="8456" y="19535"/>
                </a:lnTo>
                <a:cubicBezTo>
                  <a:pt x="8445" y="19570"/>
                  <a:pt x="8432" y="19606"/>
                  <a:pt x="8416" y="19639"/>
                </a:cubicBezTo>
                <a:cubicBezTo>
                  <a:pt x="8415" y="19645"/>
                  <a:pt x="8411" y="19650"/>
                  <a:pt x="8409" y="19655"/>
                </a:cubicBezTo>
                <a:cubicBezTo>
                  <a:pt x="8398" y="19684"/>
                  <a:pt x="8377" y="19713"/>
                  <a:pt x="8363" y="19739"/>
                </a:cubicBezTo>
                <a:cubicBezTo>
                  <a:pt x="8355" y="19749"/>
                  <a:pt x="8349" y="19755"/>
                  <a:pt x="8342" y="19765"/>
                </a:cubicBezTo>
                <a:cubicBezTo>
                  <a:pt x="8327" y="19788"/>
                  <a:pt x="8306" y="19810"/>
                  <a:pt x="8288" y="19830"/>
                </a:cubicBezTo>
                <a:cubicBezTo>
                  <a:pt x="8278" y="19840"/>
                  <a:pt x="8267" y="19849"/>
                  <a:pt x="8256" y="19859"/>
                </a:cubicBezTo>
                <a:cubicBezTo>
                  <a:pt x="8237" y="19877"/>
                  <a:pt x="8222" y="19893"/>
                  <a:pt x="8200" y="19905"/>
                </a:cubicBezTo>
                <a:cubicBezTo>
                  <a:pt x="8186" y="19918"/>
                  <a:pt x="8167" y="19927"/>
                  <a:pt x="8151" y="19937"/>
                </a:cubicBezTo>
                <a:cubicBezTo>
                  <a:pt x="8134" y="19949"/>
                  <a:pt x="8115" y="19960"/>
                  <a:pt x="8097" y="19969"/>
                </a:cubicBezTo>
                <a:cubicBezTo>
                  <a:pt x="8076" y="19979"/>
                  <a:pt x="8052" y="19987"/>
                  <a:pt x="8028" y="19995"/>
                </a:cubicBezTo>
                <a:cubicBezTo>
                  <a:pt x="8014" y="20000"/>
                  <a:pt x="7999" y="20007"/>
                  <a:pt x="7981" y="20011"/>
                </a:cubicBezTo>
                <a:cubicBezTo>
                  <a:pt x="7942" y="20021"/>
                  <a:pt x="7900" y="20027"/>
                  <a:pt x="7858" y="20031"/>
                </a:cubicBezTo>
                <a:cubicBezTo>
                  <a:pt x="7495" y="20046"/>
                  <a:pt x="7189" y="19752"/>
                  <a:pt x="7173" y="19373"/>
                </a:cubicBezTo>
                <a:lnTo>
                  <a:pt x="6936" y="13802"/>
                </a:lnTo>
                <a:lnTo>
                  <a:pt x="6931" y="13674"/>
                </a:lnTo>
                <a:cubicBezTo>
                  <a:pt x="6931" y="13637"/>
                  <a:pt x="6933" y="13601"/>
                  <a:pt x="6936" y="13562"/>
                </a:cubicBezTo>
                <a:cubicBezTo>
                  <a:pt x="6940" y="13527"/>
                  <a:pt x="6948" y="13492"/>
                  <a:pt x="6957" y="13459"/>
                </a:cubicBezTo>
                <a:cubicBezTo>
                  <a:pt x="6958" y="13452"/>
                  <a:pt x="6961" y="13447"/>
                  <a:pt x="6962" y="13439"/>
                </a:cubicBezTo>
                <a:cubicBezTo>
                  <a:pt x="6971" y="13407"/>
                  <a:pt x="6984" y="13377"/>
                  <a:pt x="6996" y="13348"/>
                </a:cubicBezTo>
                <a:cubicBezTo>
                  <a:pt x="7001" y="13339"/>
                  <a:pt x="7003" y="13330"/>
                  <a:pt x="7008" y="13322"/>
                </a:cubicBezTo>
                <a:cubicBezTo>
                  <a:pt x="7024" y="13295"/>
                  <a:pt x="7038" y="13271"/>
                  <a:pt x="7055" y="13245"/>
                </a:cubicBezTo>
                <a:cubicBezTo>
                  <a:pt x="7060" y="13235"/>
                  <a:pt x="7068" y="13225"/>
                  <a:pt x="7075" y="13215"/>
                </a:cubicBezTo>
                <a:cubicBezTo>
                  <a:pt x="7089" y="13193"/>
                  <a:pt x="7106" y="13176"/>
                  <a:pt x="7124" y="13157"/>
                </a:cubicBezTo>
                <a:cubicBezTo>
                  <a:pt x="7124" y="13157"/>
                  <a:pt x="7125" y="13154"/>
                  <a:pt x="7127" y="13154"/>
                </a:cubicBezTo>
                <a:cubicBezTo>
                  <a:pt x="7137" y="13144"/>
                  <a:pt x="7149" y="13131"/>
                  <a:pt x="7161" y="13122"/>
                </a:cubicBezTo>
                <a:cubicBezTo>
                  <a:pt x="7175" y="13109"/>
                  <a:pt x="7189" y="13097"/>
                  <a:pt x="7206" y="13086"/>
                </a:cubicBezTo>
                <a:cubicBezTo>
                  <a:pt x="7209" y="13083"/>
                  <a:pt x="7213" y="13080"/>
                  <a:pt x="7216" y="13076"/>
                </a:cubicBezTo>
                <a:cubicBezTo>
                  <a:pt x="7232" y="13063"/>
                  <a:pt x="7249" y="13055"/>
                  <a:pt x="7265" y="13044"/>
                </a:cubicBezTo>
                <a:cubicBezTo>
                  <a:pt x="7275" y="13037"/>
                  <a:pt x="7287" y="13034"/>
                  <a:pt x="7296" y="13028"/>
                </a:cubicBezTo>
                <a:cubicBezTo>
                  <a:pt x="7304" y="13024"/>
                  <a:pt x="7313" y="13019"/>
                  <a:pt x="7321" y="13015"/>
                </a:cubicBezTo>
                <a:cubicBezTo>
                  <a:pt x="7342" y="13005"/>
                  <a:pt x="7364" y="12997"/>
                  <a:pt x="7386" y="12988"/>
                </a:cubicBezTo>
                <a:cubicBezTo>
                  <a:pt x="7392" y="12988"/>
                  <a:pt x="7400" y="12984"/>
                  <a:pt x="7403" y="12982"/>
                </a:cubicBezTo>
                <a:cubicBezTo>
                  <a:pt x="7416" y="12979"/>
                  <a:pt x="7424" y="12975"/>
                  <a:pt x="7433" y="12972"/>
                </a:cubicBezTo>
                <a:cubicBezTo>
                  <a:pt x="7474" y="12962"/>
                  <a:pt x="7515" y="12956"/>
                  <a:pt x="7557" y="12956"/>
                </a:cubicBezTo>
                <a:cubicBezTo>
                  <a:pt x="7601" y="12953"/>
                  <a:pt x="7644" y="12956"/>
                  <a:pt x="7685" y="12962"/>
                </a:cubicBezTo>
                <a:cubicBezTo>
                  <a:pt x="7703" y="12964"/>
                  <a:pt x="7720" y="12972"/>
                  <a:pt x="7737" y="12975"/>
                </a:cubicBezTo>
                <a:cubicBezTo>
                  <a:pt x="7759" y="12982"/>
                  <a:pt x="7784" y="12987"/>
                  <a:pt x="7808" y="12995"/>
                </a:cubicBezTo>
                <a:cubicBezTo>
                  <a:pt x="7830" y="13005"/>
                  <a:pt x="7854" y="13015"/>
                  <a:pt x="7876" y="13028"/>
                </a:cubicBezTo>
                <a:cubicBezTo>
                  <a:pt x="7889" y="13035"/>
                  <a:pt x="7906" y="13044"/>
                  <a:pt x="7918" y="13050"/>
                </a:cubicBezTo>
                <a:cubicBezTo>
                  <a:pt x="7945" y="13067"/>
                  <a:pt x="7970" y="13086"/>
                  <a:pt x="7996" y="13109"/>
                </a:cubicBezTo>
                <a:cubicBezTo>
                  <a:pt x="8003" y="13113"/>
                  <a:pt x="8007" y="13118"/>
                  <a:pt x="8014" y="13122"/>
                </a:cubicBezTo>
                <a:cubicBezTo>
                  <a:pt x="8043" y="13147"/>
                  <a:pt x="8069" y="13178"/>
                  <a:pt x="8093" y="13209"/>
                </a:cubicBezTo>
                <a:lnTo>
                  <a:pt x="8093" y="13212"/>
                </a:lnTo>
                <a:cubicBezTo>
                  <a:pt x="8169" y="13310"/>
                  <a:pt x="8222" y="13431"/>
                  <a:pt x="8234" y="13565"/>
                </a:cubicBezTo>
                <a:cubicBezTo>
                  <a:pt x="8237" y="13581"/>
                  <a:pt x="8241" y="13598"/>
                  <a:pt x="8241" y="13613"/>
                </a:cubicBezTo>
                <a:lnTo>
                  <a:pt x="8483" y="19311"/>
                </a:lnTo>
                <a:cubicBezTo>
                  <a:pt x="8485" y="19347"/>
                  <a:pt x="8482" y="19383"/>
                  <a:pt x="8478" y="19415"/>
                </a:cubicBezTo>
                <a:close/>
                <a:moveTo>
                  <a:pt x="5291" y="19415"/>
                </a:moveTo>
                <a:cubicBezTo>
                  <a:pt x="5277" y="19522"/>
                  <a:pt x="5236" y="19620"/>
                  <a:pt x="5179" y="19708"/>
                </a:cubicBezTo>
                <a:cubicBezTo>
                  <a:pt x="5178" y="19713"/>
                  <a:pt x="5172" y="19720"/>
                  <a:pt x="5169" y="19726"/>
                </a:cubicBezTo>
                <a:cubicBezTo>
                  <a:pt x="5155" y="19745"/>
                  <a:pt x="5138" y="19765"/>
                  <a:pt x="5123" y="19781"/>
                </a:cubicBezTo>
                <a:cubicBezTo>
                  <a:pt x="5112" y="19794"/>
                  <a:pt x="5100" y="19807"/>
                  <a:pt x="5088" y="19819"/>
                </a:cubicBezTo>
                <a:cubicBezTo>
                  <a:pt x="5074" y="19833"/>
                  <a:pt x="5059" y="19846"/>
                  <a:pt x="5042" y="19859"/>
                </a:cubicBezTo>
                <a:cubicBezTo>
                  <a:pt x="5027" y="19872"/>
                  <a:pt x="5010" y="19885"/>
                  <a:pt x="4992" y="19895"/>
                </a:cubicBezTo>
                <a:cubicBezTo>
                  <a:pt x="4976" y="19905"/>
                  <a:pt x="4963" y="19916"/>
                  <a:pt x="4947" y="19924"/>
                </a:cubicBezTo>
                <a:cubicBezTo>
                  <a:pt x="4925" y="19937"/>
                  <a:pt x="4901" y="19945"/>
                  <a:pt x="4876" y="19956"/>
                </a:cubicBezTo>
                <a:cubicBezTo>
                  <a:pt x="4865" y="19960"/>
                  <a:pt x="4851" y="19969"/>
                  <a:pt x="4837" y="19972"/>
                </a:cubicBezTo>
                <a:cubicBezTo>
                  <a:pt x="4798" y="19984"/>
                  <a:pt x="4760" y="19995"/>
                  <a:pt x="4715" y="20000"/>
                </a:cubicBezTo>
                <a:cubicBezTo>
                  <a:pt x="4357" y="20039"/>
                  <a:pt x="4032" y="19768"/>
                  <a:pt x="3994" y="19386"/>
                </a:cubicBezTo>
                <a:lnTo>
                  <a:pt x="3414" y="13771"/>
                </a:lnTo>
                <a:lnTo>
                  <a:pt x="3409" y="13718"/>
                </a:lnTo>
                <a:cubicBezTo>
                  <a:pt x="3404" y="13666"/>
                  <a:pt x="3404" y="13614"/>
                  <a:pt x="3411" y="13565"/>
                </a:cubicBezTo>
                <a:cubicBezTo>
                  <a:pt x="3412" y="13539"/>
                  <a:pt x="3419" y="13517"/>
                  <a:pt x="3424" y="13492"/>
                </a:cubicBezTo>
                <a:cubicBezTo>
                  <a:pt x="3429" y="13462"/>
                  <a:pt x="3438" y="13429"/>
                  <a:pt x="3450" y="13397"/>
                </a:cubicBezTo>
                <a:cubicBezTo>
                  <a:pt x="3451" y="13397"/>
                  <a:pt x="3451" y="13392"/>
                  <a:pt x="3453" y="13389"/>
                </a:cubicBezTo>
                <a:cubicBezTo>
                  <a:pt x="3467" y="13361"/>
                  <a:pt x="3478" y="13330"/>
                  <a:pt x="3493" y="13306"/>
                </a:cubicBezTo>
                <a:cubicBezTo>
                  <a:pt x="3495" y="13300"/>
                  <a:pt x="3498" y="13293"/>
                  <a:pt x="3502" y="13288"/>
                </a:cubicBezTo>
                <a:cubicBezTo>
                  <a:pt x="3513" y="13267"/>
                  <a:pt x="3532" y="13239"/>
                  <a:pt x="3548" y="13217"/>
                </a:cubicBezTo>
                <a:cubicBezTo>
                  <a:pt x="3552" y="13212"/>
                  <a:pt x="3556" y="13206"/>
                  <a:pt x="3563" y="13196"/>
                </a:cubicBezTo>
                <a:cubicBezTo>
                  <a:pt x="3577" y="13183"/>
                  <a:pt x="3589" y="13167"/>
                  <a:pt x="3603" y="13150"/>
                </a:cubicBezTo>
                <a:cubicBezTo>
                  <a:pt x="3608" y="13147"/>
                  <a:pt x="3612" y="13144"/>
                  <a:pt x="3616" y="13137"/>
                </a:cubicBezTo>
                <a:cubicBezTo>
                  <a:pt x="3626" y="13131"/>
                  <a:pt x="3632" y="13124"/>
                  <a:pt x="3641" y="13115"/>
                </a:cubicBezTo>
                <a:cubicBezTo>
                  <a:pt x="3650" y="13107"/>
                  <a:pt x="3661" y="13100"/>
                  <a:pt x="3670" y="13093"/>
                </a:cubicBezTo>
                <a:cubicBezTo>
                  <a:pt x="3686" y="13083"/>
                  <a:pt x="3697" y="13070"/>
                  <a:pt x="3715" y="13060"/>
                </a:cubicBezTo>
                <a:cubicBezTo>
                  <a:pt x="3720" y="13055"/>
                  <a:pt x="3728" y="13054"/>
                  <a:pt x="3737" y="13047"/>
                </a:cubicBezTo>
                <a:cubicBezTo>
                  <a:pt x="3744" y="13044"/>
                  <a:pt x="3754" y="13035"/>
                  <a:pt x="3764" y="13031"/>
                </a:cubicBezTo>
                <a:cubicBezTo>
                  <a:pt x="3783" y="13019"/>
                  <a:pt x="3806" y="13011"/>
                  <a:pt x="3827" y="13001"/>
                </a:cubicBezTo>
                <a:cubicBezTo>
                  <a:pt x="3833" y="12998"/>
                  <a:pt x="3838" y="12997"/>
                  <a:pt x="3844" y="12995"/>
                </a:cubicBezTo>
                <a:cubicBezTo>
                  <a:pt x="3854" y="12988"/>
                  <a:pt x="3863" y="12988"/>
                  <a:pt x="3869" y="12984"/>
                </a:cubicBezTo>
                <a:cubicBezTo>
                  <a:pt x="3909" y="12972"/>
                  <a:pt x="3950" y="12962"/>
                  <a:pt x="3990" y="12956"/>
                </a:cubicBezTo>
                <a:cubicBezTo>
                  <a:pt x="4035" y="12953"/>
                  <a:pt x="4079" y="12953"/>
                  <a:pt x="4122" y="12956"/>
                </a:cubicBezTo>
                <a:cubicBezTo>
                  <a:pt x="4149" y="12959"/>
                  <a:pt x="4175" y="12966"/>
                  <a:pt x="4201" y="12972"/>
                </a:cubicBezTo>
                <a:cubicBezTo>
                  <a:pt x="4216" y="12975"/>
                  <a:pt x="4232" y="12979"/>
                  <a:pt x="4248" y="12982"/>
                </a:cubicBezTo>
                <a:cubicBezTo>
                  <a:pt x="4273" y="12988"/>
                  <a:pt x="4293" y="13001"/>
                  <a:pt x="4316" y="13011"/>
                </a:cubicBezTo>
                <a:cubicBezTo>
                  <a:pt x="4332" y="13019"/>
                  <a:pt x="4350" y="13024"/>
                  <a:pt x="4363" y="13034"/>
                </a:cubicBezTo>
                <a:cubicBezTo>
                  <a:pt x="4385" y="13044"/>
                  <a:pt x="4404" y="13058"/>
                  <a:pt x="4424" y="13074"/>
                </a:cubicBezTo>
                <a:cubicBezTo>
                  <a:pt x="4440" y="13084"/>
                  <a:pt x="4456" y="13093"/>
                  <a:pt x="4469" y="13105"/>
                </a:cubicBezTo>
                <a:cubicBezTo>
                  <a:pt x="4490" y="13122"/>
                  <a:pt x="4505" y="13144"/>
                  <a:pt x="4526" y="13160"/>
                </a:cubicBezTo>
                <a:cubicBezTo>
                  <a:pt x="4536" y="13173"/>
                  <a:pt x="4548" y="13185"/>
                  <a:pt x="4561" y="13196"/>
                </a:cubicBezTo>
                <a:cubicBezTo>
                  <a:pt x="4579" y="13221"/>
                  <a:pt x="4595" y="13248"/>
                  <a:pt x="4610" y="13275"/>
                </a:cubicBezTo>
                <a:cubicBezTo>
                  <a:pt x="4617" y="13285"/>
                  <a:pt x="4624" y="13293"/>
                  <a:pt x="4632" y="13306"/>
                </a:cubicBezTo>
                <a:cubicBezTo>
                  <a:pt x="4649" y="13339"/>
                  <a:pt x="4665" y="13377"/>
                  <a:pt x="4675" y="13413"/>
                </a:cubicBezTo>
                <a:cubicBezTo>
                  <a:pt x="4678" y="13420"/>
                  <a:pt x="4682" y="13423"/>
                  <a:pt x="4684" y="13429"/>
                </a:cubicBezTo>
                <a:cubicBezTo>
                  <a:pt x="4696" y="13472"/>
                  <a:pt x="4706" y="13517"/>
                  <a:pt x="4712" y="13565"/>
                </a:cubicBezTo>
                <a:cubicBezTo>
                  <a:pt x="4712" y="13565"/>
                  <a:pt x="4712" y="13565"/>
                  <a:pt x="4712" y="13568"/>
                </a:cubicBezTo>
                <a:lnTo>
                  <a:pt x="5282" y="19100"/>
                </a:lnTo>
                <a:lnTo>
                  <a:pt x="5299" y="19238"/>
                </a:lnTo>
                <a:cubicBezTo>
                  <a:pt x="5305" y="19299"/>
                  <a:pt x="5302" y="19358"/>
                  <a:pt x="5291" y="19415"/>
                </a:cubicBezTo>
                <a:close/>
                <a:moveTo>
                  <a:pt x="10173" y="1727"/>
                </a:moveTo>
                <a:cubicBezTo>
                  <a:pt x="10527" y="1707"/>
                  <a:pt x="10818" y="1454"/>
                  <a:pt x="10914" y="1111"/>
                </a:cubicBezTo>
                <a:cubicBezTo>
                  <a:pt x="11009" y="1447"/>
                  <a:pt x="11291" y="1694"/>
                  <a:pt x="11630" y="1727"/>
                </a:cubicBezTo>
                <a:lnTo>
                  <a:pt x="17936" y="9677"/>
                </a:lnTo>
                <a:lnTo>
                  <a:pt x="3869" y="9677"/>
                </a:lnTo>
                <a:cubicBezTo>
                  <a:pt x="3869" y="9677"/>
                  <a:pt x="10173" y="1727"/>
                  <a:pt x="10173" y="1727"/>
                </a:cubicBezTo>
                <a:close/>
                <a:moveTo>
                  <a:pt x="20112" y="9677"/>
                </a:moveTo>
                <a:lnTo>
                  <a:pt x="19435" y="9677"/>
                </a:lnTo>
                <a:lnTo>
                  <a:pt x="12523" y="964"/>
                </a:lnTo>
                <a:cubicBezTo>
                  <a:pt x="12527" y="929"/>
                  <a:pt x="12527" y="899"/>
                  <a:pt x="12527" y="865"/>
                </a:cubicBezTo>
                <a:cubicBezTo>
                  <a:pt x="12527" y="385"/>
                  <a:pt x="12159" y="0"/>
                  <a:pt x="11703" y="0"/>
                </a:cubicBezTo>
                <a:cubicBezTo>
                  <a:pt x="11330" y="0"/>
                  <a:pt x="11015" y="260"/>
                  <a:pt x="10914" y="618"/>
                </a:cubicBezTo>
                <a:cubicBezTo>
                  <a:pt x="10816" y="260"/>
                  <a:pt x="10498" y="0"/>
                  <a:pt x="10125" y="0"/>
                </a:cubicBezTo>
                <a:cubicBezTo>
                  <a:pt x="9671" y="0"/>
                  <a:pt x="9302" y="385"/>
                  <a:pt x="9302" y="865"/>
                </a:cubicBezTo>
                <a:cubicBezTo>
                  <a:pt x="9302" y="888"/>
                  <a:pt x="9305" y="914"/>
                  <a:pt x="9307" y="936"/>
                </a:cubicBezTo>
                <a:lnTo>
                  <a:pt x="2372" y="9677"/>
                </a:lnTo>
                <a:lnTo>
                  <a:pt x="1485" y="9677"/>
                </a:lnTo>
                <a:cubicBezTo>
                  <a:pt x="665" y="9677"/>
                  <a:pt x="0" y="10373"/>
                  <a:pt x="0" y="11238"/>
                </a:cubicBezTo>
                <a:cubicBezTo>
                  <a:pt x="0" y="12074"/>
                  <a:pt x="629" y="12760"/>
                  <a:pt x="1416" y="12801"/>
                </a:cubicBezTo>
                <a:lnTo>
                  <a:pt x="2519" y="20838"/>
                </a:lnTo>
                <a:cubicBezTo>
                  <a:pt x="2577" y="21259"/>
                  <a:pt x="3010" y="21600"/>
                  <a:pt x="3486" y="21600"/>
                </a:cubicBezTo>
                <a:lnTo>
                  <a:pt x="18115" y="21600"/>
                </a:lnTo>
                <a:cubicBezTo>
                  <a:pt x="18590" y="21600"/>
                  <a:pt x="19023" y="21259"/>
                  <a:pt x="19080" y="20838"/>
                </a:cubicBezTo>
                <a:lnTo>
                  <a:pt x="20183" y="12801"/>
                </a:lnTo>
                <a:cubicBezTo>
                  <a:pt x="20969" y="12760"/>
                  <a:pt x="21600" y="12074"/>
                  <a:pt x="21600" y="11238"/>
                </a:cubicBezTo>
                <a:cubicBezTo>
                  <a:pt x="21600" y="10373"/>
                  <a:pt x="20933" y="9677"/>
                  <a:pt x="20112" y="9677"/>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8" name="矩形 37"/>
          <p:cNvSpPr/>
          <p:nvPr/>
        </p:nvSpPr>
        <p:spPr>
          <a:xfrm>
            <a:off x="1285875" y="751168"/>
            <a:ext cx="3880485" cy="717889"/>
          </a:xfrm>
          <a:prstGeom prst="rect">
            <a:avLst/>
          </a:prstGeom>
        </p:spPr>
        <p:txBody>
          <a:bodyPr wrap="square">
            <a:spAutoFit/>
          </a:bodyPr>
          <a:lstStyle/>
          <a:p>
            <a:pPr lvl="0" eaLnBrk="1" fontAlgn="auto" hangingPunct="1">
              <a:lnSpc>
                <a:spcPct val="110000"/>
              </a:lnSpc>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資</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優特需領綱</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sp>
        <p:nvSpPr>
          <p:cNvPr id="39" name="Subtitle 2"/>
          <p:cNvSpPr txBox="1">
            <a:spLocks/>
          </p:cNvSpPr>
          <p:nvPr/>
        </p:nvSpPr>
        <p:spPr>
          <a:xfrm>
            <a:off x="1891125" y="2081796"/>
            <a:ext cx="4361378" cy="7815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4000" b="1" kern="0" dirty="0" smtClean="0">
                <a:solidFill>
                  <a:prstClr val="black">
                    <a:lumMod val="75000"/>
                    <a:lumOff val="25000"/>
                  </a:prstClr>
                </a:solidFill>
                <a:latin typeface="微軟正黑體" panose="020B0604030504040204" pitchFamily="34" charset="-120"/>
                <a:ea typeface="微軟正黑體" panose="020B0604030504040204" pitchFamily="34" charset="-120"/>
                <a:hlinkClick r:id="rId4" action="ppaction://hlinksldjump"/>
              </a:rPr>
              <a:t>情</a:t>
            </a:r>
            <a:r>
              <a:rPr lang="zh-TW" altLang="en-US" sz="4000" b="1" kern="0" dirty="0">
                <a:solidFill>
                  <a:prstClr val="black">
                    <a:lumMod val="75000"/>
                    <a:lumOff val="25000"/>
                  </a:prstClr>
                </a:solidFill>
                <a:latin typeface="微軟正黑體" panose="020B0604030504040204" pitchFamily="34" charset="-120"/>
                <a:ea typeface="微軟正黑體" panose="020B0604030504040204" pitchFamily="34" charset="-120"/>
                <a:hlinkClick r:id="rId4" action="ppaction://hlinksldjump"/>
              </a:rPr>
              <a:t>意</a:t>
            </a:r>
            <a:r>
              <a:rPr lang="zh-TW" altLang="en-US" sz="4000" b="1" kern="0" dirty="0" smtClean="0">
                <a:solidFill>
                  <a:prstClr val="black">
                    <a:lumMod val="75000"/>
                    <a:lumOff val="25000"/>
                  </a:prstClr>
                </a:solidFill>
                <a:latin typeface="微軟正黑體" panose="020B0604030504040204" pitchFamily="34" charset="-120"/>
                <a:ea typeface="微軟正黑體" panose="020B0604030504040204" pitchFamily="34" charset="-120"/>
                <a:hlinkClick r:id="rId4" action="ppaction://hlinksldjump"/>
              </a:rPr>
              <a:t>發展</a:t>
            </a:r>
            <a:endParaRPr kumimoji="0" lang="en-US" altLang="zh-CN" sz="40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endParaRPr>
          </a:p>
        </p:txBody>
      </p:sp>
      <p:sp>
        <p:nvSpPr>
          <p:cNvPr id="40" name="Subtitle 2"/>
          <p:cNvSpPr txBox="1">
            <a:spLocks/>
          </p:cNvSpPr>
          <p:nvPr/>
        </p:nvSpPr>
        <p:spPr>
          <a:xfrm>
            <a:off x="1897157" y="3148623"/>
            <a:ext cx="4361378" cy="7815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4000" b="1" kern="0" dirty="0">
                <a:solidFill>
                  <a:prstClr val="black">
                    <a:lumMod val="75000"/>
                    <a:lumOff val="25000"/>
                  </a:prstClr>
                </a:solidFill>
                <a:latin typeface="微軟正黑體" panose="020B0604030504040204" pitchFamily="34" charset="-120"/>
                <a:ea typeface="微軟正黑體" panose="020B0604030504040204" pitchFamily="34" charset="-120"/>
                <a:sym typeface="时尚中黑简体" charset="0"/>
                <a:hlinkClick r:id="rId5" action="ppaction://hlinksldjump"/>
              </a:rPr>
              <a:t>領導才能</a:t>
            </a:r>
            <a:endParaRPr lang="zh-CN" altLang="en-US" sz="4000" b="1" kern="0" dirty="0">
              <a:solidFill>
                <a:prstClr val="black">
                  <a:lumMod val="75000"/>
                  <a:lumOff val="25000"/>
                </a:prstClr>
              </a:solidFill>
              <a:latin typeface="微軟正黑體" panose="020B0604030504040204" pitchFamily="34" charset="-120"/>
              <a:ea typeface="微軟正黑體" panose="020B0604030504040204" pitchFamily="34" charset="-120"/>
              <a:sym typeface="时尚中黑简体" charset="0"/>
            </a:endParaRPr>
          </a:p>
        </p:txBody>
      </p:sp>
      <p:sp>
        <p:nvSpPr>
          <p:cNvPr id="41" name="Subtitle 2"/>
          <p:cNvSpPr txBox="1">
            <a:spLocks/>
          </p:cNvSpPr>
          <p:nvPr/>
        </p:nvSpPr>
        <p:spPr>
          <a:xfrm>
            <a:off x="1896206" y="4163441"/>
            <a:ext cx="4361378" cy="7815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4000" b="1" kern="0" dirty="0">
                <a:solidFill>
                  <a:prstClr val="black">
                    <a:lumMod val="75000"/>
                    <a:lumOff val="25000"/>
                  </a:prstClr>
                </a:solidFill>
                <a:latin typeface="微軟正黑體" panose="020B0604030504040204" pitchFamily="34" charset="-120"/>
                <a:ea typeface="微軟正黑體" panose="020B0604030504040204" pitchFamily="34" charset="-120"/>
                <a:sym typeface="时尚中黑简体" charset="0"/>
                <a:hlinkClick r:id="rId6" action="ppaction://hlinksldjump"/>
              </a:rPr>
              <a:t>創造力</a:t>
            </a:r>
            <a:endParaRPr lang="en-US" altLang="zh-CN" sz="4000" b="1" kern="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42" name="Subtitle 2"/>
          <p:cNvSpPr txBox="1">
            <a:spLocks/>
          </p:cNvSpPr>
          <p:nvPr/>
        </p:nvSpPr>
        <p:spPr>
          <a:xfrm>
            <a:off x="1891125" y="5125983"/>
            <a:ext cx="4361378" cy="7815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zh-TW" altLang="en-US" sz="4000" b="1" kern="0" dirty="0">
                <a:solidFill>
                  <a:prstClr val="black">
                    <a:lumMod val="75000"/>
                    <a:lumOff val="25000"/>
                  </a:prstClr>
                </a:solidFill>
                <a:latin typeface="微軟正黑體" panose="020B0604030504040204" pitchFamily="34" charset="-120"/>
                <a:ea typeface="微軟正黑體" panose="020B0604030504040204" pitchFamily="34" charset="-120"/>
                <a:hlinkClick r:id="rId7" action="ppaction://hlinksldjump"/>
              </a:rPr>
              <a:t>獨立研究</a:t>
            </a:r>
            <a:endParaRPr lang="en-US" altLang="zh-CN" sz="4000" b="1" kern="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動作按鈕: 終點 3">
            <a:hlinkClick r:id="rId8" action="ppaction://hlinksldjump" highlightClick="1"/>
          </p:cNvPr>
          <p:cNvSpPr/>
          <p:nvPr/>
        </p:nvSpPr>
        <p:spPr>
          <a:xfrm>
            <a:off x="9602332" y="5508229"/>
            <a:ext cx="1036697" cy="66115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428777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4"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5"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7"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8"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9"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0"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1"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cxnSp>
        <p:nvCxnSpPr>
          <p:cNvPr id="23" name="直线连接符 22"/>
          <p:cNvCxnSpPr/>
          <p:nvPr/>
        </p:nvCxnSpPr>
        <p:spPr>
          <a:xfrm flipH="1">
            <a:off x="7225499" y="3133575"/>
            <a:ext cx="2051166" cy="4284878"/>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w="38100" cap="flat">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sp>
        <p:nvSpPr>
          <p:cNvPr id="27" name="文本框 26"/>
          <p:cNvSpPr txBox="1"/>
          <p:nvPr/>
        </p:nvSpPr>
        <p:spPr>
          <a:xfrm>
            <a:off x="684371" y="1007153"/>
            <a:ext cx="4288354" cy="707886"/>
          </a:xfrm>
          <a:prstGeom prst="rect">
            <a:avLst/>
          </a:prstGeom>
          <a:noFill/>
        </p:spPr>
        <p:txBody>
          <a:bodyPr wrap="square" rtlCol="0">
            <a:spAutoFit/>
          </a:bodyPr>
          <a:lstStyle/>
          <a:p>
            <a:pPr lvl="0" algn="r" eaLnBrk="1" fontAlgn="auto" hangingPunct="1">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情意</a:t>
            </a:r>
            <a:r>
              <a:rPr kumimoji="1" lang="zh-TW" altLang="en-US" sz="4000" b="1" dirty="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發展課程目標</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endParaRPr>
          </a:p>
        </p:txBody>
      </p:sp>
      <p:sp>
        <p:nvSpPr>
          <p:cNvPr id="2" name="矩形 1"/>
          <p:cNvSpPr/>
          <p:nvPr/>
        </p:nvSpPr>
        <p:spPr>
          <a:xfrm>
            <a:off x="623083" y="1968372"/>
            <a:ext cx="7776936" cy="3400546"/>
          </a:xfrm>
          <a:prstGeom prst="rect">
            <a:avLst/>
          </a:prstGeom>
        </p:spPr>
        <p:txBody>
          <a:bodyPr wrap="square">
            <a:spAutoFit/>
          </a:bodyPr>
          <a:lstStyle/>
          <a:p>
            <a:pPr marL="361950" lvl="0" indent="-361950">
              <a:lnSpc>
                <a:spcPct val="200000"/>
              </a:lnSpc>
              <a:spcBef>
                <a:spcPts val="600"/>
              </a:spcBef>
            </a:pP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一</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增進自我認識、自我期待，追求充分發展。</a:t>
            </a:r>
          </a:p>
          <a:p>
            <a:pPr marL="361950" lvl="0" indent="-361950">
              <a:lnSpc>
                <a:spcPct val="200000"/>
              </a:lnSpc>
              <a:spcBef>
                <a:spcPts val="600"/>
              </a:spcBef>
            </a:pP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二</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強化動機與韌性，規劃生涯、終身學習。</a:t>
            </a:r>
          </a:p>
          <a:p>
            <a:pPr marL="361950" lvl="0" indent="-361950">
              <a:lnSpc>
                <a:spcPct val="200000"/>
              </a:lnSpc>
              <a:spcBef>
                <a:spcPts val="600"/>
              </a:spcBef>
            </a:pP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三</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提升溝通同理、人際關係，有效經營生活。</a:t>
            </a:r>
          </a:p>
          <a:p>
            <a:pPr marL="361950" lvl="0" indent="-361950">
              <a:lnSpc>
                <a:spcPct val="200000"/>
              </a:lnSpc>
              <a:spcBef>
                <a:spcPts val="600"/>
              </a:spcBef>
            </a:pP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四</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厚植環境適應與聯結力，關懷公共議題。</a:t>
            </a:r>
          </a:p>
        </p:txBody>
      </p:sp>
      <p:sp>
        <p:nvSpPr>
          <p:cNvPr id="24"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19</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08469549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176416" y="2720008"/>
            <a:ext cx="39675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dirty="0">
                <a:solidFill>
                  <a:srgbClr val="E7E6E6">
                    <a:lumMod val="25000"/>
                  </a:srgbClr>
                </a:solidFill>
                <a:latin typeface="微軟正黑體" panose="020B0604030504040204" pitchFamily="34" charset="-120"/>
                <a:ea typeface="微軟正黑體" panose="020B0604030504040204" pitchFamily="34" charset="-120"/>
                <a:cs typeface="Yuanti SC" charset="-122"/>
              </a:rPr>
              <a:t>CONTENTS</a:t>
            </a:r>
            <a:endParaRPr kumimoji="1" lang="zh-CN" altLang="en-US" sz="4000" dirty="0">
              <a:solidFill>
                <a:srgbClr val="E7E6E6">
                  <a:lumMod val="25000"/>
                </a:srgbClr>
              </a:solidFill>
              <a:latin typeface="微軟正黑體" panose="020B0604030504040204" pitchFamily="34" charset="-120"/>
              <a:ea typeface="微軟正黑體" panose="020B0604030504040204" pitchFamily="34" charset="-120"/>
              <a:cs typeface="Yuanti SC" charset="-122"/>
            </a:endParaRPr>
          </a:p>
        </p:txBody>
      </p:sp>
      <p:cxnSp>
        <p:nvCxnSpPr>
          <p:cNvPr id="3" name="直线连接符 2"/>
          <p:cNvCxnSpPr/>
          <p:nvPr/>
        </p:nvCxnSpPr>
        <p:spPr>
          <a:xfrm flipV="1">
            <a:off x="1341730" y="3686529"/>
            <a:ext cx="2850857" cy="208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76416" y="3842186"/>
            <a:ext cx="2743200" cy="731611"/>
          </a:xfrm>
          <a:prstGeom prst="rect">
            <a:avLst/>
          </a:prstGeom>
          <a:solidFill>
            <a:srgbClr val="FED756"/>
          </a:solidFill>
        </p:spPr>
        <p:txBody>
          <a:bodyPr wrap="square" rtlCol="0">
            <a:spAutoFit/>
          </a:bodyPr>
          <a:lstStyle>
            <a:defPPr>
              <a:defRPr lang="zh-TW"/>
            </a:defPPr>
            <a:lvl1pPr lvl="0" algn="ctr" eaLnBrk="1" fontAlgn="auto" hangingPunct="1">
              <a:lnSpc>
                <a:spcPts val="5280"/>
              </a:lnSpc>
              <a:spcBef>
                <a:spcPts val="0"/>
              </a:spcBef>
              <a:spcAft>
                <a:spcPts val="0"/>
              </a:spcAft>
              <a:defRPr kumimoji="1" sz="4400" b="1">
                <a:solidFill>
                  <a:prstClr val="black">
                    <a:lumMod val="75000"/>
                    <a:lumOff val="25000"/>
                  </a:prstClr>
                </a:solidFill>
                <a:latin typeface="微軟正黑體" panose="020B0604030504040204" pitchFamily="34" charset="-120"/>
                <a:ea typeface="微軟正黑體" panose="020B0604030504040204" pitchFamily="34" charset="-120"/>
                <a:cs typeface="Yuanti SC" charset="-122"/>
              </a:defRPr>
            </a:lvl1pPr>
          </a:lstStyle>
          <a:p>
            <a:r>
              <a:rPr lang="zh-TW" altLang="en-US" dirty="0"/>
              <a:t>簡報綱要</a:t>
            </a:r>
            <a:endParaRPr lang="zh-CN" altLang="en-US" dirty="0"/>
          </a:p>
        </p:txBody>
      </p:sp>
      <p:sp>
        <p:nvSpPr>
          <p:cNvPr id="5" name="文本框 4"/>
          <p:cNvSpPr txBox="1"/>
          <p:nvPr/>
        </p:nvSpPr>
        <p:spPr>
          <a:xfrm>
            <a:off x="6338372" y="1837518"/>
            <a:ext cx="4421439" cy="954107"/>
          </a:xfrm>
          <a:prstGeom prst="rect">
            <a:avLst/>
          </a:prstGeom>
          <a:noFill/>
        </p:spPr>
        <p:txBody>
          <a:bodyPr wrap="square" rtlCol="0">
            <a:spAutoFit/>
          </a:bodyPr>
          <a:lstStyle/>
          <a:p>
            <a:pPr lvl="0" eaLnBrk="1" fontAlgn="auto" hangingPunct="1">
              <a:spcBef>
                <a:spcPts val="0"/>
              </a:spcBef>
              <a:spcAft>
                <a:spcPts val="0"/>
              </a:spcAft>
            </a:pP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Yuanti SC" charset="-122"/>
              </a:rPr>
              <a:t>十二年國民基本教育課程綱要總綱</a:t>
            </a:r>
            <a:r>
              <a:rPr kumimoji="1" lang="zh-TW" altLang="en-US" sz="2800" b="1" dirty="0">
                <a:solidFill>
                  <a:srgbClr val="FF0000"/>
                </a:solidFill>
                <a:latin typeface="微軟正黑體" panose="020B0604030504040204" pitchFamily="34" charset="-120"/>
                <a:ea typeface="微軟正黑體" panose="020B0604030504040204" pitchFamily="34" charset="-120"/>
                <a:cs typeface="Yuanti SC" charset="-122"/>
              </a:rPr>
              <a:t>重要理念與</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Yuanti SC" charset="-122"/>
              </a:rPr>
              <a:t>內涵</a:t>
            </a:r>
            <a:endParaRPr kumimoji="1" lang="zh-TW" altLang="en-US" sz="2800" b="1" dirty="0">
              <a:solidFill>
                <a:srgbClr val="FF0000"/>
              </a:solidFill>
              <a:latin typeface="微軟正黑體" panose="020B0604030504040204" pitchFamily="34" charset="-120"/>
              <a:ea typeface="微軟正黑體" panose="020B0604030504040204" pitchFamily="34" charset="-120"/>
              <a:cs typeface="Yuanti SC" charset="-122"/>
            </a:endParaRPr>
          </a:p>
        </p:txBody>
      </p:sp>
      <p:sp>
        <p:nvSpPr>
          <p:cNvPr id="7" name="文本框 6"/>
          <p:cNvSpPr txBox="1"/>
          <p:nvPr/>
        </p:nvSpPr>
        <p:spPr>
          <a:xfrm>
            <a:off x="5879285" y="2945862"/>
            <a:ext cx="5142238" cy="954107"/>
          </a:xfrm>
          <a:prstGeom prst="rect">
            <a:avLst/>
          </a:prstGeom>
          <a:noFill/>
        </p:spPr>
        <p:txBody>
          <a:bodyPr wrap="square" rtlCol="0">
            <a:spAutoFit/>
          </a:bodyPr>
          <a:lstStyle/>
          <a:p>
            <a:pPr lvl="0" eaLnBrk="1" fontAlgn="auto" hangingPunct="1">
              <a:spcBef>
                <a:spcPts val="0"/>
              </a:spcBef>
              <a:spcAft>
                <a:spcPts val="0"/>
              </a:spcAft>
            </a:pPr>
            <a:r>
              <a:rPr kumimoji="1" lang="zh-TW" altLang="en-US" sz="2800" b="1" dirty="0">
                <a:solidFill>
                  <a:srgbClr val="FF0000"/>
                </a:solidFill>
                <a:latin typeface="微軟正黑體" panose="020B0604030504040204" pitchFamily="34" charset="-120"/>
                <a:ea typeface="微軟正黑體" panose="020B0604030504040204" pitchFamily="34" charset="-120"/>
                <a:cs typeface="Yuanti SC" charset="-122"/>
              </a:rPr>
              <a:t>資賦優異相關之特殊需求領域課程綱要重要理念與內涵</a:t>
            </a:r>
          </a:p>
        </p:txBody>
      </p:sp>
      <p:sp>
        <p:nvSpPr>
          <p:cNvPr id="9" name="文本框 8"/>
          <p:cNvSpPr txBox="1"/>
          <p:nvPr/>
        </p:nvSpPr>
        <p:spPr>
          <a:xfrm>
            <a:off x="5481817" y="4200573"/>
            <a:ext cx="4745064" cy="954107"/>
          </a:xfrm>
          <a:prstGeom prst="rect">
            <a:avLst/>
          </a:prstGeom>
          <a:noFill/>
        </p:spPr>
        <p:txBody>
          <a:bodyPr wrap="square" rtlCol="0">
            <a:spAutoFit/>
          </a:bodyPr>
          <a:lstStyle/>
          <a:p>
            <a:pPr lvl="0" eaLnBrk="1" fontAlgn="auto" hangingPunct="1">
              <a:spcBef>
                <a:spcPts val="0"/>
              </a:spcBef>
              <a:spcAft>
                <a:spcPts val="0"/>
              </a:spcAft>
            </a:pPr>
            <a:r>
              <a:rPr kumimoji="1" lang="zh-TW" altLang="en-US" sz="2800" b="1" dirty="0">
                <a:solidFill>
                  <a:srgbClr val="FF0000"/>
                </a:solidFill>
                <a:latin typeface="微軟正黑體" panose="020B0604030504040204" pitchFamily="34" charset="-120"/>
                <a:ea typeface="微軟正黑體" panose="020B0604030504040204" pitchFamily="34" charset="-120"/>
                <a:cs typeface="Yuanti SC" charset="-122"/>
              </a:rPr>
              <a:t>國教署委託研發之課綱實施支持資源</a:t>
            </a:r>
          </a:p>
        </p:txBody>
      </p:sp>
      <p:sp>
        <p:nvSpPr>
          <p:cNvPr id="11" name="文本框 10"/>
          <p:cNvSpPr txBox="1"/>
          <p:nvPr/>
        </p:nvSpPr>
        <p:spPr>
          <a:xfrm>
            <a:off x="3410112" y="5511309"/>
            <a:ext cx="5138980" cy="707886"/>
          </a:xfrm>
          <a:prstGeom prst="rect">
            <a:avLst/>
          </a:prstGeom>
          <a:noFill/>
        </p:spPr>
        <p:txBody>
          <a:bodyPr wrap="square" rtlCol="0">
            <a:spAutoFit/>
          </a:bodyPr>
          <a:lstStyle/>
          <a:p>
            <a:pPr marL="627063" lvl="0" indent="-627063" eaLnBrk="1" fontAlgn="auto" hangingPunct="1">
              <a:spcBef>
                <a:spcPts val="0"/>
              </a:spcBef>
              <a:spcAft>
                <a:spcPts val="0"/>
              </a:spcAft>
            </a:pPr>
            <a:r>
              <a:rPr kumimoji="1" lang="zh-TW" altLang="en-US" sz="2000" dirty="0" smtClean="0">
                <a:solidFill>
                  <a:srgbClr val="E7E6E6">
                    <a:lumMod val="25000"/>
                  </a:srgbClr>
                </a:solidFill>
                <a:latin typeface="华文圆体 Regular" panose="020F0502040101010101" pitchFamily="34" charset="-122"/>
                <a:ea typeface="华文圆体 Regular" panose="020F0502040101010101" pitchFamily="34" charset="-122"/>
                <a:cs typeface="Yuanti SC" charset="-122"/>
              </a:rPr>
              <a:t>註</a:t>
            </a:r>
            <a:r>
              <a:rPr kumimoji="1" lang="en-US" altLang="zh-TW" sz="2000" dirty="0" smtClean="0">
                <a:solidFill>
                  <a:srgbClr val="E7E6E6">
                    <a:lumMod val="25000"/>
                  </a:srgbClr>
                </a:solidFill>
                <a:latin typeface="Microsoft JhengHei UI" panose="020B0604030504040204" pitchFamily="34" charset="-120"/>
                <a:ea typeface="Microsoft JhengHei UI" panose="020B0604030504040204" pitchFamily="34" charset="-120"/>
                <a:cs typeface="Yuanti SC" charset="-122"/>
              </a:rPr>
              <a:t>︰</a:t>
            </a:r>
            <a:r>
              <a:rPr kumimoji="1" lang="zh-TW" altLang="en-US" sz="2000" dirty="0" smtClean="0">
                <a:solidFill>
                  <a:srgbClr val="E7E6E6">
                    <a:lumMod val="25000"/>
                  </a:srgbClr>
                </a:solidFill>
                <a:latin typeface="华文圆体 Regular" panose="020F0502040101010101" pitchFamily="34" charset="-122"/>
                <a:ea typeface="华文圆体 Regular" panose="020F0502040101010101" pitchFamily="34" charset="-122"/>
                <a:cs typeface="Yuanti SC" charset="-122"/>
              </a:rPr>
              <a:t>「</a:t>
            </a:r>
            <a:r>
              <a:rPr kumimoji="1" lang="zh-TW" altLang="en-US" sz="2000" dirty="0">
                <a:solidFill>
                  <a:srgbClr val="E7E6E6">
                    <a:lumMod val="25000"/>
                  </a:srgbClr>
                </a:solidFill>
                <a:latin typeface="华文圆体 Regular" panose="020F0502040101010101" pitchFamily="34" charset="-122"/>
                <a:ea typeface="华文圆体 Regular" panose="020F0502040101010101" pitchFamily="34" charset="-122"/>
                <a:cs typeface="Yuanti SC" charset="-122"/>
              </a:rPr>
              <a:t>資賦優異相關之特殊需求領域課程綱要」於本簡報簡稱「資優特需領綱</a:t>
            </a:r>
            <a:r>
              <a:rPr kumimoji="1" lang="zh-TW" altLang="en-US" sz="2000" dirty="0" smtClean="0">
                <a:solidFill>
                  <a:srgbClr val="E7E6E6">
                    <a:lumMod val="25000"/>
                  </a:srgbClr>
                </a:solidFill>
                <a:latin typeface="华文圆体 Regular" panose="020F0502040101010101" pitchFamily="34" charset="-122"/>
                <a:ea typeface="华文圆体 Regular" panose="020F0502040101010101" pitchFamily="34" charset="-122"/>
                <a:cs typeface="Yuanti SC" charset="-122"/>
              </a:rPr>
              <a:t>」。</a:t>
            </a:r>
            <a:endParaRPr kumimoji="1" lang="zh-TW" altLang="en-US" sz="2000" dirty="0">
              <a:solidFill>
                <a:srgbClr val="E7E6E6">
                  <a:lumMod val="25000"/>
                </a:srgbClr>
              </a:solidFill>
              <a:latin typeface="华文圆体 Regular" panose="020F0502040101010101" pitchFamily="34" charset="-122"/>
              <a:ea typeface="华文圆体 Regular" panose="020F0502040101010101" pitchFamily="34" charset="-122"/>
              <a:cs typeface="Yuanti SC" charset="-122"/>
            </a:endParaRPr>
          </a:p>
        </p:txBody>
      </p:sp>
      <p:sp>
        <p:nvSpPr>
          <p:cNvPr id="13" name="椭圆 12"/>
          <p:cNvSpPr/>
          <p:nvPr/>
        </p:nvSpPr>
        <p:spPr>
          <a:xfrm>
            <a:off x="5538547" y="1690469"/>
            <a:ext cx="794935" cy="794935"/>
          </a:xfrm>
          <a:prstGeom prst="ellipse">
            <a:avLst/>
          </a:prstGeom>
          <a:solidFill>
            <a:srgbClr val="4BC9D0"/>
          </a:solidFill>
          <a:ln>
            <a:solidFill>
              <a:srgbClr val="4B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000" dirty="0">
                <a:solidFill>
                  <a:srgbClr val="E7E6E6">
                    <a:lumMod val="25000"/>
                  </a:srgbClr>
                </a:solidFill>
                <a:latin typeface="微軟正黑體" panose="020B0604030504040204" pitchFamily="34" charset="-120"/>
                <a:ea typeface="微軟正黑體" panose="020B0604030504040204" pitchFamily="34" charset="-120"/>
                <a:cs typeface="Yuanti SC" charset="-122"/>
              </a:rPr>
              <a:t>1</a:t>
            </a:r>
            <a:endParaRPr kumimoji="1" lang="zh-CN" altLang="en-US" sz="4000" dirty="0">
              <a:solidFill>
                <a:srgbClr val="E7E6E6">
                  <a:lumMod val="25000"/>
                </a:srgbClr>
              </a:solidFill>
              <a:latin typeface="微軟正黑體" panose="020B0604030504040204" pitchFamily="34" charset="-120"/>
              <a:ea typeface="微軟正黑體" panose="020B0604030504040204" pitchFamily="34" charset="-120"/>
              <a:cs typeface="Yuanti SC" charset="-122"/>
            </a:endParaRPr>
          </a:p>
        </p:txBody>
      </p:sp>
      <p:sp>
        <p:nvSpPr>
          <p:cNvPr id="14" name="椭圆 13"/>
          <p:cNvSpPr/>
          <p:nvPr/>
        </p:nvSpPr>
        <p:spPr>
          <a:xfrm>
            <a:off x="5084350" y="2830372"/>
            <a:ext cx="794935" cy="794935"/>
          </a:xfrm>
          <a:prstGeom prst="ellipse">
            <a:avLst/>
          </a:prstGeom>
          <a:solidFill>
            <a:srgbClr val="4BC9D0"/>
          </a:solidFill>
          <a:ln>
            <a:solidFill>
              <a:srgbClr val="4B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000" dirty="0">
                <a:solidFill>
                  <a:srgbClr val="E7E6E6">
                    <a:lumMod val="25000"/>
                  </a:srgbClr>
                </a:solidFill>
                <a:latin typeface="微軟正黑體" panose="020B0604030504040204" pitchFamily="34" charset="-120"/>
                <a:ea typeface="微軟正黑體" panose="020B0604030504040204" pitchFamily="34" charset="-120"/>
                <a:cs typeface="Yuanti SC" charset="-122"/>
              </a:rPr>
              <a:t>2</a:t>
            </a:r>
            <a:endParaRPr kumimoji="1" lang="zh-CN" altLang="en-US" sz="4000" dirty="0">
              <a:solidFill>
                <a:srgbClr val="E7E6E6">
                  <a:lumMod val="25000"/>
                </a:srgbClr>
              </a:solidFill>
              <a:latin typeface="微軟正黑體" panose="020B0604030504040204" pitchFamily="34" charset="-120"/>
              <a:ea typeface="微軟正黑體" panose="020B0604030504040204" pitchFamily="34" charset="-120"/>
              <a:cs typeface="Yuanti SC" charset="-122"/>
            </a:endParaRPr>
          </a:p>
        </p:txBody>
      </p:sp>
      <p:sp>
        <p:nvSpPr>
          <p:cNvPr id="15" name="椭圆 14"/>
          <p:cNvSpPr/>
          <p:nvPr/>
        </p:nvSpPr>
        <p:spPr>
          <a:xfrm>
            <a:off x="4686882" y="4072134"/>
            <a:ext cx="794935" cy="794935"/>
          </a:xfrm>
          <a:prstGeom prst="ellipse">
            <a:avLst/>
          </a:prstGeom>
          <a:solidFill>
            <a:srgbClr val="4BC9D0"/>
          </a:solidFill>
          <a:ln>
            <a:solidFill>
              <a:srgbClr val="4B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000" dirty="0">
                <a:solidFill>
                  <a:srgbClr val="E7E6E6">
                    <a:lumMod val="25000"/>
                  </a:srgbClr>
                </a:solidFill>
                <a:latin typeface="微軟正黑體" panose="020B0604030504040204" pitchFamily="34" charset="-120"/>
                <a:ea typeface="微軟正黑體" panose="020B0604030504040204" pitchFamily="34" charset="-120"/>
                <a:cs typeface="Yuanti SC" charset="-122"/>
              </a:rPr>
              <a:t>3</a:t>
            </a:r>
            <a:endParaRPr kumimoji="1" lang="zh-CN" altLang="en-US" sz="4000" dirty="0">
              <a:solidFill>
                <a:srgbClr val="E7E6E6">
                  <a:lumMod val="25000"/>
                </a:srgbClr>
              </a:solidFill>
              <a:latin typeface="微軟正黑體" panose="020B0604030504040204" pitchFamily="34" charset="-120"/>
              <a:ea typeface="微軟正黑體" panose="020B0604030504040204" pitchFamily="34" charset="-120"/>
              <a:cs typeface="Yuanti SC" charset="-122"/>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1576505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情</a:t>
            </a:r>
            <a:r>
              <a:rPr lang="zh-TW" altLang="en-US" sz="4000" b="1" spc="400" dirty="0">
                <a:solidFill>
                  <a:srgbClr val="FF0000"/>
                </a:solidFill>
                <a:latin typeface="微軟正黑體" pitchFamily="34" charset="-120"/>
                <a:ea typeface="微軟正黑體" pitchFamily="34" charset="-120"/>
                <a:cs typeface="+mn-cs"/>
              </a:rPr>
              <a:t>意發展</a:t>
            </a:r>
            <a:r>
              <a:rPr lang="zh-TW" altLang="en-US" sz="4000" b="1" spc="400" dirty="0" smtClean="0">
                <a:solidFill>
                  <a:srgbClr val="FF0000"/>
                </a:solidFill>
                <a:latin typeface="微軟正黑體" pitchFamily="34" charset="-120"/>
                <a:ea typeface="微軟正黑體" pitchFamily="34" charset="-120"/>
                <a:cs typeface="+mn-cs"/>
              </a:rPr>
              <a:t>學習重點</a:t>
            </a:r>
            <a:endParaRPr lang="zh-TW" altLang="en-US" sz="4000" b="1" spc="400" dirty="0">
              <a:solidFill>
                <a:srgbClr val="FF0000"/>
              </a:solidFill>
              <a:latin typeface="微軟正黑體" pitchFamily="34" charset="-120"/>
              <a:ea typeface="微軟正黑體" pitchFamily="34" charset="-120"/>
              <a:cs typeface="+mn-cs"/>
            </a:endParaRPr>
          </a:p>
        </p:txBody>
      </p:sp>
      <p:pic>
        <p:nvPicPr>
          <p:cNvPr id="8"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716" y="-384375"/>
            <a:ext cx="4138228" cy="4138228"/>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3326228108"/>
              </p:ext>
            </p:extLst>
          </p:nvPr>
        </p:nvGraphicFramePr>
        <p:xfrm>
          <a:off x="1311442" y="1268039"/>
          <a:ext cx="8398043" cy="5364000"/>
        </p:xfrm>
        <a:graphic>
          <a:graphicData uri="http://schemas.openxmlformats.org/drawingml/2006/table">
            <a:tbl>
              <a:tblPr firstRow="1" firstCol="1" bandRow="1">
                <a:tableStyleId>{17292A2E-F333-43FB-9621-5CBBE7FDCDCB}</a:tableStyleId>
              </a:tblPr>
              <a:tblGrid>
                <a:gridCol w="2767263">
                  <a:extLst>
                    <a:ext uri="{9D8B030D-6E8A-4147-A177-3AD203B41FA5}">
                      <a16:colId xmlns:a16="http://schemas.microsoft.com/office/drawing/2014/main" val="2338821836"/>
                    </a:ext>
                  </a:extLst>
                </a:gridCol>
                <a:gridCol w="2899611">
                  <a:extLst>
                    <a:ext uri="{9D8B030D-6E8A-4147-A177-3AD203B41FA5}">
                      <a16:colId xmlns:a16="http://schemas.microsoft.com/office/drawing/2014/main" val="1615339042"/>
                    </a:ext>
                  </a:extLst>
                </a:gridCol>
                <a:gridCol w="2731169">
                  <a:extLst>
                    <a:ext uri="{9D8B030D-6E8A-4147-A177-3AD203B41FA5}">
                      <a16:colId xmlns:a16="http://schemas.microsoft.com/office/drawing/2014/main" val="1028694859"/>
                    </a:ext>
                  </a:extLst>
                </a:gridCol>
              </a:tblGrid>
              <a:tr h="252000">
                <a:tc gridSpan="2">
                  <a:txBody>
                    <a:bodyPr/>
                    <a:lstStyle/>
                    <a:p>
                      <a:pPr algn="ctr">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學習表現</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solidFill>
                      <a:srgbClr val="FDD661"/>
                    </a:solidFill>
                  </a:tcPr>
                </a:tc>
                <a:tc hMerge="1">
                  <a:txBody>
                    <a:bodyPr/>
                    <a:lstStyle/>
                    <a:p>
                      <a:endParaRPr lang="zh-TW" altLang="en-US"/>
                    </a:p>
                  </a:txBody>
                  <a:tcPr/>
                </a:tc>
                <a:tc>
                  <a:txBody>
                    <a:bodyPr/>
                    <a:lstStyle/>
                    <a:p>
                      <a:pPr algn="ctr">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學習內容</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solidFill>
                      <a:srgbClr val="FDD661"/>
                    </a:solidFill>
                  </a:tcPr>
                </a:tc>
                <a:extLst>
                  <a:ext uri="{0D108BD9-81ED-4DB2-BD59-A6C34878D82A}">
                    <a16:rowId xmlns:a16="http://schemas.microsoft.com/office/drawing/2014/main" val="2264466669"/>
                  </a:ext>
                </a:extLst>
              </a:tr>
              <a:tr h="252000">
                <a:tc>
                  <a:txBody>
                    <a:bodyPr/>
                    <a:lstStyle/>
                    <a:p>
                      <a:pPr algn="ctr">
                        <a:spcAft>
                          <a:spcPts val="0"/>
                        </a:spcAft>
                      </a:pPr>
                      <a:r>
                        <a:rPr lang="zh-TW" altLang="en-US" sz="1600" b="1" dirty="0" smtClean="0">
                          <a:solidFill>
                            <a:schemeClr val="tx1"/>
                          </a:solidFill>
                          <a:effectLst/>
                          <a:latin typeface="微軟正黑體" panose="020B0604030504040204" pitchFamily="34" charset="-120"/>
                          <a:ea typeface="微軟正黑體" panose="020B0604030504040204" pitchFamily="34" charset="-120"/>
                        </a:rPr>
                        <a:t>向度</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a:txBody>
                    <a:bodyPr/>
                    <a:lstStyle/>
                    <a:p>
                      <a:pPr algn="ctr">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次項目</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solidFill>
                      <a:srgbClr val="FDD661"/>
                    </a:solidFill>
                  </a:tcPr>
                </a:tc>
                <a:tc>
                  <a:txBody>
                    <a:bodyPr/>
                    <a:lstStyle/>
                    <a:p>
                      <a:pPr algn="ctr">
                        <a:spcAft>
                          <a:spcPts val="0"/>
                        </a:spcAft>
                      </a:pPr>
                      <a:r>
                        <a:rPr lang="zh-TW" sz="1600" b="1" dirty="0" smtClean="0">
                          <a:solidFill>
                            <a:schemeClr val="tx1"/>
                          </a:solidFill>
                          <a:effectLst/>
                          <a:latin typeface="微軟正黑體" panose="020B0604030504040204" pitchFamily="34" charset="-120"/>
                          <a:ea typeface="微軟正黑體" panose="020B0604030504040204" pitchFamily="34" charset="-120"/>
                        </a:rPr>
                        <a:t>主題</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solidFill>
                      <a:srgbClr val="FDD661"/>
                    </a:solidFill>
                  </a:tcPr>
                </a:tc>
                <a:extLst>
                  <a:ext uri="{0D108BD9-81ED-4DB2-BD59-A6C34878D82A}">
                    <a16:rowId xmlns:a16="http://schemas.microsoft.com/office/drawing/2014/main" val="3337919698"/>
                  </a:ext>
                </a:extLst>
              </a:tr>
              <a:tr h="324000">
                <a:tc rowSpan="4">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1.</a:t>
                      </a:r>
                      <a:r>
                        <a:rPr lang="zh-TW" sz="2000" b="0" dirty="0">
                          <a:effectLst/>
                          <a:latin typeface="微軟正黑體" panose="020B0604030504040204" pitchFamily="34" charset="-120"/>
                          <a:ea typeface="微軟正黑體" panose="020B0604030504040204" pitchFamily="34" charset="-120"/>
                        </a:rPr>
                        <a:t>啟發潛能、精進自我</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lnB w="12700" cap="flat" cmpd="sng" algn="ctr">
                      <a:solidFill>
                        <a:srgbClr val="FDD661"/>
                      </a:solidFill>
                      <a:prstDash val="solid"/>
                      <a:round/>
                      <a:headEnd type="none" w="med" len="med"/>
                      <a:tailEnd type="none" w="med" len="med"/>
                    </a:lnB>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a</a:t>
                      </a:r>
                      <a:r>
                        <a:rPr lang="en-US" sz="2000" b="0" dirty="0" smtClean="0">
                          <a:effectLst/>
                          <a:latin typeface="微軟正黑體" panose="020B0604030504040204" pitchFamily="34" charset="-120"/>
                          <a:ea typeface="微軟正黑體" panose="020B0604030504040204" pitchFamily="34" charset="-120"/>
                        </a:rPr>
                        <a:t>.</a:t>
                      </a:r>
                      <a:r>
                        <a:rPr lang="zh-TW" altLang="en-US" sz="2000" b="0" dirty="0" smtClean="0">
                          <a:effectLst/>
                          <a:latin typeface="微軟正黑體" panose="020B0604030504040204" pitchFamily="34" charset="-120"/>
                          <a:ea typeface="微軟正黑體" panose="020B0604030504040204" pitchFamily="34" charset="-120"/>
                        </a:rPr>
                        <a:t>個人</a:t>
                      </a:r>
                      <a:r>
                        <a:rPr lang="zh-TW" sz="2000" b="0" dirty="0" smtClean="0">
                          <a:effectLst/>
                          <a:latin typeface="微軟正黑體" panose="020B0604030504040204" pitchFamily="34" charset="-120"/>
                          <a:ea typeface="微軟正黑體" panose="020B0604030504040204" pitchFamily="34" charset="-120"/>
                        </a:rPr>
                        <a:t>特質</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rowSpan="4">
                  <a:txBody>
                    <a:bodyPr/>
                    <a:lstStyle/>
                    <a:p>
                      <a:pPr>
                        <a:spcAft>
                          <a:spcPts val="0"/>
                        </a:spcAft>
                      </a:pPr>
                      <a:r>
                        <a:rPr lang="zh-TW" sz="2000" b="0" dirty="0">
                          <a:effectLst/>
                          <a:latin typeface="微軟正黑體" panose="020B0604030504040204" pitchFamily="34" charset="-120"/>
                          <a:ea typeface="微軟正黑體" panose="020B0604030504040204" pitchFamily="34" charset="-120"/>
                        </a:rPr>
                        <a:t>認識才能</a:t>
                      </a:r>
                      <a:r>
                        <a:rPr lang="zh-TW" sz="2000" b="0" dirty="0" smtClean="0">
                          <a:effectLst/>
                          <a:latin typeface="微軟正黑體" panose="020B0604030504040204" pitchFamily="34" charset="-120"/>
                          <a:ea typeface="微軟正黑體" panose="020B0604030504040204" pitchFamily="34" charset="-120"/>
                        </a:rPr>
                        <a:t>發展</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lnB w="12700" cap="flat" cmpd="sng" algn="ctr">
                      <a:solidFill>
                        <a:srgbClr val="FDD661"/>
                      </a:solidFill>
                      <a:prstDash val="solid"/>
                      <a:round/>
                      <a:headEnd type="none" w="med" len="med"/>
                      <a:tailEnd type="none" w="med" len="med"/>
                    </a:lnB>
                  </a:tcPr>
                </a:tc>
                <a:extLst>
                  <a:ext uri="{0D108BD9-81ED-4DB2-BD59-A6C34878D82A}">
                    <a16:rowId xmlns:a16="http://schemas.microsoft.com/office/drawing/2014/main" val="2066258956"/>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能力成就與期待</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786741636"/>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c.</a:t>
                      </a:r>
                      <a:r>
                        <a:rPr lang="zh-TW" sz="2000" b="0" dirty="0">
                          <a:effectLst/>
                          <a:latin typeface="微軟正黑體" panose="020B0604030504040204" pitchFamily="34" charset="-120"/>
                          <a:ea typeface="微軟正黑體" panose="020B0604030504040204" pitchFamily="34" charset="-120"/>
                        </a:rPr>
                        <a:t>正向情緒激發與維持</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2002013474"/>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d.</a:t>
                      </a:r>
                      <a:r>
                        <a:rPr lang="zh-TW" sz="2000" b="0" dirty="0">
                          <a:effectLst/>
                          <a:latin typeface="微軟正黑體" panose="020B0604030504040204" pitchFamily="34" charset="-120"/>
                          <a:ea typeface="微軟正黑體" panose="020B0604030504040204" pitchFamily="34" charset="-120"/>
                        </a:rPr>
                        <a:t>人生關懷與心靈修養</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3551467968"/>
                  </a:ext>
                </a:extLst>
              </a:tr>
              <a:tr h="324000">
                <a:tc rowSpan="4">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2.</a:t>
                      </a:r>
                      <a:r>
                        <a:rPr lang="zh-TW" sz="2000" b="0" dirty="0">
                          <a:effectLst/>
                          <a:latin typeface="微軟正黑體" panose="020B0604030504040204" pitchFamily="34" charset="-120"/>
                          <a:ea typeface="微軟正黑體" panose="020B0604030504040204" pitchFamily="34" charset="-120"/>
                        </a:rPr>
                        <a:t>增能應變、發展生涯</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lnT w="12700" cap="flat" cmpd="sng" algn="ctr">
                      <a:solidFill>
                        <a:srgbClr val="FDD661"/>
                      </a:solidFill>
                      <a:prstDash val="solid"/>
                      <a:round/>
                      <a:headEnd type="none" w="med" len="med"/>
                      <a:tailEnd type="none" w="med" len="med"/>
                    </a:lnT>
                    <a:lnB w="12700" cap="flat" cmpd="sng" algn="ctr">
                      <a:solidFill>
                        <a:srgbClr val="FDD661"/>
                      </a:solidFill>
                      <a:prstDash val="solid"/>
                      <a:round/>
                      <a:headEnd type="none" w="med" len="med"/>
                      <a:tailEnd type="none" w="med" len="med"/>
                    </a:lnB>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壓力調適</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rowSpan="4">
                  <a:txBody>
                    <a:bodyPr/>
                    <a:lstStyle/>
                    <a:p>
                      <a:pPr>
                        <a:spcAft>
                          <a:spcPts val="0"/>
                        </a:spcAft>
                      </a:pPr>
                      <a:r>
                        <a:rPr lang="zh-TW" sz="2000" b="0" dirty="0">
                          <a:effectLst/>
                          <a:latin typeface="微軟正黑體" panose="020B0604030504040204" pitchFamily="34" charset="-120"/>
                          <a:ea typeface="微軟正黑體" panose="020B0604030504040204" pitchFamily="34" charset="-120"/>
                        </a:rPr>
                        <a:t>面對挑戰與生涯</a:t>
                      </a:r>
                      <a:r>
                        <a:rPr lang="zh-TW" sz="2000" b="0" dirty="0" smtClean="0">
                          <a:effectLst/>
                          <a:latin typeface="微軟正黑體" panose="020B0604030504040204" pitchFamily="34" charset="-120"/>
                          <a:ea typeface="微軟正黑體" panose="020B0604030504040204" pitchFamily="34" charset="-120"/>
                        </a:rPr>
                        <a:t>發展</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lnT w="12700" cap="flat" cmpd="sng" algn="ctr">
                      <a:solidFill>
                        <a:srgbClr val="FDD661"/>
                      </a:solidFill>
                      <a:prstDash val="solid"/>
                      <a:round/>
                      <a:headEnd type="none" w="med" len="med"/>
                      <a:tailEnd type="none" w="med" len="med"/>
                    </a:lnT>
                    <a:lnB w="12700" cap="flat" cmpd="sng" algn="ctr">
                      <a:solidFill>
                        <a:srgbClr val="FDD661"/>
                      </a:solidFill>
                      <a:prstDash val="solid"/>
                      <a:round/>
                      <a:headEnd type="none" w="med" len="med"/>
                      <a:tailEnd type="none" w="med" len="med"/>
                    </a:lnB>
                  </a:tcPr>
                </a:tc>
                <a:extLst>
                  <a:ext uri="{0D108BD9-81ED-4DB2-BD59-A6C34878D82A}">
                    <a16:rowId xmlns:a16="http://schemas.microsoft.com/office/drawing/2014/main" val="2049932014"/>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強化韌性</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1931160279"/>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c.</a:t>
                      </a:r>
                      <a:r>
                        <a:rPr lang="zh-TW" sz="2000" b="0" dirty="0">
                          <a:effectLst/>
                          <a:latin typeface="微軟正黑體" panose="020B0604030504040204" pitchFamily="34" charset="-120"/>
                          <a:ea typeface="微軟正黑體" panose="020B0604030504040204" pitchFamily="34" charset="-120"/>
                        </a:rPr>
                        <a:t>興趣與動機</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3529951499"/>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d.</a:t>
                      </a:r>
                      <a:r>
                        <a:rPr lang="zh-TW" sz="2000" b="0" dirty="0">
                          <a:effectLst/>
                          <a:latin typeface="微軟正黑體" panose="020B0604030504040204" pitchFamily="34" charset="-120"/>
                          <a:ea typeface="微軟正黑體" panose="020B0604030504040204" pitchFamily="34" charset="-120"/>
                        </a:rPr>
                        <a:t>生涯試探與規劃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3203971997"/>
                  </a:ext>
                </a:extLst>
              </a:tr>
              <a:tr h="324000">
                <a:tc rowSpan="3">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3.</a:t>
                      </a:r>
                      <a:r>
                        <a:rPr lang="zh-TW" sz="2000" b="0" dirty="0">
                          <a:effectLst/>
                          <a:latin typeface="微軟正黑體" panose="020B0604030504040204" pitchFamily="34" charset="-120"/>
                          <a:ea typeface="微軟正黑體" panose="020B0604030504040204" pitchFamily="34" charset="-120"/>
                        </a:rPr>
                        <a:t>溝通互動、經營生活</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lnT w="12700" cap="flat" cmpd="sng" algn="ctr">
                      <a:solidFill>
                        <a:srgbClr val="FDD661"/>
                      </a:solidFill>
                      <a:prstDash val="solid"/>
                      <a:round/>
                      <a:headEnd type="none" w="med" len="med"/>
                      <a:tailEnd type="none" w="med" len="med"/>
                    </a:lnT>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溝通表達與同理</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rowSpan="3">
                  <a:txBody>
                    <a:bodyPr/>
                    <a:lstStyle/>
                    <a:p>
                      <a:pPr>
                        <a:spcAft>
                          <a:spcPts val="0"/>
                        </a:spcAft>
                      </a:pPr>
                      <a:r>
                        <a:rPr lang="zh-TW" sz="2000" b="0" dirty="0">
                          <a:effectLst/>
                          <a:latin typeface="微軟正黑體" panose="020B0604030504040204" pitchFamily="34" charset="-120"/>
                          <a:ea typeface="微軟正黑體" panose="020B0604030504040204" pitchFamily="34" charset="-120"/>
                        </a:rPr>
                        <a:t>溝通互動、生活效能與</a:t>
                      </a:r>
                      <a:r>
                        <a:rPr lang="zh-TW" sz="2000" b="0" dirty="0" smtClean="0">
                          <a:effectLst/>
                          <a:latin typeface="微軟正黑體" panose="020B0604030504040204" pitchFamily="34" charset="-120"/>
                          <a:ea typeface="微軟正黑體" panose="020B0604030504040204" pitchFamily="34" charset="-120"/>
                        </a:rPr>
                        <a:t>美感</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lnT w="12700" cap="flat" cmpd="sng" algn="ctr">
                      <a:solidFill>
                        <a:srgbClr val="FDD661"/>
                      </a:solidFill>
                      <a:prstDash val="solid"/>
                      <a:round/>
                      <a:headEnd type="none" w="med" len="med"/>
                      <a:tailEnd type="none" w="med" len="med"/>
                    </a:lnT>
                  </a:tcPr>
                </a:tc>
                <a:extLst>
                  <a:ext uri="{0D108BD9-81ED-4DB2-BD59-A6C34878D82A}">
                    <a16:rowId xmlns:a16="http://schemas.microsoft.com/office/drawing/2014/main" val="1135756063"/>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資訊運用與批判</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2176968582"/>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c.</a:t>
                      </a:r>
                      <a:r>
                        <a:rPr lang="zh-TW" sz="2000" b="0" dirty="0">
                          <a:effectLst/>
                          <a:latin typeface="微軟正黑體" panose="020B0604030504040204" pitchFamily="34" charset="-120"/>
                          <a:ea typeface="微軟正黑體" panose="020B0604030504040204" pitchFamily="34" charset="-120"/>
                        </a:rPr>
                        <a:t>美感涵養</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1921243405"/>
                  </a:ext>
                </a:extLst>
              </a:tr>
              <a:tr h="324000">
                <a:tc rowSpan="4">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4.</a:t>
                      </a:r>
                      <a:r>
                        <a:rPr lang="zh-TW" sz="2000" b="0" dirty="0">
                          <a:effectLst/>
                          <a:latin typeface="微軟正黑體" panose="020B0604030504040204" pitchFamily="34" charset="-120"/>
                          <a:ea typeface="微軟正黑體" panose="020B0604030504040204" pitchFamily="34" charset="-120"/>
                        </a:rPr>
                        <a:t>適應環境、參與社會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利己與利他</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rowSpan="4">
                  <a:txBody>
                    <a:bodyPr/>
                    <a:lstStyle/>
                    <a:p>
                      <a:pPr>
                        <a:spcAft>
                          <a:spcPts val="0"/>
                        </a:spcAft>
                      </a:pPr>
                      <a:r>
                        <a:rPr lang="zh-TW" sz="2000" b="0" dirty="0">
                          <a:effectLst/>
                          <a:latin typeface="微軟正黑體" panose="020B0604030504040204" pitchFamily="34" charset="-120"/>
                          <a:ea typeface="微軟正黑體" panose="020B0604030504040204" pitchFamily="34" charset="-120"/>
                        </a:rPr>
                        <a:t>適應環境並參與</a:t>
                      </a:r>
                      <a:r>
                        <a:rPr lang="zh-TW" sz="2000" b="0" dirty="0" smtClean="0">
                          <a:effectLst/>
                          <a:latin typeface="微軟正黑體" panose="020B0604030504040204" pitchFamily="34" charset="-120"/>
                          <a:ea typeface="微軟正黑體" panose="020B0604030504040204" pitchFamily="34" charset="-120"/>
                        </a:rPr>
                        <a:t>社會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4293035119"/>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家庭適應</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4091638998"/>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c.</a:t>
                      </a:r>
                      <a:r>
                        <a:rPr lang="zh-TW" sz="2000" b="0" dirty="0">
                          <a:effectLst/>
                          <a:latin typeface="微軟正黑體" panose="020B0604030504040204" pitchFamily="34" charset="-120"/>
                          <a:ea typeface="微軟正黑體" panose="020B0604030504040204" pitchFamily="34" charset="-120"/>
                        </a:rPr>
                        <a:t>學校適應</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826751573"/>
                  </a:ext>
                </a:extLst>
              </a:tr>
              <a:tr h="324000">
                <a:tc vMerge="1">
                  <a:txBody>
                    <a:bodyPr/>
                    <a:lstStyle/>
                    <a:p>
                      <a:endParaRPr lang="zh-TW" altLang="en-US"/>
                    </a:p>
                  </a:txBody>
                  <a:tcPr/>
                </a:tc>
                <a:tc>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d.</a:t>
                      </a:r>
                      <a:r>
                        <a:rPr lang="zh-TW" sz="2000" b="0" dirty="0">
                          <a:effectLst/>
                          <a:latin typeface="微軟正黑體" panose="020B0604030504040204" pitchFamily="34" charset="-120"/>
                          <a:ea typeface="微軟正黑體" panose="020B0604030504040204" pitchFamily="34" charset="-120"/>
                        </a:rPr>
                        <a:t>文化認同與國際連結</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4128338755"/>
                  </a:ext>
                </a:extLst>
              </a:tr>
            </a:tbl>
          </a:graphicData>
        </a:graphic>
      </p:graphicFrame>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20</a:t>
            </a:fld>
            <a:endParaRPr lang="zh-TW" altLang="en-US"/>
          </a:p>
        </p:txBody>
      </p:sp>
    </p:spTree>
    <p:extLst>
      <p:ext uri="{BB962C8B-B14F-4D97-AF65-F5344CB8AC3E}">
        <p14:creationId xmlns:p14="http://schemas.microsoft.com/office/powerpoint/2010/main" val="137625005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a:solidFill>
                  <a:srgbClr val="FF0000"/>
                </a:solidFill>
                <a:latin typeface="微軟正黑體" pitchFamily="34" charset="-120"/>
                <a:ea typeface="微軟正黑體" pitchFamily="34" charset="-120"/>
                <a:cs typeface="+mn-cs"/>
              </a:rPr>
              <a:t>情意發展學習表現舉例</a:t>
            </a:r>
          </a:p>
        </p:txBody>
      </p:sp>
      <p:graphicFrame>
        <p:nvGraphicFramePr>
          <p:cNvPr id="4" name="表格 3"/>
          <p:cNvGraphicFramePr>
            <a:graphicFrameLocks noGrp="1"/>
          </p:cNvGraphicFramePr>
          <p:nvPr>
            <p:extLst>
              <p:ext uri="{D42A27DB-BD31-4B8C-83A1-F6EECF244321}">
                <p14:modId xmlns:p14="http://schemas.microsoft.com/office/powerpoint/2010/main" val="1472749771"/>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lnR w="12700" cap="flat" cmpd="sng" algn="ctr">
                      <a:solidFill>
                        <a:srgbClr val="FED756"/>
                      </a:solidFill>
                      <a:prstDash val="solid"/>
                      <a:round/>
                      <a:headEnd type="none" w="med" len="med"/>
                      <a:tailEnd type="none" w="med" len="med"/>
                    </a:ln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lnL w="12700" cap="flat" cmpd="sng" algn="ctr">
                      <a:solidFill>
                        <a:srgbClr val="FED756"/>
                      </a:solidFill>
                      <a:prstDash val="solid"/>
                      <a:round/>
                      <a:headEnd type="none" w="med" len="med"/>
                      <a:tailEnd type="none" w="med" len="med"/>
                    </a:lnL>
                    <a:lnR w="12700" cap="flat" cmpd="sng" algn="ctr">
                      <a:solidFill>
                        <a:srgbClr val="FED756"/>
                      </a:solidFill>
                      <a:prstDash val="solid"/>
                      <a:round/>
                      <a:headEnd type="none" w="med" len="med"/>
                      <a:tailEnd type="none" w="med" len="med"/>
                    </a:ln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lnL w="12700" cap="flat" cmpd="sng" algn="ctr">
                      <a:solidFill>
                        <a:srgbClr val="FED756"/>
                      </a:solidFill>
                      <a:prstDash val="solid"/>
                      <a:round/>
                      <a:headEnd type="none" w="med" len="med"/>
                      <a:tailEnd type="none" w="med" len="med"/>
                    </a:lnL>
                    <a:lnR w="12700" cap="flat" cmpd="sng" algn="ctr">
                      <a:solidFill>
                        <a:srgbClr val="FED756"/>
                      </a:solidFill>
                      <a:prstDash val="solid"/>
                      <a:round/>
                      <a:headEnd type="none" w="med" len="med"/>
                      <a:tailEnd type="none" w="med" len="med"/>
                    </a:ln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lnL w="12700" cap="flat" cmpd="sng" algn="ctr">
                      <a:solidFill>
                        <a:srgbClr val="FED756"/>
                      </a:solidFill>
                      <a:prstDash val="solid"/>
                      <a:round/>
                      <a:headEnd type="none" w="med" len="med"/>
                      <a:tailEnd type="none" w="med" len="med"/>
                    </a:lnL>
                    <a:solidFill>
                      <a:srgbClr val="FDD661"/>
                    </a:solidFill>
                  </a:tcPr>
                </a:tc>
                <a:extLst>
                  <a:ext uri="{0D108BD9-81ED-4DB2-BD59-A6C34878D82A}">
                    <a16:rowId xmlns:a16="http://schemas.microsoft.com/office/drawing/2014/main" val="10000"/>
                  </a:ext>
                </a:extLst>
              </a:tr>
              <a:tr h="2316638">
                <a:tc>
                  <a:txBody>
                    <a:bodyPr/>
                    <a:lstStyle/>
                    <a:p>
                      <a:pPr marL="449263" indent="-450850" defTabSz="622300">
                        <a:spcAft>
                          <a:spcPts val="0"/>
                        </a:spcAft>
                      </a:pPr>
                      <a:r>
                        <a:rPr lang="zh-TW" altLang="zh-TW" sz="2400" b="1" dirty="0" smtClean="0">
                          <a:effectLst/>
                          <a:latin typeface="微軟正黑體" panose="020B0604030504040204" pitchFamily="34" charset="-120"/>
                          <a:ea typeface="微軟正黑體" panose="020B0604030504040204" pitchFamily="34" charset="-120"/>
                        </a:rPr>
                        <a:t>特情</a:t>
                      </a:r>
                      <a:r>
                        <a:rPr lang="en-US" altLang="zh-TW" sz="2400" b="1" dirty="0" smtClean="0">
                          <a:effectLst/>
                          <a:latin typeface="微軟正黑體" panose="020B0604030504040204" pitchFamily="34" charset="-120"/>
                          <a:ea typeface="微軟正黑體" panose="020B0604030504040204" pitchFamily="34" charset="-120"/>
                        </a:rPr>
                        <a:t>1c-</a:t>
                      </a:r>
                      <a:r>
                        <a:rPr lang="zh-TW" altLang="zh-TW" sz="2400" b="1" dirty="0" smtClean="0">
                          <a:effectLst/>
                          <a:latin typeface="微軟正黑體" panose="020B0604030504040204" pitchFamily="34" charset="-120"/>
                          <a:ea typeface="微軟正黑體" panose="020B0604030504040204" pitchFamily="34" charset="-120"/>
                        </a:rPr>
                        <a:t>Ⅱ</a:t>
                      </a:r>
                      <a:r>
                        <a:rPr lang="en-US" altLang="zh-TW" sz="2400" b="1" dirty="0" smtClean="0">
                          <a:effectLst/>
                          <a:latin typeface="微軟正黑體" panose="020B0604030504040204" pitchFamily="34" charset="-120"/>
                          <a:ea typeface="微軟正黑體" panose="020B0604030504040204" pitchFamily="34" charset="-120"/>
                        </a:rPr>
                        <a:t>-1</a:t>
                      </a:r>
                    </a:p>
                    <a:p>
                      <a:pPr marL="1588" indent="-3175" defTabSz="622300">
                        <a:spcBef>
                          <a:spcPts val="1200"/>
                        </a:spcBef>
                        <a:spcAft>
                          <a:spcPts val="0"/>
                        </a:spcAft>
                      </a:pPr>
                      <a:r>
                        <a:rPr lang="zh-TW" altLang="zh-TW" sz="2400" dirty="0" smtClean="0">
                          <a:effectLst/>
                          <a:latin typeface="微軟正黑體" panose="020B0604030504040204" pitchFamily="34" charset="-120"/>
                          <a:ea typeface="微軟正黑體" panose="020B0604030504040204" pitchFamily="34" charset="-120"/>
                        </a:rPr>
                        <a:t>維持平穩的情緒狀態。</a:t>
                      </a:r>
                      <a:endPar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51" marR="91451" marT="45712" marB="45712">
                    <a:lnR w="12700" cap="flat" cmpd="sng" algn="ctr">
                      <a:solidFill>
                        <a:srgbClr val="FDD661"/>
                      </a:solidFill>
                      <a:prstDash val="solid"/>
                      <a:round/>
                      <a:headEnd type="none" w="med" len="med"/>
                      <a:tailEnd type="none" w="med" len="med"/>
                    </a:lnR>
                  </a:tcPr>
                </a:tc>
                <a:tc>
                  <a:txBody>
                    <a:bodyPr/>
                    <a:lstStyle/>
                    <a:p>
                      <a:pPr marL="897890" indent="-899160">
                        <a:spcAft>
                          <a:spcPts val="0"/>
                        </a:spcAft>
                      </a:pPr>
                      <a:r>
                        <a:rPr lang="zh-TW" altLang="zh-TW" sz="2400" b="1" dirty="0" smtClean="0">
                          <a:effectLst/>
                          <a:latin typeface="微軟正黑體" panose="020B0604030504040204" pitchFamily="34" charset="-120"/>
                          <a:ea typeface="微軟正黑體" panose="020B0604030504040204" pitchFamily="34" charset="-120"/>
                        </a:rPr>
                        <a:t>特情</a:t>
                      </a:r>
                      <a:r>
                        <a:rPr lang="en-US" altLang="zh-TW" sz="2400" b="1" dirty="0" smtClean="0">
                          <a:effectLst/>
                          <a:latin typeface="微軟正黑體" panose="020B0604030504040204" pitchFamily="34" charset="-120"/>
                          <a:ea typeface="微軟正黑體" panose="020B0604030504040204" pitchFamily="34" charset="-120"/>
                        </a:rPr>
                        <a:t>1c-</a:t>
                      </a:r>
                      <a:r>
                        <a:rPr lang="zh-TW" altLang="zh-TW" sz="2400" b="1" dirty="0" smtClean="0">
                          <a:effectLst/>
                          <a:latin typeface="微軟正黑體" panose="020B0604030504040204" pitchFamily="34" charset="-120"/>
                          <a:ea typeface="微軟正黑體" panose="020B0604030504040204" pitchFamily="34" charset="-120"/>
                        </a:rPr>
                        <a:t>Ⅲ</a:t>
                      </a:r>
                      <a:r>
                        <a:rPr lang="en-US" altLang="zh-TW" sz="2400" b="1" dirty="0" smtClean="0">
                          <a:effectLst/>
                          <a:latin typeface="微軟正黑體" panose="020B0604030504040204" pitchFamily="34" charset="-120"/>
                          <a:ea typeface="微軟正黑體" panose="020B0604030504040204" pitchFamily="34" charset="-120"/>
                        </a:rPr>
                        <a:t>-1</a:t>
                      </a:r>
                    </a:p>
                    <a:p>
                      <a:pPr marL="1588" indent="-3175" algn="l" defTabSz="622300" rtl="0" eaLnBrk="1" latinLnBrk="0" hangingPunct="1">
                        <a:spcBef>
                          <a:spcPts val="1200"/>
                        </a:spcBef>
                        <a:spcAft>
                          <a:spcPts val="0"/>
                        </a:spcAft>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辨識讓自己感到正向情緒的來源。</a:t>
                      </a: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5350" indent="-895350"/>
                      <a:r>
                        <a:rPr lang="zh-TW" altLang="zh-TW" sz="2400" b="1" kern="1200" dirty="0" smtClean="0">
                          <a:effectLst/>
                          <a:latin typeface="微軟正黑體" panose="020B0604030504040204" pitchFamily="34" charset="-120"/>
                          <a:ea typeface="微軟正黑體" panose="020B0604030504040204" pitchFamily="34" charset="-120"/>
                        </a:rPr>
                        <a:t>特情</a:t>
                      </a:r>
                      <a:r>
                        <a:rPr lang="en-US" altLang="zh-TW" sz="2400" b="1" kern="1200" dirty="0" smtClean="0">
                          <a:effectLst/>
                          <a:latin typeface="微軟正黑體" panose="020B0604030504040204" pitchFamily="34" charset="-120"/>
                          <a:ea typeface="微軟正黑體" panose="020B0604030504040204" pitchFamily="34" charset="-120"/>
                        </a:rPr>
                        <a:t>1c-</a:t>
                      </a:r>
                      <a:r>
                        <a:rPr lang="zh-TW" altLang="zh-TW" sz="2400" b="1" kern="1200" dirty="0" smtClean="0">
                          <a:effectLst/>
                          <a:latin typeface="微軟正黑體" panose="020B0604030504040204" pitchFamily="34" charset="-120"/>
                          <a:ea typeface="微軟正黑體" panose="020B0604030504040204" pitchFamily="34" charset="-120"/>
                        </a:rPr>
                        <a:t>Ⅳ</a:t>
                      </a:r>
                      <a:r>
                        <a:rPr lang="en-US" altLang="zh-TW" sz="2400" b="1" kern="1200" dirty="0" smtClean="0">
                          <a:effectLst/>
                          <a:latin typeface="微軟正黑體" panose="020B0604030504040204" pitchFamily="34" charset="-120"/>
                          <a:ea typeface="微軟正黑體" panose="020B0604030504040204" pitchFamily="34" charset="-120"/>
                        </a:rPr>
                        <a:t>-1</a:t>
                      </a:r>
                    </a:p>
                    <a:p>
                      <a:pPr marL="1588" indent="-3175" algn="l" defTabSz="622300" rtl="0" eaLnBrk="1" latinLnBrk="0" hangingPunct="1">
                        <a:spcBef>
                          <a:spcPts val="1200"/>
                        </a:spcBef>
                        <a:spcAft>
                          <a:spcPts val="0"/>
                        </a:spcAft>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經常展現樂觀與希望的正向情緒。</a:t>
                      </a: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7890" indent="-899160">
                        <a:spcAft>
                          <a:spcPts val="0"/>
                        </a:spcAft>
                      </a:pPr>
                      <a:r>
                        <a:rPr lang="zh-TW" altLang="zh-TW" sz="2400" b="1" dirty="0" smtClean="0">
                          <a:effectLst/>
                          <a:latin typeface="微軟正黑體" panose="020B0604030504040204" pitchFamily="34" charset="-120"/>
                          <a:ea typeface="微軟正黑體" panose="020B0604030504040204" pitchFamily="34" charset="-120"/>
                        </a:rPr>
                        <a:t>特情</a:t>
                      </a:r>
                      <a:r>
                        <a:rPr lang="en-US" altLang="zh-TW" sz="2400" b="1" dirty="0" smtClean="0">
                          <a:effectLst/>
                          <a:latin typeface="微軟正黑體" panose="020B0604030504040204" pitchFamily="34" charset="-120"/>
                          <a:ea typeface="微軟正黑體" panose="020B0604030504040204" pitchFamily="34" charset="-120"/>
                        </a:rPr>
                        <a:t>1c-</a:t>
                      </a:r>
                      <a:r>
                        <a:rPr lang="zh-TW" altLang="zh-TW" sz="2400" b="1" dirty="0" smtClean="0">
                          <a:effectLst/>
                          <a:latin typeface="微軟正黑體" panose="020B0604030504040204" pitchFamily="34" charset="-120"/>
                          <a:ea typeface="微軟正黑體" panose="020B0604030504040204" pitchFamily="34" charset="-120"/>
                        </a:rPr>
                        <a:t>Ⅴ</a:t>
                      </a:r>
                      <a:r>
                        <a:rPr lang="en-US" altLang="zh-TW" sz="2400" b="1" dirty="0" smtClean="0">
                          <a:effectLst/>
                          <a:latin typeface="微軟正黑體" panose="020B0604030504040204" pitchFamily="34" charset="-120"/>
                          <a:ea typeface="微軟正黑體" panose="020B0604030504040204" pitchFamily="34" charset="-120"/>
                        </a:rPr>
                        <a:t>-1</a:t>
                      </a:r>
                    </a:p>
                    <a:p>
                      <a:pPr marL="1588" indent="-3175" algn="l" defTabSz="622300" rtl="0" eaLnBrk="1" latinLnBrk="0" hangingPunct="1">
                        <a:spcBef>
                          <a:spcPts val="1200"/>
                        </a:spcBef>
                        <a:spcAft>
                          <a:spcPts val="0"/>
                        </a:spcAft>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理解正向情緒發展的意義與價值。</a:t>
                      </a:r>
                    </a:p>
                    <a:p>
                      <a:pPr marL="360363" marR="0" lvl="0" indent="-360363" algn="just" defTabSz="914400" rtl="0" eaLnBrk="1" fontAlgn="auto" latinLnBrk="0" hangingPunct="1">
                        <a:lnSpc>
                          <a:spcPct val="150000"/>
                        </a:lnSpc>
                        <a:spcBef>
                          <a:spcPts val="0"/>
                        </a:spcBef>
                        <a:spcAft>
                          <a:spcPts val="0"/>
                        </a:spcAft>
                        <a:buClrTx/>
                        <a:buSzTx/>
                        <a:buFontTx/>
                        <a:buNone/>
                        <a:tabLst/>
                        <a:defRPr/>
                      </a:pPr>
                      <a:endPar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51" marR="91451" marT="45712" marB="45712">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grpSp>
        <p:nvGrpSpPr>
          <p:cNvPr id="8" name="群組 7"/>
          <p:cNvGrpSpPr/>
          <p:nvPr/>
        </p:nvGrpSpPr>
        <p:grpSpPr>
          <a:xfrm>
            <a:off x="7940842" y="4334425"/>
            <a:ext cx="2494400" cy="2029122"/>
            <a:chOff x="7940842" y="4334425"/>
            <a:chExt cx="2494400" cy="2029122"/>
          </a:xfrm>
        </p:grpSpPr>
        <p:pic>
          <p:nvPicPr>
            <p:cNvPr id="9"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10" name="文字方塊 9"/>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保持彈</a:t>
              </a:r>
              <a:r>
                <a:rPr lang="zh-TW" altLang="en-US" sz="2800" b="1" dirty="0">
                  <a:solidFill>
                    <a:srgbClr val="FF0000"/>
                  </a:solidFill>
                  <a:latin typeface="微軟正黑體" panose="020B0604030504040204" pitchFamily="34" charset="-120"/>
                  <a:ea typeface="微軟正黑體" panose="020B0604030504040204" pitchFamily="34" charset="-120"/>
                </a:rPr>
                <a:t>性</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21</a:t>
            </a:fld>
            <a:endParaRPr lang="zh-TW" altLang="en-US"/>
          </a:p>
        </p:txBody>
      </p:sp>
    </p:spTree>
    <p:extLst>
      <p:ext uri="{BB962C8B-B14F-4D97-AF65-F5344CB8AC3E}">
        <p14:creationId xmlns:p14="http://schemas.microsoft.com/office/powerpoint/2010/main" val="21406094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a:solidFill>
                  <a:srgbClr val="FF0000"/>
                </a:solidFill>
                <a:latin typeface="微軟正黑體" pitchFamily="34" charset="-120"/>
                <a:ea typeface="微軟正黑體" pitchFamily="34" charset="-120"/>
                <a:cs typeface="+mn-cs"/>
              </a:rPr>
              <a:t>情意發展</a:t>
            </a:r>
            <a:r>
              <a:rPr lang="zh-TW" altLang="en-US" sz="4000" b="1" spc="400" dirty="0" smtClean="0">
                <a:solidFill>
                  <a:srgbClr val="FF0000"/>
                </a:solidFill>
                <a:latin typeface="微軟正黑體" pitchFamily="34" charset="-120"/>
                <a:ea typeface="微軟正黑體" pitchFamily="34" charset="-120"/>
                <a:cs typeface="+mn-cs"/>
              </a:rPr>
              <a:t>學習內</a:t>
            </a:r>
            <a:r>
              <a:rPr lang="zh-TW" altLang="en-US" sz="4000" b="1" spc="400" dirty="0">
                <a:solidFill>
                  <a:srgbClr val="FF0000"/>
                </a:solidFill>
                <a:latin typeface="微軟正黑體" pitchFamily="34" charset="-120"/>
                <a:ea typeface="微軟正黑體" pitchFamily="34" charset="-120"/>
                <a:cs typeface="+mn-cs"/>
              </a:rPr>
              <a:t>容</a:t>
            </a:r>
            <a:r>
              <a:rPr lang="zh-TW" altLang="en-US" sz="4000" b="1" spc="400" dirty="0" smtClean="0">
                <a:solidFill>
                  <a:srgbClr val="FF0000"/>
                </a:solidFill>
                <a:latin typeface="微軟正黑體" pitchFamily="34" charset="-120"/>
                <a:ea typeface="微軟正黑體" pitchFamily="34" charset="-120"/>
                <a:cs typeface="+mn-cs"/>
              </a:rPr>
              <a:t>舉例</a:t>
            </a:r>
            <a:endParaRPr lang="zh-TW" altLang="en-US" sz="4000" b="1" spc="400" dirty="0">
              <a:solidFill>
                <a:srgbClr val="FF0000"/>
              </a:solidFill>
              <a:latin typeface="微軟正黑體" pitchFamily="34" charset="-120"/>
              <a:ea typeface="微軟正黑體" pitchFamily="34"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1827457680"/>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449263" marR="0" lvl="0" indent="-450850" algn="l" defTabSz="6223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特情</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D-</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-2 </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利己的態度與行為。</a:t>
                      </a:r>
                    </a:p>
                  </a:txBody>
                  <a:tcPr marL="91437" marR="91437">
                    <a:lnR w="12700" cap="flat" cmpd="sng" algn="ctr">
                      <a:solidFill>
                        <a:srgbClr val="FDD661"/>
                      </a:solidFill>
                      <a:prstDash val="solid"/>
                      <a:round/>
                      <a:headEnd type="none" w="med" len="med"/>
                      <a:tailEnd type="none" w="med" len="med"/>
                    </a:lnR>
                  </a:tcPr>
                </a:tc>
                <a:tc>
                  <a:txBody>
                    <a:bodyPr/>
                    <a:lstStyle/>
                    <a:p>
                      <a:pPr marL="449263" marR="0" lvl="0" indent="-450850" algn="l" defTabSz="6223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特情</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D-</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Ⅲ</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-1 </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人我關係，利己與利他的關係。</a:t>
                      </a:r>
                    </a:p>
                  </a:txBody>
                  <a:tcPr marL="91437" marR="91437">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449263" marR="0" lvl="0" indent="-450850" algn="l" defTabSz="6223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特情</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D-</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Ⅳ</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-1 </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利他、利社會的實踐途徑</a:t>
                      </a: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a:t>
                      </a:r>
                    </a:p>
                  </a:txBody>
                  <a:tcPr marL="91437" marR="91437">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449263" indent="-450850" algn="l" defTabSz="622300" rtl="0" eaLnBrk="1" latinLnBrk="0" hangingPunct="1">
                        <a:lnSpc>
                          <a:spcPct val="100000"/>
                        </a:lnSpc>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特情</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D-</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Ⅴ</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-2</a:t>
                      </a:r>
                    </a:p>
                    <a:p>
                      <a:pPr marL="1588" indent="-3175" algn="l" defTabSz="622300" rtl="0" eaLnBrk="1" latinLnBrk="0" hangingPunct="1">
                        <a:lnSpc>
                          <a:spcPct val="100000"/>
                        </a:lnSpc>
                        <a:spcBef>
                          <a:spcPts val="1200"/>
                        </a:spcBef>
                        <a:spcAft>
                          <a:spcPts val="0"/>
                        </a:spcAft>
                      </a:pP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世界公民的責任與影響力的發揮。</a:t>
                      </a:r>
                      <a:endPar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91437" marR="91437">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3219591254"/>
                  </a:ext>
                </a:extLst>
              </a:tr>
            </a:tbl>
          </a:graphicData>
        </a:graphic>
      </p:graphicFrame>
      <p:grpSp>
        <p:nvGrpSpPr>
          <p:cNvPr id="5" name="群組 4"/>
          <p:cNvGrpSpPr/>
          <p:nvPr/>
        </p:nvGrpSpPr>
        <p:grpSpPr>
          <a:xfrm>
            <a:off x="7940842" y="4334425"/>
            <a:ext cx="2494400" cy="2029122"/>
            <a:chOff x="7940842" y="4334425"/>
            <a:chExt cx="2494400" cy="2029122"/>
          </a:xfrm>
        </p:grpSpPr>
        <p:pic>
          <p:nvPicPr>
            <p:cNvPr id="6"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7" name="文字方塊 6"/>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可擴</a:t>
              </a:r>
              <a:r>
                <a:rPr lang="zh-TW" altLang="en-US" sz="2800" b="1" dirty="0">
                  <a:solidFill>
                    <a:srgbClr val="FF0000"/>
                  </a:solidFill>
                  <a:latin typeface="微軟正黑體" panose="020B0604030504040204" pitchFamily="34" charset="-120"/>
                  <a:ea typeface="微軟正黑體" panose="020B0604030504040204" pitchFamily="34" charset="-120"/>
                </a:rPr>
                <a:t>增</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22</a:t>
            </a:fld>
            <a:endParaRPr lang="zh-TW" altLang="en-US"/>
          </a:p>
        </p:txBody>
      </p:sp>
    </p:spTree>
    <p:extLst>
      <p:ext uri="{BB962C8B-B14F-4D97-AF65-F5344CB8AC3E}">
        <p14:creationId xmlns:p14="http://schemas.microsoft.com/office/powerpoint/2010/main" val="8938713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342533" y="165371"/>
            <a:ext cx="9280071" cy="1445695"/>
          </a:xfrm>
        </p:spPr>
        <p:txBody>
          <a:bodyPr rtlCol="0">
            <a:normAutofit/>
          </a:bodyPr>
          <a:lstStyle/>
          <a:p>
            <a:pPr algn="ctr">
              <a:defRPr/>
            </a:pPr>
            <a:r>
              <a:rPr lang="zh-TW" altLang="en-US" sz="4000" b="1" spc="400" dirty="0" smtClean="0">
                <a:solidFill>
                  <a:srgbClr val="FF0000"/>
                </a:solidFill>
                <a:latin typeface="微軟正黑體" pitchFamily="34" charset="-120"/>
                <a:ea typeface="微軟正黑體" pitchFamily="34" charset="-120"/>
                <a:cs typeface="+mn-cs"/>
              </a:rPr>
              <a:t>情意</a:t>
            </a:r>
            <a:r>
              <a:rPr lang="zh-TW" altLang="en-US" sz="4000" b="1" spc="400" dirty="0">
                <a:solidFill>
                  <a:srgbClr val="FF0000"/>
                </a:solidFill>
                <a:latin typeface="微軟正黑體" pitchFamily="34" charset="-120"/>
                <a:ea typeface="微軟正黑體" pitchFamily="34" charset="-120"/>
                <a:cs typeface="+mn-cs"/>
              </a:rPr>
              <a:t>發展核心素養與學習重點的呼應</a:t>
            </a:r>
          </a:p>
        </p:txBody>
      </p:sp>
      <p:graphicFrame>
        <p:nvGraphicFramePr>
          <p:cNvPr id="6" name="內容版面配置區 3"/>
          <p:cNvGraphicFramePr>
            <a:graphicFrameLocks/>
          </p:cNvGraphicFramePr>
          <p:nvPr>
            <p:extLst>
              <p:ext uri="{D42A27DB-BD31-4B8C-83A1-F6EECF244321}">
                <p14:modId xmlns:p14="http://schemas.microsoft.com/office/powerpoint/2010/main" val="192616216"/>
              </p:ext>
            </p:extLst>
          </p:nvPr>
        </p:nvGraphicFramePr>
        <p:xfrm>
          <a:off x="1133328" y="1366813"/>
          <a:ext cx="9698479" cy="5048160"/>
        </p:xfrm>
        <a:graphic>
          <a:graphicData uri="http://schemas.openxmlformats.org/drawingml/2006/table">
            <a:tbl>
              <a:tblPr firstRow="1" firstCol="1" bandRow="1">
                <a:tableStyleId>{17292A2E-F333-43FB-9621-5CBBE7FDCDCB}</a:tableStyleId>
              </a:tblPr>
              <a:tblGrid>
                <a:gridCol w="3380362">
                  <a:extLst>
                    <a:ext uri="{9D8B030D-6E8A-4147-A177-3AD203B41FA5}">
                      <a16:colId xmlns:a16="http://schemas.microsoft.com/office/drawing/2014/main" val="20000"/>
                    </a:ext>
                  </a:extLst>
                </a:gridCol>
                <a:gridCol w="3380362">
                  <a:extLst>
                    <a:ext uri="{9D8B030D-6E8A-4147-A177-3AD203B41FA5}">
                      <a16:colId xmlns:a16="http://schemas.microsoft.com/office/drawing/2014/main" val="20001"/>
                    </a:ext>
                  </a:extLst>
                </a:gridCol>
                <a:gridCol w="2937755">
                  <a:extLst>
                    <a:ext uri="{9D8B030D-6E8A-4147-A177-3AD203B41FA5}">
                      <a16:colId xmlns:a16="http://schemas.microsoft.com/office/drawing/2014/main" val="20002"/>
                    </a:ext>
                  </a:extLst>
                </a:gridCol>
              </a:tblGrid>
              <a:tr h="360000">
                <a:tc grid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情意發展</a:t>
                      </a:r>
                      <a:r>
                        <a:rPr lang="zh-TW" sz="2000" b="1" kern="100" dirty="0" smtClean="0">
                          <a:solidFill>
                            <a:schemeClr val="tx1"/>
                          </a:solidFill>
                          <a:effectLst/>
                          <a:latin typeface="微軟正黑體" panose="020B0604030504040204" pitchFamily="34" charset="-120"/>
                          <a:ea typeface="微軟正黑體" panose="020B0604030504040204" pitchFamily="34" charset="-120"/>
                        </a:rPr>
                        <a:t>學習</a:t>
                      </a:r>
                      <a:r>
                        <a:rPr lang="zh-TW" sz="2000" b="1" kern="100" dirty="0">
                          <a:solidFill>
                            <a:schemeClr val="tx1"/>
                          </a:solidFill>
                          <a:effectLst/>
                          <a:latin typeface="微軟正黑體" panose="020B0604030504040204" pitchFamily="34" charset="-120"/>
                          <a:ea typeface="微軟正黑體" panose="020B0604030504040204" pitchFamily="34" charset="-120"/>
                        </a:rPr>
                        <a:t>重點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hMerge="1">
                  <a:txBody>
                    <a:bodyPr/>
                    <a:lstStyle/>
                    <a:p>
                      <a:endParaRPr lang="zh-TW" altLang="en-US"/>
                    </a:p>
                  </a:txBody>
                  <a:tcPr/>
                </a:tc>
                <a:tc row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情意發展</a:t>
                      </a:r>
                      <a:r>
                        <a:rPr lang="zh-TW" sz="2000" b="1" kern="100" dirty="0" smtClean="0">
                          <a:solidFill>
                            <a:schemeClr val="tx1"/>
                          </a:solidFill>
                          <a:effectLst/>
                          <a:latin typeface="微軟正黑體" panose="020B0604030504040204" pitchFamily="34" charset="-120"/>
                          <a:ea typeface="微軟正黑體" panose="020B0604030504040204" pitchFamily="34" charset="-120"/>
                        </a:rPr>
                        <a:t>核心素養</a:t>
                      </a:r>
                      <a:endParaRPr lang="en-US" altLang="zh-TW" sz="20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具體內涵</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extLst>
                  <a:ext uri="{0D108BD9-81ED-4DB2-BD59-A6C34878D82A}">
                    <a16:rowId xmlns:a16="http://schemas.microsoft.com/office/drawing/2014/main" val="10000"/>
                  </a:ext>
                </a:extLst>
              </a:tr>
              <a:tr h="360000">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學習表現</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學習內容</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vMerge="1">
                  <a:txBody>
                    <a:bodyPr/>
                    <a:lstStyle/>
                    <a:p>
                      <a:endParaRPr lang="zh-TW" altLang="en-US"/>
                    </a:p>
                  </a:txBody>
                  <a:tcPr/>
                </a:tc>
                <a:extLst>
                  <a:ext uri="{0D108BD9-81ED-4DB2-BD59-A6C34878D82A}">
                    <a16:rowId xmlns:a16="http://schemas.microsoft.com/office/drawing/2014/main" val="10001"/>
                  </a:ext>
                </a:extLst>
              </a:tr>
              <a:tr h="1889744">
                <a:tc>
                  <a:txBody>
                    <a:bodyPr/>
                    <a:lstStyle/>
                    <a:p>
                      <a:pPr marL="360363" indent="-360363">
                        <a:spcBef>
                          <a:spcPts val="600"/>
                        </a:spcBef>
                        <a:spcAft>
                          <a:spcPts val="0"/>
                        </a:spcAft>
                      </a:pPr>
                      <a:r>
                        <a:rPr lang="zh-TW" sz="2400" b="1" dirty="0">
                          <a:effectLst/>
                          <a:latin typeface="微軟正黑體" panose="020B0604030504040204" pitchFamily="34" charset="-120"/>
                          <a:ea typeface="微軟正黑體" panose="020B0604030504040204" pitchFamily="34" charset="-120"/>
                        </a:rPr>
                        <a:t>特情</a:t>
                      </a:r>
                      <a:r>
                        <a:rPr lang="en-US" sz="2400" b="1" dirty="0">
                          <a:effectLst/>
                          <a:latin typeface="微軟正黑體" panose="020B0604030504040204" pitchFamily="34" charset="-120"/>
                          <a:ea typeface="微軟正黑體" panose="020B0604030504040204" pitchFamily="34" charset="-120"/>
                        </a:rPr>
                        <a:t>1a-</a:t>
                      </a:r>
                      <a:r>
                        <a:rPr lang="zh-TW" sz="2400" b="1" dirty="0">
                          <a:effectLst/>
                          <a:latin typeface="微軟正黑體" panose="020B0604030504040204" pitchFamily="34" charset="-120"/>
                          <a:ea typeface="微軟正黑體" panose="020B0604030504040204" pitchFamily="34" charset="-120"/>
                        </a:rPr>
                        <a:t>Ⅳ</a:t>
                      </a:r>
                      <a:r>
                        <a:rPr lang="en-US" sz="2400" b="1" dirty="0" smtClean="0">
                          <a:effectLst/>
                          <a:latin typeface="微軟正黑體" panose="020B0604030504040204" pitchFamily="34" charset="-120"/>
                          <a:ea typeface="微軟正黑體" panose="020B0604030504040204" pitchFamily="34" charset="-120"/>
                        </a:rPr>
                        <a:t>-3</a:t>
                      </a:r>
                      <a:r>
                        <a:rPr lang="zh-TW" sz="2400" b="0" dirty="0" smtClean="0">
                          <a:effectLst/>
                          <a:latin typeface="微軟正黑體" panose="020B0604030504040204" pitchFamily="34" charset="-120"/>
                          <a:ea typeface="微軟正黑體" panose="020B0604030504040204" pitchFamily="34" charset="-120"/>
                        </a:rPr>
                        <a:t>評述</a:t>
                      </a:r>
                      <a:r>
                        <a:rPr lang="zh-TW" sz="2400" b="0" dirty="0">
                          <a:effectLst/>
                          <a:latin typeface="微軟正黑體" panose="020B0604030504040204" pitchFamily="34" charset="-120"/>
                          <a:ea typeface="微軟正黑體" panose="020B0604030504040204" pitchFamily="34" charset="-120"/>
                        </a:rPr>
                        <a:t>自己受完美主義影響的程度。</a:t>
                      </a: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1a-</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-4</a:t>
                      </a:r>
                      <a:r>
                        <a:rPr lang="zh-TW" sz="2400" b="0" dirty="0">
                          <a:effectLst/>
                          <a:latin typeface="微軟正黑體" panose="020B0604030504040204" pitchFamily="34" charset="-120"/>
                          <a:ea typeface="微軟正黑體" panose="020B0604030504040204" pitchFamily="34" charset="-120"/>
                        </a:rPr>
                        <a:t>調整自己完美主義的標準以符合現實狀況。</a:t>
                      </a: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1b-</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-5</a:t>
                      </a:r>
                      <a:r>
                        <a:rPr lang="zh-TW" sz="2400" b="0" dirty="0">
                          <a:effectLst/>
                          <a:latin typeface="微軟正黑體" panose="020B0604030504040204" pitchFamily="34" charset="-120"/>
                          <a:ea typeface="微軟正黑體" panose="020B0604030504040204" pitchFamily="34" charset="-120"/>
                        </a:rPr>
                        <a:t>利用優勢能力帶動學習。</a:t>
                      </a: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1c-</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-3</a:t>
                      </a:r>
                      <a:r>
                        <a:rPr lang="zh-TW" sz="2400" b="0" dirty="0">
                          <a:effectLst/>
                          <a:latin typeface="微軟正黑體" panose="020B0604030504040204" pitchFamily="34" charset="-120"/>
                          <a:ea typeface="微軟正黑體" panose="020B0604030504040204" pitchFamily="34" charset="-120"/>
                        </a:rPr>
                        <a:t>倡導並保持正向情緒。</a:t>
                      </a: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1d-</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-2</a:t>
                      </a:r>
                      <a:r>
                        <a:rPr lang="zh-TW" sz="2400" b="0" dirty="0">
                          <a:effectLst/>
                          <a:latin typeface="微軟正黑體" panose="020B0604030504040204" pitchFamily="34" charset="-120"/>
                          <a:ea typeface="微軟正黑體" panose="020B0604030504040204" pitchFamily="34" charset="-120"/>
                        </a:rPr>
                        <a:t>探索引領人生發展的核心價值。</a:t>
                      </a: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a:txBody>
                    <a:bodyPr/>
                    <a:lstStyle/>
                    <a:p>
                      <a:pPr marL="360363" indent="-360363">
                        <a:spcBef>
                          <a:spcPts val="12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A-</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-2 </a:t>
                      </a:r>
                      <a:r>
                        <a:rPr lang="zh-TW" sz="2400" b="0" dirty="0">
                          <a:effectLst/>
                          <a:latin typeface="微軟正黑體" panose="020B0604030504040204" pitchFamily="34" charset="-120"/>
                          <a:ea typeface="微軟正黑體" panose="020B0604030504040204" pitchFamily="34" charset="-120"/>
                        </a:rPr>
                        <a:t>完美主義的類型、表現與</a:t>
                      </a:r>
                      <a:r>
                        <a:rPr lang="zh-TW" sz="2400" b="0" dirty="0" smtClean="0">
                          <a:effectLst/>
                          <a:latin typeface="微軟正黑體" panose="020B0604030504040204" pitchFamily="34" charset="-120"/>
                          <a:ea typeface="微軟正黑體" panose="020B0604030504040204" pitchFamily="34" charset="-120"/>
                        </a:rPr>
                        <a:t>影響</a:t>
                      </a:r>
                      <a:r>
                        <a:rPr lang="zh-TW" altLang="en-US" sz="2400" b="0" dirty="0" smtClean="0">
                          <a:effectLst/>
                          <a:latin typeface="微軟正黑體" panose="020B0604030504040204" pitchFamily="34" charset="-120"/>
                          <a:ea typeface="微軟正黑體" panose="020B0604030504040204" pitchFamily="34" charset="-120"/>
                        </a:rPr>
                        <a:t>。</a:t>
                      </a:r>
                      <a:endParaRPr lang="en-US" altLang="zh-TW" sz="2400" b="0" dirty="0" smtClean="0">
                        <a:effectLst/>
                        <a:latin typeface="微軟正黑體" panose="020B0604030504040204" pitchFamily="34" charset="-120"/>
                        <a:ea typeface="微軟正黑體" panose="020B0604030504040204" pitchFamily="34" charset="-120"/>
                      </a:endParaRPr>
                    </a:p>
                    <a:p>
                      <a:pPr marL="360363" indent="-360363">
                        <a:spcBef>
                          <a:spcPts val="600"/>
                        </a:spcBef>
                        <a:spcAft>
                          <a:spcPts val="0"/>
                        </a:spcAft>
                      </a:pPr>
                      <a:r>
                        <a:rPr 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A-</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-3 </a:t>
                      </a:r>
                      <a:r>
                        <a:rPr lang="zh-TW" sz="2400" b="0" dirty="0">
                          <a:effectLst/>
                          <a:latin typeface="微軟正黑體" panose="020B0604030504040204" pitchFamily="34" charset="-120"/>
                          <a:ea typeface="微軟正黑體" panose="020B0604030504040204" pitchFamily="34" charset="-120"/>
                        </a:rPr>
                        <a:t>完美主義的應對與調整</a:t>
                      </a:r>
                      <a:r>
                        <a:rPr lang="zh-TW" sz="2400" b="0" dirty="0" smtClean="0">
                          <a:effectLst/>
                          <a:latin typeface="微軟正黑體" panose="020B0604030504040204" pitchFamily="34" charset="-120"/>
                          <a:ea typeface="微軟正黑體" panose="020B0604030504040204" pitchFamily="34" charset="-120"/>
                        </a:rPr>
                        <a:t>。</a:t>
                      </a:r>
                      <a:endParaRPr lang="zh-TW" sz="2400" b="0" dirty="0">
                        <a:effectLst/>
                        <a:latin typeface="微軟正黑體" panose="020B0604030504040204" pitchFamily="34" charset="-120"/>
                        <a:ea typeface="微軟正黑體" panose="020B0604030504040204" pitchFamily="34" charset="-120"/>
                      </a:endParaRP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A-</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-5 </a:t>
                      </a:r>
                      <a:r>
                        <a:rPr lang="zh-TW" sz="2400" b="0" dirty="0">
                          <a:effectLst/>
                          <a:latin typeface="微軟正黑體" panose="020B0604030504040204" pitchFamily="34" charset="-120"/>
                          <a:ea typeface="微軟正黑體" panose="020B0604030504040204" pitchFamily="34" charset="-120"/>
                        </a:rPr>
                        <a:t>成就、成功的定義與條件。</a:t>
                      </a: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A-</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-6 </a:t>
                      </a:r>
                      <a:r>
                        <a:rPr lang="zh-TW" sz="2400" b="0" dirty="0">
                          <a:effectLst/>
                          <a:latin typeface="微軟正黑體" panose="020B0604030504040204" pitchFamily="34" charset="-120"/>
                          <a:ea typeface="微軟正黑體" panose="020B0604030504040204" pitchFamily="34" charset="-120"/>
                        </a:rPr>
                        <a:t>學習目標與期望設定的影響。</a:t>
                      </a:r>
                    </a:p>
                    <a:p>
                      <a:pPr marL="360363" indent="-360363">
                        <a:spcBef>
                          <a:spcPts val="600"/>
                        </a:spcBef>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A-</a:t>
                      </a: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Ⅳ</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-9 </a:t>
                      </a:r>
                      <a:r>
                        <a:rPr lang="zh-TW" sz="2400" b="0" dirty="0">
                          <a:effectLst/>
                          <a:latin typeface="微軟正黑體" panose="020B0604030504040204" pitchFamily="34" charset="-120"/>
                          <a:ea typeface="微軟正黑體" panose="020B0604030504040204" pitchFamily="34" charset="-120"/>
                        </a:rPr>
                        <a:t>追求幸福人生的多種典範。</a:t>
                      </a:r>
                    </a:p>
                    <a:p>
                      <a:pPr marL="152400" indent="-152400">
                        <a:spcAft>
                          <a:spcPts val="0"/>
                        </a:spcAft>
                      </a:pPr>
                      <a:r>
                        <a:rPr lang="en-US" sz="2400" b="0" dirty="0">
                          <a:effectLst/>
                          <a:latin typeface="微軟正黑體" panose="020B0604030504040204" pitchFamily="34" charset="-120"/>
                          <a:ea typeface="微軟正黑體" panose="020B0604030504040204" pitchFamily="34" charset="-120"/>
                        </a:rPr>
                        <a:t> </a:t>
                      </a: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635">
                        <a:spcAft>
                          <a:spcPts val="0"/>
                        </a:spcAft>
                      </a:pPr>
                      <a:r>
                        <a:rPr lang="zh-TW" sz="2400" b="1" kern="1200" dirty="0">
                          <a:solidFill>
                            <a:schemeClr val="tx1"/>
                          </a:solidFill>
                          <a:effectLst/>
                          <a:latin typeface="微軟正黑體" panose="020B0604030504040204" pitchFamily="34" charset="-120"/>
                          <a:ea typeface="微軟正黑體" panose="020B0604030504040204" pitchFamily="34" charset="-120"/>
                          <a:cs typeface="+mn-cs"/>
                        </a:rPr>
                        <a:t>特情</a:t>
                      </a:r>
                      <a:r>
                        <a:rPr lang="en-US" sz="2400" b="1" kern="1200" dirty="0">
                          <a:solidFill>
                            <a:schemeClr val="tx1"/>
                          </a:solidFill>
                          <a:effectLst/>
                          <a:latin typeface="微軟正黑體" panose="020B0604030504040204" pitchFamily="34" charset="-120"/>
                          <a:ea typeface="微軟正黑體" panose="020B0604030504040204" pitchFamily="34" charset="-120"/>
                          <a:cs typeface="+mn-cs"/>
                        </a:rPr>
                        <a:t>-J-A1</a:t>
                      </a:r>
                      <a:endParaRPr lang="zh-TW" sz="24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635">
                        <a:spcBef>
                          <a:spcPts val="600"/>
                        </a:spcBef>
                        <a:spcAft>
                          <a:spcPts val="0"/>
                        </a:spcAft>
                      </a:pPr>
                      <a:r>
                        <a:rPr lang="zh-TW" sz="2400" b="0" dirty="0">
                          <a:effectLst/>
                          <a:latin typeface="微軟正黑體" panose="020B0604030504040204" pitchFamily="34" charset="-120"/>
                          <a:ea typeface="微軟正黑體" panose="020B0604030504040204" pitchFamily="34" charset="-120"/>
                        </a:rPr>
                        <a:t>具備對成功的合宜觀點，有效擬定自我精進計畫，發展優勢、面對弱勢。具備樂觀思考、並能激發正向情緒，追求精進、挑戰與心靈成長。</a:t>
                      </a: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3" name="動作按鈕: 首頁 2">
            <a:hlinkClick r:id="rId3" action="ppaction://hlinksldjump" highlightClick="1"/>
          </p:cNvPr>
          <p:cNvSpPr/>
          <p:nvPr/>
        </p:nvSpPr>
        <p:spPr>
          <a:xfrm>
            <a:off x="11069053" y="5317958"/>
            <a:ext cx="1042416" cy="1042416"/>
          </a:xfrm>
          <a:prstGeom prst="actionButtonHo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pPr>
              <a:defRPr/>
            </a:pPr>
            <a:fld id="{606355B4-B271-4125-861E-3044BF1D5AED}" type="slidenum">
              <a:rPr lang="zh-TW" altLang="en-US" smtClean="0"/>
              <a:pPr>
                <a:defRPr/>
              </a:pPr>
              <a:t>23</a:t>
            </a:fld>
            <a:endParaRPr lang="zh-TW" altLang="en-US"/>
          </a:p>
        </p:txBody>
      </p:sp>
    </p:spTree>
    <p:extLst>
      <p:ext uri="{BB962C8B-B14F-4D97-AF65-F5344CB8AC3E}">
        <p14:creationId xmlns:p14="http://schemas.microsoft.com/office/powerpoint/2010/main" val="385768538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23" name="直线连接符 22"/>
          <p:cNvCxnSpPr/>
          <p:nvPr/>
        </p:nvCxnSpPr>
        <p:spPr>
          <a:xfrm flipH="1">
            <a:off x="7225499" y="3133575"/>
            <a:ext cx="2051166" cy="4284878"/>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w="38100" cap="flat">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grpSp>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4"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5"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7"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8"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9"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0"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1"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grpSp>
      <p:sp>
        <p:nvSpPr>
          <p:cNvPr id="27" name="文本框 26"/>
          <p:cNvSpPr txBox="1"/>
          <p:nvPr/>
        </p:nvSpPr>
        <p:spPr>
          <a:xfrm>
            <a:off x="684371" y="1007153"/>
            <a:ext cx="428835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4000" b="1" noProof="0" dirty="0" smtClean="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領導才能</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rPr>
              <a:t>課程</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rPr>
              <a:t>目標</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endParaRPr>
          </a:p>
        </p:txBody>
      </p:sp>
      <p:sp>
        <p:nvSpPr>
          <p:cNvPr id="2" name="矩形 1"/>
          <p:cNvSpPr/>
          <p:nvPr/>
        </p:nvSpPr>
        <p:spPr>
          <a:xfrm>
            <a:off x="458703" y="1973567"/>
            <a:ext cx="8328984" cy="3452612"/>
          </a:xfrm>
          <a:prstGeom prst="rect">
            <a:avLst/>
          </a:prstGeom>
        </p:spPr>
        <p:txBody>
          <a:bodyPr wrap="square">
            <a:spAutoFit/>
          </a:bodyPr>
          <a:lstStyle/>
          <a:p>
            <a:pPr marL="361950" marR="0" lvl="0" indent="-361950" algn="l" defTabSz="914400" rtl="0" eaLnBrk="0" fontAlgn="base" latinLnBrk="0" hangingPunct="0">
              <a:lnSpc>
                <a:spcPct val="200000"/>
              </a:lnSpc>
              <a:spcBef>
                <a:spcPts val="600"/>
              </a:spcBef>
              <a:spcAft>
                <a:spcPct val="0"/>
              </a:spcAft>
              <a:buClrTx/>
              <a:buSzTx/>
              <a:buFontTx/>
              <a:buNone/>
              <a:tabLst/>
              <a:defRPr/>
            </a:pPr>
            <a:r>
              <a:rPr lang="en-US" altLang="zh-TW" sz="2600" dirty="0" smtClean="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一</a:t>
            </a:r>
            <a:r>
              <a:rPr lang="en-US" altLang="zh-TW" sz="26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掌握領導任務與要素，培養主動協調實踐能力</a:t>
            </a:r>
            <a:r>
              <a:rPr lang="zh-TW" altLang="en-US" sz="2600" dirty="0" smtClean="0">
                <a:solidFill>
                  <a:srgbClr val="000000"/>
                </a:solidFill>
                <a:latin typeface="微軟正黑體" panose="020B0604030504040204" pitchFamily="34" charset="-120"/>
                <a:ea typeface="微軟正黑體" panose="020B0604030504040204" pitchFamily="34" charset="-120"/>
              </a:rPr>
              <a:t>。</a:t>
            </a:r>
            <a:endParaRPr lang="zh-TW" altLang="en-US" sz="2600" dirty="0">
              <a:solidFill>
                <a:srgbClr val="000000"/>
              </a:solidFill>
              <a:latin typeface="微軟正黑體" panose="020B0604030504040204" pitchFamily="34" charset="-120"/>
              <a:ea typeface="微軟正黑體" panose="020B0604030504040204" pitchFamily="34" charset="-120"/>
            </a:endParaRPr>
          </a:p>
          <a:p>
            <a:pPr marL="361950" lvl="0" indent="-361950">
              <a:lnSpc>
                <a:spcPct val="200000"/>
              </a:lnSpc>
              <a:spcBef>
                <a:spcPts val="600"/>
              </a:spcBef>
            </a:pP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二</a:t>
            </a:r>
            <a:r>
              <a:rPr lang="en-US" altLang="zh-TW" sz="26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發展組織及革新技能，建立團隊合作正向關係</a:t>
            </a:r>
            <a:r>
              <a:rPr lang="zh-TW" altLang="en-US" sz="2600" dirty="0" smtClean="0">
                <a:solidFill>
                  <a:srgbClr val="000000"/>
                </a:solidFill>
                <a:latin typeface="微軟正黑體" panose="020B0604030504040204" pitchFamily="34" charset="-120"/>
                <a:ea typeface="微軟正黑體" panose="020B0604030504040204" pitchFamily="34" charset="-120"/>
              </a:rPr>
              <a:t>。</a:t>
            </a:r>
            <a:endParaRPr lang="zh-TW" altLang="en-US" sz="2600" dirty="0">
              <a:solidFill>
                <a:srgbClr val="000000"/>
              </a:solidFill>
              <a:latin typeface="微軟正黑體" panose="020B0604030504040204" pitchFamily="34" charset="-120"/>
              <a:ea typeface="微軟正黑體" panose="020B0604030504040204" pitchFamily="34" charset="-120"/>
            </a:endParaRPr>
          </a:p>
          <a:p>
            <a:pPr marL="361950" lvl="0" indent="-361950">
              <a:lnSpc>
                <a:spcPct val="200000"/>
              </a:lnSpc>
              <a:spcBef>
                <a:spcPts val="600"/>
              </a:spcBef>
            </a:pP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三</a:t>
            </a:r>
            <a:r>
              <a:rPr lang="en-US" altLang="zh-TW" sz="26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展現卓越與互惠共好，實踐領導者的社會責任。</a:t>
            </a:r>
          </a:p>
          <a:p>
            <a:pPr marL="361950" marR="0" lvl="0" indent="-361950" algn="l" defTabSz="914400" rtl="0" eaLnBrk="0" fontAlgn="base" latinLnBrk="0" hangingPunct="0">
              <a:lnSpc>
                <a:spcPct val="200000"/>
              </a:lnSpc>
              <a:spcBef>
                <a:spcPts val="600"/>
              </a:spcBef>
              <a:spcAft>
                <a:spcPct val="0"/>
              </a:spcAft>
              <a:buClrTx/>
              <a:buSzTx/>
              <a:buFontTx/>
              <a:buNone/>
              <a:tabLst/>
              <a:defRPr/>
            </a:pPr>
            <a:endPar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24"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24</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99947574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領導才</a:t>
            </a:r>
            <a:r>
              <a:rPr lang="zh-TW" altLang="en-US" sz="4000" b="1" spc="400" dirty="0">
                <a:solidFill>
                  <a:srgbClr val="FF0000"/>
                </a:solidFill>
                <a:latin typeface="微軟正黑體" pitchFamily="34" charset="-120"/>
                <a:ea typeface="微軟正黑體" pitchFamily="34" charset="-120"/>
                <a:cs typeface="+mn-cs"/>
              </a:rPr>
              <a:t>能</a:t>
            </a:r>
            <a:r>
              <a:rPr lang="zh-TW" altLang="en-US" sz="4000" b="1" spc="400" dirty="0" smtClean="0">
                <a:solidFill>
                  <a:srgbClr val="FF0000"/>
                </a:solidFill>
                <a:latin typeface="微軟正黑體" pitchFamily="34" charset="-120"/>
                <a:ea typeface="微軟正黑體" pitchFamily="34" charset="-120"/>
                <a:cs typeface="+mn-cs"/>
              </a:rPr>
              <a:t>學習重點</a:t>
            </a:r>
            <a:endParaRPr lang="zh-TW" altLang="en-US" sz="4000" b="1" spc="400" dirty="0">
              <a:solidFill>
                <a:srgbClr val="FF0000"/>
              </a:solidFill>
              <a:latin typeface="微軟正黑體" pitchFamily="34" charset="-120"/>
              <a:ea typeface="微軟正黑體" pitchFamily="34" charset="-120"/>
              <a:cs typeface="+mn-cs"/>
            </a:endParaRPr>
          </a:p>
        </p:txBody>
      </p:sp>
      <p:pic>
        <p:nvPicPr>
          <p:cNvPr id="8"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716" y="-384375"/>
            <a:ext cx="4138228" cy="4138228"/>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583242412"/>
              </p:ext>
            </p:extLst>
          </p:nvPr>
        </p:nvGraphicFramePr>
        <p:xfrm>
          <a:off x="2758023" y="1268039"/>
          <a:ext cx="6758955" cy="4389120"/>
        </p:xfrm>
        <a:graphic>
          <a:graphicData uri="http://schemas.openxmlformats.org/drawingml/2006/table">
            <a:tbl>
              <a:tblPr firstRow="1" firstCol="1" lastRow="1" lastCol="1" bandRow="1" bandCol="1">
                <a:tableStyleId>{17292A2E-F333-43FB-9621-5CBBE7FDCDCB}</a:tableStyleId>
              </a:tblPr>
              <a:tblGrid>
                <a:gridCol w="1640603">
                  <a:extLst>
                    <a:ext uri="{9D8B030D-6E8A-4147-A177-3AD203B41FA5}">
                      <a16:colId xmlns:a16="http://schemas.microsoft.com/office/drawing/2014/main" val="2533767426"/>
                    </a:ext>
                  </a:extLst>
                </a:gridCol>
                <a:gridCol w="2390484">
                  <a:extLst>
                    <a:ext uri="{9D8B030D-6E8A-4147-A177-3AD203B41FA5}">
                      <a16:colId xmlns:a16="http://schemas.microsoft.com/office/drawing/2014/main" val="2157450601"/>
                    </a:ext>
                  </a:extLst>
                </a:gridCol>
                <a:gridCol w="2727868">
                  <a:extLst>
                    <a:ext uri="{9D8B030D-6E8A-4147-A177-3AD203B41FA5}">
                      <a16:colId xmlns:a16="http://schemas.microsoft.com/office/drawing/2014/main" val="3887283447"/>
                    </a:ext>
                  </a:extLst>
                </a:gridCol>
              </a:tblGrid>
              <a:tr h="288000">
                <a:tc gridSpan="2">
                  <a:txBody>
                    <a:bodyPr/>
                    <a:lstStyle/>
                    <a:p>
                      <a:pPr algn="ctr">
                        <a:lnSpc>
                          <a:spcPct val="150000"/>
                        </a:lnSpc>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學習表現</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hMerge="1">
                  <a:txBody>
                    <a:bodyPr/>
                    <a:lstStyle/>
                    <a:p>
                      <a:endParaRPr lang="zh-TW" altLang="en-US"/>
                    </a:p>
                  </a:txBody>
                  <a:tcPr/>
                </a:tc>
                <a:tc>
                  <a:txBody>
                    <a:bodyPr/>
                    <a:lstStyle/>
                    <a:p>
                      <a:pPr algn="ctr">
                        <a:lnSpc>
                          <a:spcPct val="150000"/>
                        </a:lnSpc>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學習內容</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2621639647"/>
                  </a:ext>
                </a:extLst>
              </a:tr>
              <a:tr h="288000">
                <a:tc>
                  <a:txBody>
                    <a:bodyPr/>
                    <a:lstStyle/>
                    <a:p>
                      <a:pPr algn="ctr">
                        <a:lnSpc>
                          <a:spcPct val="150000"/>
                        </a:lnSpc>
                        <a:spcAft>
                          <a:spcPts val="0"/>
                        </a:spcAft>
                      </a:pPr>
                      <a:r>
                        <a:rPr lang="zh-TW" altLang="en-US" sz="1600" b="1" dirty="0" smtClean="0">
                          <a:solidFill>
                            <a:schemeClr val="tx1"/>
                          </a:solidFill>
                          <a:effectLst/>
                          <a:latin typeface="微軟正黑體" panose="020B0604030504040204" pitchFamily="34" charset="-120"/>
                          <a:ea typeface="微軟正黑體" panose="020B0604030504040204" pitchFamily="34" charset="-120"/>
                        </a:rPr>
                        <a:t>向度</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lnSpc>
                          <a:spcPct val="150000"/>
                        </a:lnSpc>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次項目</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lnSpc>
                          <a:spcPct val="150000"/>
                        </a:lnSpc>
                        <a:spcAft>
                          <a:spcPts val="0"/>
                        </a:spcAft>
                      </a:pPr>
                      <a:r>
                        <a:rPr lang="zh-TW" sz="1600" b="1" dirty="0" smtClean="0">
                          <a:solidFill>
                            <a:schemeClr val="tx1"/>
                          </a:solidFill>
                          <a:effectLst/>
                          <a:latin typeface="微軟正黑體" panose="020B0604030504040204" pitchFamily="34" charset="-120"/>
                          <a:ea typeface="微軟正黑體" panose="020B0604030504040204" pitchFamily="34" charset="-120"/>
                        </a:rPr>
                        <a:t>主題</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4024774069"/>
                  </a:ext>
                </a:extLst>
              </a:tr>
              <a:tr h="360000">
                <a:tc rowSpan="3">
                  <a:txBody>
                    <a:bodyPr/>
                    <a:lstStyle/>
                    <a:p>
                      <a:pPr>
                        <a:lnSpc>
                          <a:spcPct val="150000"/>
                        </a:lnSpc>
                        <a:spcAft>
                          <a:spcPts val="0"/>
                        </a:spcAft>
                      </a:pPr>
                      <a:r>
                        <a:rPr lang="en-US" sz="2000" b="0" dirty="0">
                          <a:effectLst/>
                          <a:latin typeface="微軟正黑體" panose="020B0604030504040204" pitchFamily="34" charset="-120"/>
                          <a:ea typeface="微軟正黑體" panose="020B0604030504040204" pitchFamily="34" charset="-120"/>
                        </a:rPr>
                        <a:t>1.</a:t>
                      </a:r>
                      <a:r>
                        <a:rPr lang="zh-TW" sz="2000" b="0" dirty="0">
                          <a:effectLst/>
                          <a:latin typeface="微軟正黑體" panose="020B0604030504040204" pitchFamily="34" charset="-120"/>
                          <a:ea typeface="微軟正黑體" panose="020B0604030504040204" pitchFamily="34" charset="-120"/>
                        </a:rPr>
                        <a:t>任務導向</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50000"/>
                        </a:lnSpc>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釐清角色與</a:t>
                      </a:r>
                      <a:r>
                        <a:rPr lang="zh-TW" sz="2000" b="0" dirty="0" smtClean="0">
                          <a:effectLst/>
                          <a:latin typeface="微軟正黑體" panose="020B0604030504040204" pitchFamily="34" charset="-120"/>
                          <a:ea typeface="微軟正黑體" panose="020B0604030504040204" pitchFamily="34" charset="-120"/>
                        </a:rPr>
                        <a:t>目標</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rowSpan="3">
                  <a:txBody>
                    <a:bodyPr/>
                    <a:lstStyle/>
                    <a:p>
                      <a:pPr>
                        <a:lnSpc>
                          <a:spcPct val="150000"/>
                        </a:lnSpc>
                        <a:spcAft>
                          <a:spcPts val="0"/>
                        </a:spcAft>
                      </a:pPr>
                      <a:r>
                        <a:rPr lang="zh-TW" sz="2000" b="0" dirty="0">
                          <a:effectLst/>
                          <a:latin typeface="微軟正黑體" panose="020B0604030504040204" pitchFamily="34" charset="-120"/>
                          <a:ea typeface="微軟正黑體" panose="020B0604030504040204" pitchFamily="34" charset="-120"/>
                        </a:rPr>
                        <a:t>團體任務與</a:t>
                      </a:r>
                      <a:r>
                        <a:rPr lang="zh-TW" sz="2000" b="0" dirty="0" smtClean="0">
                          <a:effectLst/>
                          <a:latin typeface="微軟正黑體" panose="020B0604030504040204" pitchFamily="34" charset="-120"/>
                          <a:ea typeface="微軟正黑體" panose="020B0604030504040204" pitchFamily="34" charset="-120"/>
                        </a:rPr>
                        <a:t>行動</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595854197"/>
                  </a:ext>
                </a:extLst>
              </a:tr>
              <a:tr h="360000">
                <a:tc vMerge="1">
                  <a:txBody>
                    <a:bodyPr/>
                    <a:lstStyle/>
                    <a:p>
                      <a:endParaRPr lang="zh-TW" altLang="en-US"/>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000" b="0" dirty="0" smtClean="0">
                          <a:effectLst/>
                          <a:latin typeface="微軟正黑體" panose="020B0604030504040204" pitchFamily="34" charset="-120"/>
                          <a:ea typeface="微軟正黑體" panose="020B0604030504040204" pitchFamily="34" charset="-120"/>
                        </a:rPr>
                        <a:t>b.</a:t>
                      </a:r>
                      <a:r>
                        <a:rPr lang="zh-TW" altLang="zh-TW" sz="2000" b="0" dirty="0" smtClean="0">
                          <a:effectLst/>
                          <a:latin typeface="微軟正黑體" panose="020B0604030504040204" pitchFamily="34" charset="-120"/>
                          <a:ea typeface="微軟正黑體" panose="020B0604030504040204" pitchFamily="34" charset="-120"/>
                        </a:rPr>
                        <a:t>擬定計畫</a:t>
                      </a:r>
                      <a:endParaRPr lang="zh-TW" altLang="zh-TW" sz="2000" b="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1864577588"/>
                  </a:ext>
                </a:extLst>
              </a:tr>
              <a:tr h="360000">
                <a:tc vMerge="1">
                  <a:txBody>
                    <a:bodyPr/>
                    <a:lstStyle/>
                    <a:p>
                      <a:endParaRPr lang="zh-TW" altLang="en-US"/>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000" b="0" dirty="0" smtClean="0">
                          <a:effectLst/>
                          <a:latin typeface="微軟正黑體" panose="020B0604030504040204" pitchFamily="34" charset="-120"/>
                          <a:ea typeface="微軟正黑體" panose="020B0604030504040204" pitchFamily="34" charset="-120"/>
                        </a:rPr>
                        <a:t>c.</a:t>
                      </a:r>
                      <a:r>
                        <a:rPr lang="zh-TW" altLang="zh-TW" sz="2000" b="0" dirty="0" smtClean="0">
                          <a:effectLst/>
                          <a:latin typeface="微軟正黑體" panose="020B0604030504040204" pitchFamily="34" charset="-120"/>
                          <a:ea typeface="微軟正黑體" panose="020B0604030504040204" pitchFamily="34" charset="-120"/>
                        </a:rPr>
                        <a:t>監督過程</a:t>
                      </a:r>
                      <a:endParaRPr lang="zh-TW" altLang="zh-TW" sz="2000" b="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4179040184"/>
                  </a:ext>
                </a:extLst>
              </a:tr>
              <a:tr h="360000">
                <a:tc rowSpan="3">
                  <a:txBody>
                    <a:bodyPr/>
                    <a:lstStyle/>
                    <a:p>
                      <a:pPr>
                        <a:lnSpc>
                          <a:spcPct val="150000"/>
                        </a:lnSpc>
                        <a:spcAft>
                          <a:spcPts val="0"/>
                        </a:spcAft>
                      </a:pPr>
                      <a:r>
                        <a:rPr lang="en-US" sz="2000" b="0" dirty="0">
                          <a:effectLst/>
                          <a:latin typeface="微軟正黑體" panose="020B0604030504040204" pitchFamily="34" charset="-120"/>
                          <a:ea typeface="微軟正黑體" panose="020B0604030504040204" pitchFamily="34" charset="-120"/>
                        </a:rPr>
                        <a:t>2.</a:t>
                      </a:r>
                      <a:r>
                        <a:rPr lang="zh-TW" sz="2000" b="0" dirty="0">
                          <a:effectLst/>
                          <a:latin typeface="微軟正黑體" panose="020B0604030504040204" pitchFamily="34" charset="-120"/>
                          <a:ea typeface="微軟正黑體" panose="020B0604030504040204" pitchFamily="34" charset="-120"/>
                        </a:rPr>
                        <a:t>關係導向</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B w="12700" cap="flat" cmpd="sng" algn="ctr">
                      <a:solidFill>
                        <a:srgbClr val="FDD661"/>
                      </a:solidFill>
                      <a:prstDash val="solid"/>
                      <a:round/>
                      <a:headEnd type="none" w="med" len="med"/>
                      <a:tailEnd type="none" w="med" len="med"/>
                    </a:lnB>
                  </a:tcPr>
                </a:tc>
                <a:tc>
                  <a:txBody>
                    <a:bodyPr/>
                    <a:lstStyle/>
                    <a:p>
                      <a:pPr>
                        <a:lnSpc>
                          <a:spcPct val="150000"/>
                        </a:lnSpc>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善用心理</a:t>
                      </a:r>
                      <a:r>
                        <a:rPr lang="zh-TW" sz="2000" b="0" dirty="0" smtClean="0">
                          <a:effectLst/>
                          <a:latin typeface="微軟正黑體" panose="020B0604030504040204" pitchFamily="34" charset="-120"/>
                          <a:ea typeface="微軟正黑體" panose="020B0604030504040204" pitchFamily="34" charset="-120"/>
                        </a:rPr>
                        <a:t>支持</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rowSpan="3">
                  <a:txBody>
                    <a:bodyPr/>
                    <a:lstStyle/>
                    <a:p>
                      <a:pPr>
                        <a:lnSpc>
                          <a:spcPct val="150000"/>
                        </a:lnSpc>
                        <a:spcAft>
                          <a:spcPts val="0"/>
                        </a:spcAft>
                      </a:pPr>
                      <a:r>
                        <a:rPr lang="zh-TW" sz="2000" b="0" dirty="0">
                          <a:effectLst/>
                          <a:latin typeface="微軟正黑體" panose="020B0604030504040204" pitchFamily="34" charset="-120"/>
                          <a:ea typeface="微軟正黑體" panose="020B0604030504040204" pitchFamily="34" charset="-120"/>
                        </a:rPr>
                        <a:t>領導者特質與成員</a:t>
                      </a:r>
                      <a:r>
                        <a:rPr lang="zh-TW" sz="2000" b="0" dirty="0" smtClean="0">
                          <a:effectLst/>
                          <a:latin typeface="微軟正黑體" panose="020B0604030504040204" pitchFamily="34" charset="-120"/>
                          <a:ea typeface="微軟正黑體" panose="020B0604030504040204" pitchFamily="34" charset="-120"/>
                        </a:rPr>
                        <a:t>關係</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B w="12700" cap="flat" cmpd="sng" algn="ctr">
                      <a:solidFill>
                        <a:srgbClr val="FDD661"/>
                      </a:solidFill>
                      <a:prstDash val="solid"/>
                      <a:round/>
                      <a:headEnd type="none" w="med" len="med"/>
                      <a:tailEnd type="none" w="med" len="med"/>
                    </a:lnB>
                  </a:tcPr>
                </a:tc>
                <a:extLst>
                  <a:ext uri="{0D108BD9-81ED-4DB2-BD59-A6C34878D82A}">
                    <a16:rowId xmlns:a16="http://schemas.microsoft.com/office/drawing/2014/main" val="2179013962"/>
                  </a:ext>
                </a:extLst>
              </a:tr>
              <a:tr h="360000">
                <a:tc vMerge="1">
                  <a:txBody>
                    <a:bodyPr/>
                    <a:lstStyle/>
                    <a:p>
                      <a:endParaRPr lang="zh-TW" altLang="en-US"/>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altLang="zh-TW" sz="2000" b="0" dirty="0" smtClean="0">
                          <a:effectLst/>
                          <a:latin typeface="微軟正黑體" panose="020B0604030504040204" pitchFamily="34" charset="-120"/>
                          <a:ea typeface="微軟正黑體" panose="020B0604030504040204" pitchFamily="34" charset="-120"/>
                        </a:rPr>
                        <a:t>b.</a:t>
                      </a:r>
                      <a:r>
                        <a:rPr lang="zh-TW" altLang="zh-TW" sz="2000" b="0" dirty="0" smtClean="0">
                          <a:effectLst/>
                          <a:latin typeface="微軟正黑體" panose="020B0604030504040204" pitchFamily="34" charset="-120"/>
                          <a:ea typeface="微軟正黑體" panose="020B0604030504040204" pitchFamily="34" charset="-120"/>
                        </a:rPr>
                        <a:t>協助個人發展</a:t>
                      </a:r>
                      <a:endParaRPr lang="zh-TW" altLang="zh-TW" sz="2000" b="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1450131854"/>
                  </a:ext>
                </a:extLst>
              </a:tr>
              <a:tr h="360000">
                <a:tc vMerge="1">
                  <a:txBody>
                    <a:bodyPr/>
                    <a:lstStyle/>
                    <a:p>
                      <a:endParaRPr lang="zh-TW" altLang="en-US"/>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altLang="zh-TW" sz="2000" b="0" dirty="0" smtClean="0">
                          <a:effectLst/>
                          <a:latin typeface="微軟正黑體" panose="020B0604030504040204" pitchFamily="34" charset="-120"/>
                          <a:ea typeface="微軟正黑體" panose="020B0604030504040204" pitchFamily="34" charset="-120"/>
                        </a:rPr>
                        <a:t>c.</a:t>
                      </a:r>
                      <a:r>
                        <a:rPr lang="zh-TW" altLang="zh-TW" sz="2000" b="0" dirty="0" smtClean="0">
                          <a:effectLst/>
                          <a:latin typeface="微軟正黑體" panose="020B0604030504040204" pitchFamily="34" charset="-120"/>
                          <a:ea typeface="微軟正黑體" panose="020B0604030504040204" pitchFamily="34" charset="-120"/>
                        </a:rPr>
                        <a:t>肯定團隊貢獻</a:t>
                      </a:r>
                      <a:endParaRPr lang="zh-TW" altLang="zh-TW" sz="2000" b="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3509412409"/>
                  </a:ext>
                </a:extLst>
              </a:tr>
              <a:tr h="360000">
                <a:tc rowSpan="2">
                  <a:txBody>
                    <a:bodyPr/>
                    <a:lstStyle/>
                    <a:p>
                      <a:pPr>
                        <a:lnSpc>
                          <a:spcPct val="150000"/>
                        </a:lnSpc>
                        <a:spcAft>
                          <a:spcPts val="0"/>
                        </a:spcAft>
                      </a:pPr>
                      <a:r>
                        <a:rPr lang="en-US" sz="2000" b="0" dirty="0">
                          <a:effectLst/>
                          <a:latin typeface="微軟正黑體" panose="020B0604030504040204" pitchFamily="34" charset="-120"/>
                          <a:ea typeface="微軟正黑體" panose="020B0604030504040204" pitchFamily="34" charset="-120"/>
                        </a:rPr>
                        <a:t>3.</a:t>
                      </a:r>
                      <a:r>
                        <a:rPr lang="zh-TW" sz="2000" b="0" dirty="0">
                          <a:effectLst/>
                          <a:latin typeface="微軟正黑體" panose="020B0604030504040204" pitchFamily="34" charset="-120"/>
                          <a:ea typeface="微軟正黑體" panose="020B0604030504040204" pitchFamily="34" charset="-120"/>
                        </a:rPr>
                        <a:t>變革導向</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lnT w="12700" cap="flat" cmpd="sng" algn="ctr">
                      <a:solidFill>
                        <a:srgbClr val="FDD661"/>
                      </a:solidFill>
                      <a:prstDash val="solid"/>
                      <a:round/>
                      <a:headEnd type="none" w="med" len="med"/>
                      <a:tailEnd type="none" w="med" len="med"/>
                    </a:lnT>
                  </a:tcPr>
                </a:tc>
                <a:tc>
                  <a:txBody>
                    <a:bodyPr/>
                    <a:lstStyle/>
                    <a:p>
                      <a:pPr>
                        <a:lnSpc>
                          <a:spcPct val="150000"/>
                        </a:lnSpc>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掌握</a:t>
                      </a:r>
                      <a:r>
                        <a:rPr lang="zh-TW" sz="2000" b="0" dirty="0" smtClean="0">
                          <a:effectLst/>
                          <a:latin typeface="微軟正黑體" panose="020B0604030504040204" pitchFamily="34" charset="-120"/>
                          <a:ea typeface="微軟正黑體" panose="020B0604030504040204" pitchFamily="34" charset="-120"/>
                        </a:rPr>
                        <a:t>環境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lnB w="12700" cap="flat" cmpd="sng" algn="ctr">
                      <a:solidFill>
                        <a:srgbClr val="FDD661"/>
                      </a:solidFill>
                      <a:prstDash val="solid"/>
                      <a:round/>
                      <a:headEnd type="none" w="med" len="med"/>
                      <a:tailEnd type="none" w="med" len="med"/>
                    </a:lnB>
                  </a:tcPr>
                </a:tc>
                <a:tc rowSpan="2">
                  <a:txBody>
                    <a:bodyPr/>
                    <a:lstStyle/>
                    <a:p>
                      <a:pPr>
                        <a:lnSpc>
                          <a:spcPct val="150000"/>
                        </a:lnSpc>
                        <a:spcAft>
                          <a:spcPts val="0"/>
                        </a:spcAft>
                      </a:pPr>
                      <a:r>
                        <a:rPr lang="zh-TW" sz="2000" b="0" dirty="0">
                          <a:effectLst/>
                          <a:latin typeface="微軟正黑體" panose="020B0604030504040204" pitchFamily="34" charset="-120"/>
                          <a:ea typeface="微軟正黑體" panose="020B0604030504040204" pitchFamily="34" charset="-120"/>
                        </a:rPr>
                        <a:t>組織議事與願景</a:t>
                      </a:r>
                      <a:r>
                        <a:rPr lang="zh-TW" sz="2000" b="0" dirty="0" smtClean="0">
                          <a:effectLst/>
                          <a:latin typeface="微軟正黑體" panose="020B0604030504040204" pitchFamily="34" charset="-120"/>
                          <a:ea typeface="微軟正黑體" panose="020B0604030504040204" pitchFamily="34" charset="-120"/>
                        </a:rPr>
                        <a:t>實踐</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lnT w="12700" cap="flat" cmpd="sng" algn="ctr">
                      <a:solidFill>
                        <a:srgbClr val="FDD661"/>
                      </a:solidFill>
                      <a:prstDash val="solid"/>
                      <a:round/>
                      <a:headEnd type="none" w="med" len="med"/>
                      <a:tailEnd type="none" w="med" len="med"/>
                    </a:lnT>
                  </a:tcPr>
                </a:tc>
                <a:extLst>
                  <a:ext uri="{0D108BD9-81ED-4DB2-BD59-A6C34878D82A}">
                    <a16:rowId xmlns:a16="http://schemas.microsoft.com/office/drawing/2014/main" val="2535780394"/>
                  </a:ext>
                </a:extLst>
              </a:tr>
              <a:tr h="360000">
                <a:tc vMerge="1">
                  <a:txBody>
                    <a:bodyPr/>
                    <a:lstStyle/>
                    <a:p>
                      <a:endParaRPr lang="zh-TW" altLang="en-US"/>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altLang="zh-TW" sz="2000" b="0" dirty="0" smtClean="0">
                          <a:effectLst/>
                          <a:latin typeface="微軟正黑體" panose="020B0604030504040204" pitchFamily="34" charset="-120"/>
                          <a:ea typeface="微軟正黑體" panose="020B0604030504040204" pitchFamily="34" charset="-120"/>
                        </a:rPr>
                        <a:t>b.</a:t>
                      </a:r>
                      <a:r>
                        <a:rPr lang="zh-TW" altLang="zh-TW" sz="2000" b="0" dirty="0" smtClean="0">
                          <a:effectLst/>
                          <a:latin typeface="微軟正黑體" panose="020B0604030504040204" pitchFamily="34" charset="-120"/>
                          <a:ea typeface="微軟正黑體" panose="020B0604030504040204" pitchFamily="34" charset="-120"/>
                        </a:rPr>
                        <a:t>實踐願景</a:t>
                      </a:r>
                      <a:endParaRPr lang="zh-TW" altLang="zh-TW" sz="2000" b="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T w="12700" cap="flat" cmpd="sng" algn="ctr">
                      <a:solidFill>
                        <a:srgbClr val="FDD661"/>
                      </a:solidFill>
                      <a:prstDash val="solid"/>
                      <a:round/>
                      <a:headEnd type="none" w="med" len="med"/>
                      <a:tailEnd type="none" w="med" len="med"/>
                    </a:lnT>
                  </a:tcPr>
                </a:tc>
                <a:tc vMerge="1">
                  <a:txBody>
                    <a:bodyPr/>
                    <a:lstStyle/>
                    <a:p>
                      <a:endParaRPr lang="zh-TW" altLang="en-US"/>
                    </a:p>
                  </a:txBody>
                  <a:tcPr/>
                </a:tc>
                <a:extLst>
                  <a:ext uri="{0D108BD9-81ED-4DB2-BD59-A6C34878D82A}">
                    <a16:rowId xmlns:a16="http://schemas.microsoft.com/office/drawing/2014/main" val="34155111"/>
                  </a:ext>
                </a:extLst>
              </a:tr>
            </a:tbl>
          </a:graphicData>
        </a:graphic>
      </p:graphicFrame>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25</a:t>
            </a:fld>
            <a:endParaRPr lang="zh-TW" altLang="en-US"/>
          </a:p>
        </p:txBody>
      </p:sp>
    </p:spTree>
    <p:extLst>
      <p:ext uri="{BB962C8B-B14F-4D97-AF65-F5344CB8AC3E}">
        <p14:creationId xmlns:p14="http://schemas.microsoft.com/office/powerpoint/2010/main" val="115163242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領導才能學習</a:t>
            </a:r>
            <a:r>
              <a:rPr lang="zh-TW" altLang="en-US" sz="4000" b="1" spc="400" dirty="0">
                <a:solidFill>
                  <a:srgbClr val="FF0000"/>
                </a:solidFill>
                <a:latin typeface="微軟正黑體" pitchFamily="34" charset="-120"/>
                <a:ea typeface="微軟正黑體" pitchFamily="34" charset="-120"/>
                <a:cs typeface="+mn-cs"/>
              </a:rPr>
              <a:t>表現舉例</a:t>
            </a:r>
          </a:p>
        </p:txBody>
      </p:sp>
      <p:graphicFrame>
        <p:nvGraphicFramePr>
          <p:cNvPr id="4" name="表格 3"/>
          <p:cNvGraphicFramePr>
            <a:graphicFrameLocks noGrp="1"/>
          </p:cNvGraphicFramePr>
          <p:nvPr>
            <p:extLst>
              <p:ext uri="{D42A27DB-BD31-4B8C-83A1-F6EECF244321}">
                <p14:modId xmlns:p14="http://schemas.microsoft.com/office/powerpoint/2010/main" val="2007816116"/>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897890" indent="-899160">
                        <a:spcAft>
                          <a:spcPts val="0"/>
                        </a:spcAft>
                      </a:pPr>
                      <a:r>
                        <a:rPr lang="zh-TW" altLang="en-US" sz="2400" b="1" kern="1200" dirty="0" smtClean="0">
                          <a:latin typeface="微軟正黑體" panose="020B0604030504040204" pitchFamily="34" charset="-120"/>
                          <a:ea typeface="微軟正黑體" panose="020B0604030504040204" pitchFamily="34" charset="-120"/>
                        </a:rPr>
                        <a:t>特領</a:t>
                      </a:r>
                      <a:r>
                        <a:rPr lang="en-US" altLang="zh-TW" sz="2400" b="1" kern="1200" dirty="0" smtClean="0">
                          <a:latin typeface="微軟正黑體" panose="020B0604030504040204" pitchFamily="34" charset="-120"/>
                          <a:ea typeface="微軟正黑體" panose="020B0604030504040204" pitchFamily="34" charset="-120"/>
                        </a:rPr>
                        <a:t>1b-Ⅱ-1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設定任務的目標。</a:t>
                      </a:r>
                    </a:p>
                  </a:txBody>
                  <a:tcPr marL="91451" marR="91451" marT="45712" marB="45712">
                    <a:lnR w="12700" cap="flat" cmpd="sng" algn="ctr">
                      <a:solidFill>
                        <a:srgbClr val="FDD661"/>
                      </a:solidFill>
                      <a:prstDash val="solid"/>
                      <a:round/>
                      <a:headEnd type="none" w="med" len="med"/>
                      <a:tailEnd type="none" w="med" len="med"/>
                    </a:lnR>
                  </a:tcPr>
                </a:tc>
                <a:tc>
                  <a:txBody>
                    <a:bodyPr/>
                    <a:lstStyle/>
                    <a:p>
                      <a:pPr marL="897890" indent="-899160">
                        <a:spcAft>
                          <a:spcPts val="0"/>
                        </a:spcAft>
                      </a:pP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1b-Ⅲ-1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自行訂定短期任務計畫。</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5350" indent="-895350"/>
                      <a:r>
                        <a:rPr lang="zh-TW" altLang="en-US" sz="2400" b="1" u="none" strike="noStrike" kern="1200" baseline="0" dirty="0" smtClean="0">
                          <a:latin typeface="微軟正黑體" panose="020B0604030504040204" pitchFamily="34" charset="-120"/>
                          <a:ea typeface="微軟正黑體" panose="020B0604030504040204" pitchFamily="34" charset="-120"/>
                        </a:rPr>
                        <a:t>特領</a:t>
                      </a:r>
                      <a:r>
                        <a:rPr lang="en-US" altLang="zh-TW" sz="2400" b="1" u="none" strike="noStrike" kern="1200" baseline="0" dirty="0" smtClean="0">
                          <a:latin typeface="微軟正黑體" panose="020B0604030504040204" pitchFamily="34" charset="-120"/>
                          <a:ea typeface="微軟正黑體" panose="020B0604030504040204" pitchFamily="34" charset="-120"/>
                        </a:rPr>
                        <a:t>1b-Ⅳ-1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自己</a:t>
                      </a: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或邀集成員</a:t>
                      </a: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訂定長期任務計畫。</a:t>
                      </a: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360363" marR="0" lvl="0" indent="-360363" algn="just"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特領</a:t>
                      </a:r>
                      <a:r>
                        <a:rPr lang="en-US" altLang="zh-TW" sz="2400" b="1" dirty="0" smtClean="0">
                          <a:solidFill>
                            <a:schemeClr val="tx1"/>
                          </a:solidFill>
                          <a:latin typeface="微軟正黑體" panose="020B0604030504040204" pitchFamily="34" charset="-120"/>
                          <a:ea typeface="微軟正黑體" panose="020B0604030504040204" pitchFamily="34" charset="-120"/>
                        </a:rPr>
                        <a:t>1b-Ⅴ-1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針對長期任務訂定不同的計畫策略。</a:t>
                      </a:r>
                    </a:p>
                  </a:txBody>
                  <a:tcPr marL="91451" marR="91451" marT="45712" marB="45712">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grpSp>
        <p:nvGrpSpPr>
          <p:cNvPr id="5" name="群組 4"/>
          <p:cNvGrpSpPr/>
          <p:nvPr/>
        </p:nvGrpSpPr>
        <p:grpSpPr>
          <a:xfrm>
            <a:off x="7940842" y="4334425"/>
            <a:ext cx="2494400" cy="2029122"/>
            <a:chOff x="7940842" y="4334425"/>
            <a:chExt cx="2494400" cy="2029122"/>
          </a:xfrm>
        </p:grpSpPr>
        <p:pic>
          <p:nvPicPr>
            <p:cNvPr id="6"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7" name="文字方塊 6"/>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保持彈</a:t>
              </a:r>
              <a:r>
                <a:rPr lang="zh-TW" altLang="en-US" sz="2800" b="1" dirty="0">
                  <a:solidFill>
                    <a:srgbClr val="FF0000"/>
                  </a:solidFill>
                  <a:latin typeface="微軟正黑體" panose="020B0604030504040204" pitchFamily="34" charset="-120"/>
                  <a:ea typeface="微軟正黑體" panose="020B0604030504040204" pitchFamily="34" charset="-120"/>
                </a:rPr>
                <a:t>性</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26</a:t>
            </a:fld>
            <a:endParaRPr lang="zh-TW" altLang="en-US"/>
          </a:p>
        </p:txBody>
      </p:sp>
    </p:spTree>
    <p:extLst>
      <p:ext uri="{BB962C8B-B14F-4D97-AF65-F5344CB8AC3E}">
        <p14:creationId xmlns:p14="http://schemas.microsoft.com/office/powerpoint/2010/main" val="54561006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領導才</a:t>
            </a:r>
            <a:r>
              <a:rPr lang="zh-TW" altLang="en-US" sz="4000" b="1" spc="400" dirty="0">
                <a:solidFill>
                  <a:srgbClr val="FF0000"/>
                </a:solidFill>
                <a:latin typeface="微軟正黑體" pitchFamily="34" charset="-120"/>
                <a:ea typeface="微軟正黑體" pitchFamily="34" charset="-120"/>
                <a:cs typeface="+mn-cs"/>
              </a:rPr>
              <a:t>能</a:t>
            </a:r>
            <a:r>
              <a:rPr lang="zh-TW" altLang="en-US" sz="4000" b="1" spc="400" dirty="0" smtClean="0">
                <a:solidFill>
                  <a:srgbClr val="FF0000"/>
                </a:solidFill>
                <a:latin typeface="微軟正黑體" pitchFamily="34" charset="-120"/>
                <a:ea typeface="微軟正黑體" pitchFamily="34" charset="-120"/>
                <a:cs typeface="+mn-cs"/>
              </a:rPr>
              <a:t>學習內</a:t>
            </a:r>
            <a:r>
              <a:rPr lang="zh-TW" altLang="en-US" sz="4000" b="1" spc="400" dirty="0">
                <a:solidFill>
                  <a:srgbClr val="FF0000"/>
                </a:solidFill>
                <a:latin typeface="微軟正黑體" pitchFamily="34" charset="-120"/>
                <a:ea typeface="微軟正黑體" pitchFamily="34" charset="-120"/>
                <a:cs typeface="+mn-cs"/>
              </a:rPr>
              <a:t>容</a:t>
            </a:r>
            <a:r>
              <a:rPr lang="zh-TW" altLang="en-US" sz="4000" b="1" spc="400" dirty="0" smtClean="0">
                <a:solidFill>
                  <a:srgbClr val="FF0000"/>
                </a:solidFill>
                <a:latin typeface="微軟正黑體" pitchFamily="34" charset="-120"/>
                <a:ea typeface="微軟正黑體" pitchFamily="34" charset="-120"/>
                <a:cs typeface="+mn-cs"/>
              </a:rPr>
              <a:t>舉例</a:t>
            </a:r>
            <a:endParaRPr lang="zh-TW" altLang="en-US" sz="4000" b="1" spc="400" dirty="0">
              <a:solidFill>
                <a:srgbClr val="FF0000"/>
              </a:solidFill>
              <a:latin typeface="微軟正黑體" pitchFamily="34" charset="-120"/>
              <a:ea typeface="微軟正黑體" pitchFamily="34"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425413413"/>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特領</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B-Ⅱ-3</a:t>
                      </a:r>
                    </a:p>
                    <a:p>
                      <a:pPr marL="1588" indent="-3175" algn="l" defTabSz="622300" rtl="0" eaLnBrk="1" latinLnBrk="0" hangingPunct="1">
                        <a:lnSpc>
                          <a:spcPct val="100000"/>
                        </a:lnSpc>
                        <a:spcBef>
                          <a:spcPts val="1200"/>
                        </a:spcBef>
                        <a:spcAft>
                          <a:spcPts val="0"/>
                        </a:spcAft>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團隊成員的特質差異。</a:t>
                      </a:r>
                    </a:p>
                  </a:txBody>
                  <a:tcPr marL="91437" marR="91437">
                    <a:lnR w="12700" cap="flat" cmpd="sng" algn="ctr">
                      <a:solidFill>
                        <a:srgbClr val="FDD661"/>
                      </a:solidFill>
                      <a:prstDash val="solid"/>
                      <a:round/>
                      <a:headEnd type="none" w="med" len="med"/>
                      <a:tailEnd type="none" w="med" len="med"/>
                    </a:lnR>
                  </a:tcPr>
                </a:tc>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特領</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B-Ⅲ-2</a:t>
                      </a:r>
                    </a:p>
                    <a:p>
                      <a:pPr marL="1588" indent="-3175" algn="l" defTabSz="622300" rtl="0" eaLnBrk="1" latinLnBrk="0" hangingPunct="1">
                        <a:lnSpc>
                          <a:spcPct val="100000"/>
                        </a:lnSpc>
                        <a:spcBef>
                          <a:spcPts val="1200"/>
                        </a:spcBef>
                        <a:spcAft>
                          <a:spcPts val="0"/>
                        </a:spcAft>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良好團隊成員的特質。</a:t>
                      </a:r>
                      <a:endPar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37" marR="91437">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特領</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B-Ⅳ-2</a:t>
                      </a:r>
                    </a:p>
                    <a:p>
                      <a:pPr marL="1588" indent="-3175" algn="l" defTabSz="622300" rtl="0" eaLnBrk="1" latinLnBrk="0" hangingPunct="1">
                        <a:lnSpc>
                          <a:spcPct val="100000"/>
                        </a:lnSpc>
                        <a:spcBef>
                          <a:spcPts val="1200"/>
                        </a:spcBef>
                        <a:spcAft>
                          <a:spcPts val="0"/>
                        </a:spcAft>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不同團隊成員特質之差異與影響。</a:t>
                      </a:r>
                      <a:endPar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37" marR="91437">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特領</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B-Ⅴ-1</a:t>
                      </a:r>
                    </a:p>
                    <a:p>
                      <a:pPr marL="1588" indent="-3175" algn="l" defTabSz="622300" rtl="0" eaLnBrk="1" latinLnBrk="0" hangingPunct="1">
                        <a:lnSpc>
                          <a:spcPct val="100000"/>
                        </a:lnSpc>
                        <a:spcBef>
                          <a:spcPts val="1200"/>
                        </a:spcBef>
                        <a:spcAft>
                          <a:spcPts val="0"/>
                        </a:spcAft>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各種文化背景之團隊成員特質的差異。</a:t>
                      </a:r>
                    </a:p>
                  </a:txBody>
                  <a:tcPr marL="91437" marR="91437">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3219591254"/>
                  </a:ext>
                </a:extLst>
              </a:tr>
            </a:tbl>
          </a:graphicData>
        </a:graphic>
      </p:graphicFrame>
      <p:grpSp>
        <p:nvGrpSpPr>
          <p:cNvPr id="5" name="群組 4"/>
          <p:cNvGrpSpPr/>
          <p:nvPr/>
        </p:nvGrpSpPr>
        <p:grpSpPr>
          <a:xfrm>
            <a:off x="7940842" y="4334425"/>
            <a:ext cx="2494400" cy="2029122"/>
            <a:chOff x="7940842" y="4334425"/>
            <a:chExt cx="2494400" cy="2029122"/>
          </a:xfrm>
        </p:grpSpPr>
        <p:pic>
          <p:nvPicPr>
            <p:cNvPr id="6"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7" name="文字方塊 6"/>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可擴</a:t>
              </a:r>
              <a:r>
                <a:rPr lang="zh-TW" altLang="en-US" sz="2800" b="1" dirty="0">
                  <a:solidFill>
                    <a:srgbClr val="FF0000"/>
                  </a:solidFill>
                  <a:latin typeface="微軟正黑體" panose="020B0604030504040204" pitchFamily="34" charset="-120"/>
                  <a:ea typeface="微軟正黑體" panose="020B0604030504040204" pitchFamily="34" charset="-120"/>
                </a:rPr>
                <a:t>增</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27</a:t>
            </a:fld>
            <a:endParaRPr lang="zh-TW" altLang="en-US"/>
          </a:p>
        </p:txBody>
      </p:sp>
    </p:spTree>
    <p:extLst>
      <p:ext uri="{BB962C8B-B14F-4D97-AF65-F5344CB8AC3E}">
        <p14:creationId xmlns:p14="http://schemas.microsoft.com/office/powerpoint/2010/main" val="123579560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342533" y="165371"/>
            <a:ext cx="9280071" cy="1445695"/>
          </a:xfrm>
        </p:spPr>
        <p:txBody>
          <a:bodyPr rtlCol="0">
            <a:normAutofit/>
          </a:bodyPr>
          <a:lstStyle/>
          <a:p>
            <a:pPr algn="ctr">
              <a:defRPr/>
            </a:pPr>
            <a:r>
              <a:rPr lang="zh-TW" altLang="en-US" sz="4000" b="1" spc="400" dirty="0" smtClean="0">
                <a:solidFill>
                  <a:srgbClr val="FF0000"/>
                </a:solidFill>
                <a:latin typeface="微軟正黑體" pitchFamily="34" charset="-120"/>
                <a:ea typeface="微軟正黑體" pitchFamily="34" charset="-120"/>
                <a:cs typeface="+mn-cs"/>
              </a:rPr>
              <a:t>領導才能核心</a:t>
            </a:r>
            <a:r>
              <a:rPr lang="zh-TW" altLang="en-US" sz="4000" b="1" spc="400" dirty="0">
                <a:solidFill>
                  <a:srgbClr val="FF0000"/>
                </a:solidFill>
                <a:latin typeface="微軟正黑體" pitchFamily="34" charset="-120"/>
                <a:ea typeface="微軟正黑體" pitchFamily="34" charset="-120"/>
                <a:cs typeface="+mn-cs"/>
              </a:rPr>
              <a:t>素養與學習重點的呼應</a:t>
            </a:r>
          </a:p>
        </p:txBody>
      </p:sp>
      <p:graphicFrame>
        <p:nvGraphicFramePr>
          <p:cNvPr id="6" name="內容版面配置區 3"/>
          <p:cNvGraphicFramePr>
            <a:graphicFrameLocks/>
          </p:cNvGraphicFramePr>
          <p:nvPr>
            <p:extLst>
              <p:ext uri="{D42A27DB-BD31-4B8C-83A1-F6EECF244321}">
                <p14:modId xmlns:p14="http://schemas.microsoft.com/office/powerpoint/2010/main" val="1850528065"/>
              </p:ext>
            </p:extLst>
          </p:nvPr>
        </p:nvGraphicFramePr>
        <p:xfrm>
          <a:off x="1133328" y="1366813"/>
          <a:ext cx="9698479" cy="3874680"/>
        </p:xfrm>
        <a:graphic>
          <a:graphicData uri="http://schemas.openxmlformats.org/drawingml/2006/table">
            <a:tbl>
              <a:tblPr firstRow="1" firstCol="1" bandRow="1">
                <a:tableStyleId>{17292A2E-F333-43FB-9621-5CBBE7FDCDCB}</a:tableStyleId>
              </a:tblPr>
              <a:tblGrid>
                <a:gridCol w="3380362">
                  <a:extLst>
                    <a:ext uri="{9D8B030D-6E8A-4147-A177-3AD203B41FA5}">
                      <a16:colId xmlns:a16="http://schemas.microsoft.com/office/drawing/2014/main" val="20000"/>
                    </a:ext>
                  </a:extLst>
                </a:gridCol>
                <a:gridCol w="3380362">
                  <a:extLst>
                    <a:ext uri="{9D8B030D-6E8A-4147-A177-3AD203B41FA5}">
                      <a16:colId xmlns:a16="http://schemas.microsoft.com/office/drawing/2014/main" val="20001"/>
                    </a:ext>
                  </a:extLst>
                </a:gridCol>
                <a:gridCol w="2937755">
                  <a:extLst>
                    <a:ext uri="{9D8B030D-6E8A-4147-A177-3AD203B41FA5}">
                      <a16:colId xmlns:a16="http://schemas.microsoft.com/office/drawing/2014/main" val="20002"/>
                    </a:ext>
                  </a:extLst>
                </a:gridCol>
              </a:tblGrid>
              <a:tr h="360000">
                <a:tc grid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領導才能</a:t>
                      </a:r>
                      <a:r>
                        <a:rPr lang="zh-TW" sz="2000" b="1" kern="100" dirty="0" smtClean="0">
                          <a:solidFill>
                            <a:schemeClr val="tx1"/>
                          </a:solidFill>
                          <a:effectLst/>
                          <a:latin typeface="微軟正黑體" panose="020B0604030504040204" pitchFamily="34" charset="-120"/>
                          <a:ea typeface="微軟正黑體" panose="020B0604030504040204" pitchFamily="34" charset="-120"/>
                        </a:rPr>
                        <a:t>學習</a:t>
                      </a:r>
                      <a:r>
                        <a:rPr lang="zh-TW" sz="2000" b="1" kern="100" dirty="0">
                          <a:solidFill>
                            <a:schemeClr val="tx1"/>
                          </a:solidFill>
                          <a:effectLst/>
                          <a:latin typeface="微軟正黑體" panose="020B0604030504040204" pitchFamily="34" charset="-120"/>
                          <a:ea typeface="微軟正黑體" panose="020B0604030504040204" pitchFamily="34" charset="-120"/>
                        </a:rPr>
                        <a:t>重點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hMerge="1">
                  <a:txBody>
                    <a:bodyPr/>
                    <a:lstStyle/>
                    <a:p>
                      <a:endParaRPr lang="zh-TW" altLang="en-US"/>
                    </a:p>
                  </a:txBody>
                  <a:tcPr/>
                </a:tc>
                <a:tc row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領導才能</a:t>
                      </a:r>
                      <a:r>
                        <a:rPr lang="zh-TW" sz="2000" b="1" kern="100" dirty="0" smtClean="0">
                          <a:solidFill>
                            <a:schemeClr val="tx1"/>
                          </a:solidFill>
                          <a:effectLst/>
                          <a:latin typeface="微軟正黑體" panose="020B0604030504040204" pitchFamily="34" charset="-120"/>
                          <a:ea typeface="微軟正黑體" panose="020B0604030504040204" pitchFamily="34" charset="-120"/>
                        </a:rPr>
                        <a:t>核心素養</a:t>
                      </a:r>
                      <a:endParaRPr lang="en-US" altLang="zh-TW" sz="20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具體內涵</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extLst>
                  <a:ext uri="{0D108BD9-81ED-4DB2-BD59-A6C34878D82A}">
                    <a16:rowId xmlns:a16="http://schemas.microsoft.com/office/drawing/2014/main" val="10000"/>
                  </a:ext>
                </a:extLst>
              </a:tr>
              <a:tr h="360000">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學習表現</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學習內容</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vMerge="1">
                  <a:txBody>
                    <a:bodyPr/>
                    <a:lstStyle/>
                    <a:p>
                      <a:endParaRPr lang="zh-TW" altLang="en-US"/>
                    </a:p>
                  </a:txBody>
                  <a:tcPr/>
                </a:tc>
                <a:extLst>
                  <a:ext uri="{0D108BD9-81ED-4DB2-BD59-A6C34878D82A}">
                    <a16:rowId xmlns:a16="http://schemas.microsoft.com/office/drawing/2014/main" val="10001"/>
                  </a:ext>
                </a:extLst>
              </a:tr>
              <a:tr h="1889744">
                <a:tc>
                  <a:txBody>
                    <a:bodyPr/>
                    <a:lstStyle/>
                    <a:p>
                      <a:pPr marL="360363" indent="-360363">
                        <a:spcAft>
                          <a:spcPts val="0"/>
                        </a:spcAft>
                      </a:pPr>
                      <a:r>
                        <a:rPr lang="zh-TW"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a:t>
                      </a:r>
                      <a:r>
                        <a:rPr lang="zh-TW" altLang="zh-TW" sz="2400" b="1" dirty="0" smtClean="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Ⅳ</a:t>
                      </a:r>
                      <a:r>
                        <a:rPr lang="en-US"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設定比任務要求更高遠的目標。</a:t>
                      </a:r>
                    </a:p>
                    <a:p>
                      <a:pPr marL="360363" indent="-360363">
                        <a:spcBef>
                          <a:spcPts val="6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2c-</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Ⅳ</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在合作中營造互相激勵的學習情境。</a:t>
                      </a:r>
                    </a:p>
                    <a:p>
                      <a:pPr marL="360363" indent="-360363">
                        <a:spcBef>
                          <a:spcPts val="6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3b-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Ⅳ</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尊重與欣賞團隊成員的多元性。</a:t>
                      </a:r>
                    </a:p>
                    <a:p>
                      <a:pPr marL="360363" indent="-360363">
                        <a:spcBef>
                          <a:spcPts val="600"/>
                        </a:spcBef>
                        <a:spcAft>
                          <a:spcPts val="0"/>
                        </a:spcAft>
                      </a:pP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a:txBody>
                    <a:bodyPr/>
                    <a:lstStyle/>
                    <a:p>
                      <a:pPr marL="360363" indent="-360363">
                        <a:spcAft>
                          <a:spcPts val="0"/>
                        </a:spcAft>
                      </a:pPr>
                      <a:r>
                        <a:rPr lang="en-US" sz="2400" b="0" dirty="0">
                          <a:effectLst/>
                          <a:latin typeface="微軟正黑體" panose="020B0604030504040204" pitchFamily="34" charset="-120"/>
                          <a:ea typeface="微軟正黑體" panose="020B0604030504040204" pitchFamily="34" charset="-120"/>
                        </a:rPr>
                        <a:t> </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Ⅳ</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任務的啟動與維持策略</a:t>
                      </a:r>
                    </a:p>
                    <a:p>
                      <a:pPr marL="360363" indent="-360363">
                        <a:spcBef>
                          <a:spcPts val="6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Ⅳ</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領導者與被領導者角色定位。</a:t>
                      </a:r>
                    </a:p>
                    <a:p>
                      <a:pPr marL="360363" indent="-360363">
                        <a:spcBef>
                          <a:spcPts val="6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Ⅳ</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各種領導風格的特質與影響</a:t>
                      </a:r>
                      <a:r>
                        <a:rPr lang="zh-TW" altLang="zh-TW" sz="24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52400" indent="-152400">
                        <a:spcAft>
                          <a:spcPts val="0"/>
                        </a:spcAft>
                      </a:pP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1270">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特領</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-J-A1</a:t>
                      </a:r>
                      <a:endPar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600"/>
                        </a:spcBef>
                        <a:spcAft>
                          <a:spcPts val="0"/>
                        </a:spcAft>
                      </a:pPr>
                      <a:r>
                        <a:rPr lang="zh-TW" altLang="zh-TW" sz="24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具備良好的領導知能與態度，分析自我與他人的領導特質，展現積極接受挑戰與發揮自我價值和生命意義。</a:t>
                      </a:r>
                    </a:p>
                    <a:p>
                      <a:pPr marL="635">
                        <a:spcAft>
                          <a:spcPts val="0"/>
                        </a:spcAft>
                      </a:pP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5" name="動作按鈕: 首頁 4">
            <a:hlinkClick r:id="rId3" action="ppaction://hlinksldjump" highlightClick="1"/>
          </p:cNvPr>
          <p:cNvSpPr/>
          <p:nvPr/>
        </p:nvSpPr>
        <p:spPr>
          <a:xfrm>
            <a:off x="11069053" y="5317958"/>
            <a:ext cx="1042416" cy="1042416"/>
          </a:xfrm>
          <a:prstGeom prst="actionButtonHo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28</a:t>
            </a:fld>
            <a:endParaRPr lang="zh-TW" altLang="en-US"/>
          </a:p>
        </p:txBody>
      </p:sp>
    </p:spTree>
    <p:extLst>
      <p:ext uri="{BB962C8B-B14F-4D97-AF65-F5344CB8AC3E}">
        <p14:creationId xmlns:p14="http://schemas.microsoft.com/office/powerpoint/2010/main" val="199445773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23" name="直线连接符 22"/>
          <p:cNvCxnSpPr/>
          <p:nvPr/>
        </p:nvCxnSpPr>
        <p:spPr>
          <a:xfrm flipH="1">
            <a:off x="7225499" y="3133575"/>
            <a:ext cx="2051166" cy="4284878"/>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w="38100" cap="flat">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grpSp>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4"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5"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7"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8"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9"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0"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1"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grpSp>
      <p:sp>
        <p:nvSpPr>
          <p:cNvPr id="27" name="文本框 26"/>
          <p:cNvSpPr txBox="1"/>
          <p:nvPr/>
        </p:nvSpPr>
        <p:spPr>
          <a:xfrm>
            <a:off x="684371" y="1007153"/>
            <a:ext cx="4288354"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創造</a:t>
            </a:r>
            <a:r>
              <a:rPr kumimoji="1" lang="zh-TW" altLang="en-US" sz="4000" b="1" dirty="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力</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rPr>
              <a:t>課程</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rPr>
              <a:t>目標</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endParaRPr>
          </a:p>
        </p:txBody>
      </p:sp>
      <p:sp>
        <p:nvSpPr>
          <p:cNvPr id="2" name="矩形 1"/>
          <p:cNvSpPr/>
          <p:nvPr/>
        </p:nvSpPr>
        <p:spPr>
          <a:xfrm>
            <a:off x="623083" y="1968372"/>
            <a:ext cx="7776936" cy="3514167"/>
          </a:xfrm>
          <a:prstGeom prst="rect">
            <a:avLst/>
          </a:prstGeom>
        </p:spPr>
        <p:txBody>
          <a:bodyPr wrap="square">
            <a:spAutoFit/>
          </a:bodyPr>
          <a:lstStyle/>
          <a:p>
            <a:pPr marL="361950" marR="0" lvl="0" indent="-361950" algn="l" defTabSz="914400" rtl="0" eaLnBrk="0" fontAlgn="base" latinLnBrk="0" hangingPunct="0">
              <a:lnSpc>
                <a:spcPct val="200000"/>
              </a:lnSpc>
              <a:spcBef>
                <a:spcPts val="600"/>
              </a:spcBef>
              <a:spcAft>
                <a:spcPct val="0"/>
              </a:spcAft>
              <a:buClrTx/>
              <a:buSzTx/>
              <a:buFontTx/>
              <a:buNone/>
              <a:tabLst/>
              <a:defRPr/>
            </a:pPr>
            <a:r>
              <a:rPr lang="en-US" altLang="zh-TW" sz="2600" dirty="0" smtClean="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一</a:t>
            </a:r>
            <a:r>
              <a:rPr lang="en-US" altLang="zh-TW" sz="26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強化創造性人格特質，自我精進並勇於創造。</a:t>
            </a:r>
          </a:p>
          <a:p>
            <a:pPr marL="361950" lvl="0" indent="-361950">
              <a:lnSpc>
                <a:spcPct val="200000"/>
              </a:lnSpc>
              <a:spcBef>
                <a:spcPts val="600"/>
              </a:spcBef>
            </a:pPr>
            <a:r>
              <a:rPr lang="en-US" altLang="zh-TW" sz="2600" dirty="0" smtClean="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二</a:t>
            </a:r>
            <a:r>
              <a:rPr lang="en-US" altLang="zh-TW" sz="26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探究創思歷程和技巧，創新應變與解決問題。</a:t>
            </a:r>
          </a:p>
          <a:p>
            <a:pPr marL="361950" lvl="0" indent="-361950">
              <a:lnSpc>
                <a:spcPct val="200000"/>
              </a:lnSpc>
              <a:spcBef>
                <a:spcPts val="600"/>
              </a:spcBef>
            </a:pPr>
            <a:r>
              <a:rPr lang="en-US" altLang="zh-TW" sz="2600" dirty="0" smtClean="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三</a:t>
            </a:r>
            <a:r>
              <a:rPr lang="en-US" altLang="zh-TW" sz="26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組織創造力環境，展現創意與評鑑創意成果</a:t>
            </a:r>
            <a:r>
              <a:rPr lang="zh-TW" altLang="en-US" sz="2800" dirty="0">
                <a:solidFill>
                  <a:srgbClr val="000000"/>
                </a:solidFill>
                <a:latin typeface="微軟正黑體" panose="020B0604030504040204" pitchFamily="34" charset="-120"/>
                <a:ea typeface="微軟正黑體" panose="020B0604030504040204" pitchFamily="34" charset="-120"/>
              </a:rPr>
              <a:t>。</a:t>
            </a:r>
          </a:p>
          <a:p>
            <a:pPr marL="361950" marR="0" lvl="0" indent="-361950" algn="l" defTabSz="914400" rtl="0" eaLnBrk="0" fontAlgn="base" latinLnBrk="0" hangingPunct="0">
              <a:lnSpc>
                <a:spcPct val="200000"/>
              </a:lnSpc>
              <a:spcBef>
                <a:spcPts val="600"/>
              </a:spcBef>
              <a:spcAft>
                <a:spcPct val="0"/>
              </a:spcAft>
              <a:buClrTx/>
              <a:buSzTx/>
              <a:buFontTx/>
              <a:buNone/>
              <a:tabLst/>
              <a:defRPr/>
            </a:pPr>
            <a:endPar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24"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29</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64857627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文本框 18"/>
          <p:cNvSpPr txBox="1">
            <a:spLocks noChangeArrowheads="1"/>
          </p:cNvSpPr>
          <p:nvPr/>
        </p:nvSpPr>
        <p:spPr bwMode="auto">
          <a:xfrm>
            <a:off x="2676698" y="1156471"/>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宋体" charset="0"/>
              </a:defRPr>
            </a:lvl1pPr>
            <a:lvl2pPr marL="742950" indent="-285750">
              <a:spcBef>
                <a:spcPct val="20000"/>
              </a:spcBef>
              <a:buChar char="–"/>
              <a:defRPr sz="2800">
                <a:solidFill>
                  <a:schemeClr val="tx1"/>
                </a:solidFill>
                <a:latin typeface="Arial" charset="0"/>
                <a:ea typeface="宋体" charset="0"/>
              </a:defRPr>
            </a:lvl2pPr>
            <a:lvl3pPr marL="1143000" indent="-228600">
              <a:spcBef>
                <a:spcPct val="20000"/>
              </a:spcBef>
              <a:buChar char="•"/>
              <a:defRPr sz="2400">
                <a:solidFill>
                  <a:schemeClr val="tx1"/>
                </a:solidFill>
                <a:latin typeface="Arial" charset="0"/>
                <a:ea typeface="宋体" charset="0"/>
              </a:defRPr>
            </a:lvl3pPr>
            <a:lvl4pPr marL="1600200" indent="-228600">
              <a:spcBef>
                <a:spcPct val="20000"/>
              </a:spcBef>
              <a:buChar char="–"/>
              <a:defRPr sz="2000">
                <a:solidFill>
                  <a:schemeClr val="tx1"/>
                </a:solidFill>
                <a:latin typeface="Arial" charset="0"/>
                <a:ea typeface="宋体" charset="0"/>
              </a:defRPr>
            </a:lvl4pPr>
            <a:lvl5pPr marL="2057400" indent="-228600">
              <a:spcBef>
                <a:spcPct val="20000"/>
              </a:spcBef>
              <a:buChar char="»"/>
              <a:defRPr sz="2000">
                <a:solidFill>
                  <a:schemeClr val="tx1"/>
                </a:solidFill>
                <a:latin typeface="Arial" charset="0"/>
                <a:ea typeface="宋体" charset="0"/>
              </a:defRPr>
            </a:lvl5pPr>
            <a:lvl6pPr marL="2514600" indent="-228600" eaLnBrk="0" fontAlgn="base" hangingPunct="0">
              <a:spcBef>
                <a:spcPct val="20000"/>
              </a:spcBef>
              <a:spcAft>
                <a:spcPct val="0"/>
              </a:spcAft>
              <a:buChar char="»"/>
              <a:defRPr sz="2000">
                <a:solidFill>
                  <a:schemeClr val="tx1"/>
                </a:solidFill>
                <a:latin typeface="Arial" charset="0"/>
                <a:ea typeface="宋体" charset="0"/>
              </a:defRPr>
            </a:lvl6pPr>
            <a:lvl7pPr marL="2971800" indent="-228600" eaLnBrk="0" fontAlgn="base" hangingPunct="0">
              <a:spcBef>
                <a:spcPct val="20000"/>
              </a:spcBef>
              <a:spcAft>
                <a:spcPct val="0"/>
              </a:spcAft>
              <a:buChar char="»"/>
              <a:defRPr sz="2000">
                <a:solidFill>
                  <a:schemeClr val="tx1"/>
                </a:solidFill>
                <a:latin typeface="Arial" charset="0"/>
                <a:ea typeface="宋体" charset="0"/>
              </a:defRPr>
            </a:lvl7pPr>
            <a:lvl8pPr marL="3429000" indent="-228600" eaLnBrk="0" fontAlgn="base" hangingPunct="0">
              <a:spcBef>
                <a:spcPct val="20000"/>
              </a:spcBef>
              <a:spcAft>
                <a:spcPct val="0"/>
              </a:spcAft>
              <a:buChar char="»"/>
              <a:defRPr sz="2000">
                <a:solidFill>
                  <a:schemeClr val="tx1"/>
                </a:solidFill>
                <a:latin typeface="Arial" charset="0"/>
                <a:ea typeface="宋体" charset="0"/>
              </a:defRPr>
            </a:lvl8pPr>
            <a:lvl9pPr marL="3886200" indent="-228600" eaLnBrk="0" fontAlgn="base" hangingPunct="0">
              <a:spcBef>
                <a:spcPct val="20000"/>
              </a:spcBef>
              <a:spcAft>
                <a:spcPct val="0"/>
              </a:spcAft>
              <a:buChar char="»"/>
              <a:defRPr sz="2000">
                <a:solidFill>
                  <a:schemeClr val="tx1"/>
                </a:solidFill>
                <a:latin typeface="Arial" charset="0"/>
                <a:ea typeface="宋体"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9600" b="1" i="0" u="none" strike="noStrike" kern="1200" cap="none" spc="0" normalizeH="0" baseline="0" noProof="0" dirty="0" smtClean="0">
                <a:ln>
                  <a:noFill/>
                </a:ln>
                <a:solidFill>
                  <a:srgbClr val="44546A">
                    <a:lumMod val="50000"/>
                  </a:srgbClr>
                </a:solidFill>
                <a:effectLst/>
                <a:uLnTx/>
                <a:uFillTx/>
                <a:latin typeface="华文圆体 Regular" panose="020F0502040101010101" pitchFamily="34" charset="-122"/>
                <a:ea typeface="华文圆体 Regular" panose="020F0502040101010101" pitchFamily="34" charset="-122"/>
                <a:cs typeface="Yuanti SC" charset="-122"/>
              </a:rPr>
              <a:t>  </a:t>
            </a:r>
            <a:r>
              <a:rPr kumimoji="1" lang="en-US" altLang="zh-CN"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PART</a:t>
            </a:r>
            <a:r>
              <a:rPr kumimoji="1" lang="zh-CN" altLang="en-US"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 </a:t>
            </a:r>
            <a:r>
              <a:rPr kumimoji="1" lang="en-US" altLang="zh-CN"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ONE</a:t>
            </a:r>
            <a:endParaRPr kumimoji="1" lang="zh-CN" altLang="en-US" sz="19900" b="1" i="0" u="none" strike="noStrike" kern="1200" cap="none" spc="0" normalizeH="0" baseline="0" noProof="0" dirty="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endParaRPr>
          </a:p>
        </p:txBody>
      </p:sp>
      <p:sp>
        <p:nvSpPr>
          <p:cNvPr id="9" name="矩形 70"/>
          <p:cNvSpPr>
            <a:spLocks noChangeArrowheads="1"/>
          </p:cNvSpPr>
          <p:nvPr/>
        </p:nvSpPr>
        <p:spPr bwMode="auto">
          <a:xfrm>
            <a:off x="3449907" y="2464522"/>
            <a:ext cx="68236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lvl="0" algn="ctr" eaLnBrk="1" fontAlgn="auto" hangingPunct="1">
              <a:lnSpc>
                <a:spcPts val="4800"/>
              </a:lnSpc>
              <a:spcBef>
                <a:spcPct val="0"/>
              </a:spcBef>
              <a:spcAft>
                <a:spcPts val="0"/>
              </a:spcAft>
              <a:buNone/>
            </a:pPr>
            <a:r>
              <a:rPr kumimoji="1"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十二年國民基本教育課程綱要</a:t>
            </a:r>
            <a:br>
              <a:rPr kumimoji="1"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br>
            <a:r>
              <a:rPr kumimoji="1"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總綱重要理念與內涵</a:t>
            </a:r>
            <a:endParaRPr kumimoji="1" lang="zh-CN" altLang="en-US" sz="4000" b="1" dirty="0">
              <a:solidFill>
                <a:srgbClr val="FF0000"/>
              </a:solidFill>
              <a:latin typeface="微軟正黑體" panose="020B0604030504040204" pitchFamily="34" charset="-120"/>
              <a:ea typeface="微軟正黑體" panose="020B0604030504040204" pitchFamily="34" charset="-120"/>
              <a:cs typeface="Yuanti SC" charset="-122"/>
            </a:endParaRP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3258571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創造</a:t>
            </a:r>
            <a:r>
              <a:rPr lang="zh-TW" altLang="en-US" sz="4000" b="1" spc="400" dirty="0">
                <a:solidFill>
                  <a:srgbClr val="FF0000"/>
                </a:solidFill>
                <a:latin typeface="微軟正黑體" pitchFamily="34" charset="-120"/>
                <a:ea typeface="微軟正黑體" pitchFamily="34" charset="-120"/>
                <a:cs typeface="+mn-cs"/>
              </a:rPr>
              <a:t>力</a:t>
            </a:r>
            <a:r>
              <a:rPr lang="zh-TW" altLang="en-US" sz="4000" b="1" spc="400" dirty="0" smtClean="0">
                <a:solidFill>
                  <a:srgbClr val="FF0000"/>
                </a:solidFill>
                <a:latin typeface="微軟正黑體" pitchFamily="34" charset="-120"/>
                <a:ea typeface="微軟正黑體" pitchFamily="34" charset="-120"/>
                <a:cs typeface="+mn-cs"/>
              </a:rPr>
              <a:t>學習重點</a:t>
            </a:r>
            <a:endParaRPr lang="zh-TW" altLang="en-US" sz="4000" b="1" spc="400" dirty="0">
              <a:solidFill>
                <a:srgbClr val="FF0000"/>
              </a:solidFill>
              <a:latin typeface="微軟正黑體" pitchFamily="34" charset="-120"/>
              <a:ea typeface="微軟正黑體" pitchFamily="34"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4077205369"/>
              </p:ext>
            </p:extLst>
          </p:nvPr>
        </p:nvGraphicFramePr>
        <p:xfrm>
          <a:off x="2814388" y="1263315"/>
          <a:ext cx="6843713" cy="5031840"/>
        </p:xfrm>
        <a:graphic>
          <a:graphicData uri="http://schemas.openxmlformats.org/drawingml/2006/table">
            <a:tbl>
              <a:tblPr firstRow="1" firstCol="1" lastRow="1" lastCol="1" bandRow="1" bandCol="1">
                <a:tableStyleId>{17292A2E-F333-43FB-9621-5CBBE7FDCDCB}</a:tableStyleId>
              </a:tblPr>
              <a:tblGrid>
                <a:gridCol w="2214812">
                  <a:extLst>
                    <a:ext uri="{9D8B030D-6E8A-4147-A177-3AD203B41FA5}">
                      <a16:colId xmlns:a16="http://schemas.microsoft.com/office/drawing/2014/main" val="3713462643"/>
                    </a:ext>
                  </a:extLst>
                </a:gridCol>
                <a:gridCol w="2117558">
                  <a:extLst>
                    <a:ext uri="{9D8B030D-6E8A-4147-A177-3AD203B41FA5}">
                      <a16:colId xmlns:a16="http://schemas.microsoft.com/office/drawing/2014/main" val="1659959305"/>
                    </a:ext>
                  </a:extLst>
                </a:gridCol>
                <a:gridCol w="2511343">
                  <a:extLst>
                    <a:ext uri="{9D8B030D-6E8A-4147-A177-3AD203B41FA5}">
                      <a16:colId xmlns:a16="http://schemas.microsoft.com/office/drawing/2014/main" val="3576247989"/>
                    </a:ext>
                  </a:extLst>
                </a:gridCol>
              </a:tblGrid>
              <a:tr h="190363">
                <a:tc gridSpan="2">
                  <a:txBody>
                    <a:bodyPr/>
                    <a:lstStyle/>
                    <a:p>
                      <a:pPr algn="ctr">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學習表現</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hMerge="1">
                  <a:txBody>
                    <a:bodyPr/>
                    <a:lstStyle/>
                    <a:p>
                      <a:endParaRPr lang="zh-TW" altLang="en-US"/>
                    </a:p>
                  </a:txBody>
                  <a:tcPr/>
                </a:tc>
                <a:tc>
                  <a:txBody>
                    <a:bodyPr/>
                    <a:lstStyle/>
                    <a:p>
                      <a:pPr algn="ctr">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學習內容</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extLst>
                  <a:ext uri="{0D108BD9-81ED-4DB2-BD59-A6C34878D82A}">
                    <a16:rowId xmlns:a16="http://schemas.microsoft.com/office/drawing/2014/main" val="2255826642"/>
                  </a:ext>
                </a:extLst>
              </a:tr>
              <a:tr h="252000">
                <a:tc>
                  <a:txBody>
                    <a:bodyPr/>
                    <a:lstStyle/>
                    <a:p>
                      <a:pPr algn="ctr">
                        <a:spcAft>
                          <a:spcPts val="0"/>
                        </a:spcAft>
                      </a:pPr>
                      <a:r>
                        <a:rPr lang="zh-TW" altLang="en-US" sz="1600" b="1" dirty="0" smtClean="0">
                          <a:solidFill>
                            <a:schemeClr val="tx1"/>
                          </a:solidFill>
                          <a:effectLst/>
                          <a:latin typeface="微軟正黑體" panose="020B0604030504040204" pitchFamily="34" charset="-120"/>
                          <a:ea typeface="微軟正黑體" panose="020B0604030504040204" pitchFamily="34" charset="-120"/>
                        </a:rPr>
                        <a:t>向度</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a:txBody>
                    <a:bodyPr/>
                    <a:lstStyle/>
                    <a:p>
                      <a:pPr algn="ctr">
                        <a:spcAft>
                          <a:spcPts val="0"/>
                        </a:spcAft>
                      </a:pPr>
                      <a:r>
                        <a:rPr lang="zh-TW" sz="1600" b="1" dirty="0">
                          <a:solidFill>
                            <a:schemeClr val="tx1"/>
                          </a:solidFill>
                          <a:effectLst/>
                          <a:latin typeface="微軟正黑體" panose="020B0604030504040204" pitchFamily="34" charset="-120"/>
                          <a:ea typeface="微軟正黑體" panose="020B0604030504040204" pitchFamily="34" charset="-120"/>
                        </a:rPr>
                        <a:t>次項目</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a:txBody>
                    <a:bodyPr/>
                    <a:lstStyle/>
                    <a:p>
                      <a:pPr algn="ctr">
                        <a:spcAft>
                          <a:spcPts val="0"/>
                        </a:spcAft>
                      </a:pPr>
                      <a:r>
                        <a:rPr lang="zh-TW" sz="1600" b="1" dirty="0" smtClean="0">
                          <a:solidFill>
                            <a:schemeClr val="tx1"/>
                          </a:solidFill>
                          <a:effectLst/>
                          <a:latin typeface="微軟正黑體" panose="020B0604030504040204" pitchFamily="34" charset="-120"/>
                          <a:ea typeface="微軟正黑體" panose="020B0604030504040204" pitchFamily="34" charset="-120"/>
                        </a:rPr>
                        <a:t>主題</a:t>
                      </a:r>
                      <a:endParaRPr lang="zh-TW" sz="16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extLst>
                  <a:ext uri="{0D108BD9-81ED-4DB2-BD59-A6C34878D82A}">
                    <a16:rowId xmlns:a16="http://schemas.microsoft.com/office/drawing/2014/main" val="813852372"/>
                  </a:ext>
                </a:extLst>
              </a:tr>
              <a:tr h="324000">
                <a:tc rowSpan="5">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1.</a:t>
                      </a:r>
                      <a:r>
                        <a:rPr lang="zh-TW" sz="2000" b="0" dirty="0">
                          <a:effectLst/>
                          <a:latin typeface="微軟正黑體" panose="020B0604030504040204" pitchFamily="34" charset="-120"/>
                          <a:ea typeface="微軟正黑體" panose="020B0604030504040204" pitchFamily="34" charset="-120"/>
                        </a:rPr>
                        <a:t>創造性人格特質</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en-US" sz="2000" dirty="0">
                          <a:effectLst/>
                          <a:latin typeface="微軟正黑體" panose="020B0604030504040204" pitchFamily="34" charset="-120"/>
                          <a:ea typeface="微軟正黑體" panose="020B0604030504040204" pitchFamily="34" charset="-120"/>
                        </a:rPr>
                        <a:t>a</a:t>
                      </a:r>
                      <a:r>
                        <a:rPr lang="en-US" sz="2000" dirty="0" smtClean="0">
                          <a:effectLst/>
                          <a:latin typeface="微軟正黑體" panose="020B0604030504040204" pitchFamily="34" charset="-120"/>
                          <a:ea typeface="微軟正黑體" panose="020B0604030504040204" pitchFamily="34" charset="-120"/>
                        </a:rPr>
                        <a:t>.</a:t>
                      </a:r>
                      <a:r>
                        <a:rPr lang="zh-TW" sz="2000" dirty="0" smtClean="0">
                          <a:effectLst/>
                          <a:latin typeface="微軟正黑體" panose="020B0604030504040204" pitchFamily="34" charset="-120"/>
                          <a:ea typeface="微軟正黑體" panose="020B0604030504040204" pitchFamily="34" charset="-120"/>
                        </a:rPr>
                        <a:t>好奇心</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rowSpan="5">
                  <a:txBody>
                    <a:bodyPr/>
                    <a:lstStyle/>
                    <a:p>
                      <a:pPr algn="just">
                        <a:spcAft>
                          <a:spcPts val="0"/>
                        </a:spcAft>
                      </a:pPr>
                      <a:r>
                        <a:rPr lang="zh-TW" sz="2000" b="0" dirty="0">
                          <a:effectLst/>
                          <a:latin typeface="微軟正黑體" panose="020B0604030504040204" pitchFamily="34" charset="-120"/>
                          <a:ea typeface="微軟正黑體" panose="020B0604030504040204" pitchFamily="34" charset="-120"/>
                        </a:rPr>
                        <a:t>創意人</a:t>
                      </a:r>
                      <a:r>
                        <a:rPr lang="zh-TW" sz="2000" b="0" dirty="0" smtClean="0">
                          <a:effectLst/>
                          <a:latin typeface="微軟正黑體" panose="020B0604030504040204" pitchFamily="34" charset="-120"/>
                          <a:ea typeface="微軟正黑體" panose="020B0604030504040204" pitchFamily="34" charset="-120"/>
                        </a:rPr>
                        <a:t>特質</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46560596"/>
                  </a:ext>
                </a:extLst>
              </a:tr>
              <a:tr h="324000">
                <a:tc vMerge="1">
                  <a:txBody>
                    <a:bodyPr/>
                    <a:lstStyle/>
                    <a:p>
                      <a:endParaRPr lang="zh-TW" altLang="en-US"/>
                    </a:p>
                  </a:txBody>
                  <a:tcPr/>
                </a:tc>
                <a:tc>
                  <a:txBody>
                    <a:bodyPr/>
                    <a:lstStyle/>
                    <a:p>
                      <a:pPr algn="just">
                        <a:spcAft>
                          <a:spcPts val="0"/>
                        </a:spcAft>
                      </a:pPr>
                      <a:r>
                        <a:rPr lang="en-US" sz="2000" dirty="0">
                          <a:effectLst/>
                          <a:latin typeface="微軟正黑體" panose="020B0604030504040204" pitchFamily="34" charset="-120"/>
                          <a:ea typeface="微軟正黑體" panose="020B0604030504040204" pitchFamily="34" charset="-120"/>
                        </a:rPr>
                        <a:t>b</a:t>
                      </a:r>
                      <a:r>
                        <a:rPr lang="en-US" sz="2000" dirty="0" smtClean="0">
                          <a:effectLst/>
                          <a:latin typeface="微軟正黑體" panose="020B0604030504040204" pitchFamily="34" charset="-120"/>
                          <a:ea typeface="微軟正黑體" panose="020B0604030504040204" pitchFamily="34" charset="-120"/>
                        </a:rPr>
                        <a:t>.</a:t>
                      </a:r>
                      <a:r>
                        <a:rPr lang="zh-TW" sz="2000" dirty="0" smtClean="0">
                          <a:effectLst/>
                          <a:latin typeface="微軟正黑體" panose="020B0604030504040204" pitchFamily="34" charset="-120"/>
                          <a:ea typeface="微軟正黑體" panose="020B0604030504040204" pitchFamily="34" charset="-120"/>
                        </a:rPr>
                        <a:t>想像力</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4283295585"/>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c</a:t>
                      </a:r>
                      <a:r>
                        <a:rPr lang="en-US" sz="2000" b="0" dirty="0" smtClean="0">
                          <a:effectLst/>
                          <a:latin typeface="微軟正黑體" panose="020B0604030504040204" pitchFamily="34" charset="-120"/>
                          <a:ea typeface="微軟正黑體" panose="020B0604030504040204" pitchFamily="34" charset="-120"/>
                        </a:rPr>
                        <a:t>.</a:t>
                      </a:r>
                      <a:r>
                        <a:rPr lang="zh-TW" sz="2000" b="0" dirty="0" smtClean="0">
                          <a:effectLst/>
                          <a:latin typeface="微軟正黑體" panose="020B0604030504040204" pitchFamily="34" charset="-120"/>
                          <a:ea typeface="微軟正黑體" panose="020B0604030504040204" pitchFamily="34" charset="-120"/>
                        </a:rPr>
                        <a:t>冒險</a:t>
                      </a:r>
                      <a:r>
                        <a:rPr lang="zh-TW" altLang="en-US" sz="2000" b="0" dirty="0" smtClean="0">
                          <a:effectLst/>
                          <a:latin typeface="微軟正黑體" panose="020B0604030504040204" pitchFamily="34" charset="-120"/>
                          <a:ea typeface="微軟正黑體" panose="020B0604030504040204" pitchFamily="34" charset="-120"/>
                        </a:rPr>
                        <a:t>性</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3491022722"/>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d</a:t>
                      </a:r>
                      <a:r>
                        <a:rPr lang="en-US" sz="2000" b="0" dirty="0" smtClean="0">
                          <a:effectLst/>
                          <a:latin typeface="微軟正黑體" panose="020B0604030504040204" pitchFamily="34" charset="-120"/>
                          <a:ea typeface="微軟正黑體" panose="020B0604030504040204" pitchFamily="34" charset="-120"/>
                        </a:rPr>
                        <a:t>.</a:t>
                      </a:r>
                      <a:r>
                        <a:rPr lang="zh-TW" sz="2000" b="0" dirty="0" smtClean="0">
                          <a:effectLst/>
                          <a:latin typeface="微軟正黑體" panose="020B0604030504040204" pitchFamily="34" charset="-120"/>
                          <a:ea typeface="微軟正黑體" panose="020B0604030504040204" pitchFamily="34" charset="-120"/>
                        </a:rPr>
                        <a:t>挑戰</a:t>
                      </a:r>
                      <a:r>
                        <a:rPr lang="zh-TW" altLang="en-US" sz="2000" b="0" dirty="0" smtClean="0">
                          <a:effectLst/>
                          <a:latin typeface="微軟正黑體" panose="020B0604030504040204" pitchFamily="34" charset="-120"/>
                          <a:ea typeface="微軟正黑體" panose="020B0604030504040204" pitchFamily="34" charset="-120"/>
                        </a:rPr>
                        <a:t>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705243852"/>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e.</a:t>
                      </a:r>
                      <a:r>
                        <a:rPr lang="zh-TW" sz="2000" b="0" dirty="0">
                          <a:effectLst/>
                          <a:latin typeface="微軟正黑體" panose="020B0604030504040204" pitchFamily="34" charset="-120"/>
                          <a:ea typeface="微軟正黑體" panose="020B0604030504040204" pitchFamily="34" charset="-120"/>
                        </a:rPr>
                        <a:t>堅持毅力</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518178994"/>
                  </a:ext>
                </a:extLst>
              </a:tr>
              <a:tr h="324000">
                <a:tc rowSpan="2">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2.</a:t>
                      </a:r>
                      <a:r>
                        <a:rPr lang="zh-TW" sz="2000" b="0" dirty="0">
                          <a:effectLst/>
                          <a:latin typeface="微軟正黑體" panose="020B0604030504040204" pitchFamily="34" charset="-120"/>
                          <a:ea typeface="微軟正黑體" panose="020B0604030504040204" pitchFamily="34" charset="-120"/>
                        </a:rPr>
                        <a:t>思考歷程</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B w="12700" cap="flat" cmpd="sng" algn="ctr">
                      <a:solidFill>
                        <a:srgbClr val="FDD661"/>
                      </a:solidFill>
                      <a:prstDash val="solid"/>
                      <a:round/>
                      <a:headEnd type="none" w="med" len="med"/>
                      <a:tailEnd type="none" w="med" len="med"/>
                    </a:lnB>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擴散性思考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rowSpan="2">
                  <a:txBody>
                    <a:bodyPr/>
                    <a:lstStyle/>
                    <a:p>
                      <a:pPr algn="just">
                        <a:spcAft>
                          <a:spcPts val="0"/>
                        </a:spcAft>
                      </a:pPr>
                      <a:r>
                        <a:rPr lang="zh-TW" sz="2000" b="0" dirty="0">
                          <a:effectLst/>
                          <a:latin typeface="微軟正黑體" panose="020B0604030504040204" pitchFamily="34" charset="-120"/>
                          <a:ea typeface="微軟正黑體" panose="020B0604030504040204" pitchFamily="34" charset="-120"/>
                        </a:rPr>
                        <a:t>創思</a:t>
                      </a:r>
                      <a:r>
                        <a:rPr lang="zh-TW" sz="2000" b="0" dirty="0" smtClean="0">
                          <a:effectLst/>
                          <a:latin typeface="微軟正黑體" panose="020B0604030504040204" pitchFamily="34" charset="-120"/>
                          <a:ea typeface="微軟正黑體" panose="020B0604030504040204" pitchFamily="34" charset="-120"/>
                        </a:rPr>
                        <a:t>技巧</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B w="12700" cap="flat" cmpd="sng" algn="ctr">
                      <a:solidFill>
                        <a:srgbClr val="FDD661"/>
                      </a:solidFill>
                      <a:prstDash val="solid"/>
                      <a:round/>
                      <a:headEnd type="none" w="med" len="med"/>
                      <a:tailEnd type="none" w="med" len="med"/>
                    </a:lnB>
                  </a:tcPr>
                </a:tc>
                <a:extLst>
                  <a:ext uri="{0D108BD9-81ED-4DB2-BD59-A6C34878D82A}">
                    <a16:rowId xmlns:a16="http://schemas.microsoft.com/office/drawing/2014/main" val="1217214225"/>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聚斂性思考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a16="http://schemas.microsoft.com/office/drawing/2014/main" val="1483331303"/>
                  </a:ext>
                </a:extLst>
              </a:tr>
              <a:tr h="324000">
                <a:tc rowSpan="5">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3.</a:t>
                      </a:r>
                      <a:r>
                        <a:rPr lang="zh-TW" sz="2000" b="0" dirty="0">
                          <a:effectLst/>
                          <a:latin typeface="微軟正黑體" panose="020B0604030504040204" pitchFamily="34" charset="-120"/>
                          <a:ea typeface="微軟正黑體" panose="020B0604030504040204" pitchFamily="34" charset="-120"/>
                        </a:rPr>
                        <a:t>創意成果</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rgbClr val="FDD661"/>
                      </a:solidFill>
                      <a:prstDash val="solid"/>
                      <a:round/>
                      <a:headEnd type="none" w="med" len="med"/>
                      <a:tailEnd type="none" w="med" len="med"/>
                    </a:lnT>
                    <a:lnB w="12700" cap="flat" cmpd="sng" algn="ctr">
                      <a:solidFill>
                        <a:srgbClr val="FDD661"/>
                      </a:solidFill>
                      <a:prstDash val="solid"/>
                      <a:round/>
                      <a:headEnd type="none" w="med" len="med"/>
                      <a:tailEnd type="none" w="med" len="med"/>
                    </a:lnB>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流暢</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rowSpan="5">
                  <a:txBody>
                    <a:bodyPr/>
                    <a:lstStyle/>
                    <a:p>
                      <a:pPr algn="just">
                        <a:spcAft>
                          <a:spcPts val="0"/>
                        </a:spcAft>
                      </a:pPr>
                      <a:r>
                        <a:rPr lang="zh-TW" sz="2000" b="0" dirty="0">
                          <a:effectLst/>
                          <a:latin typeface="微軟正黑體" panose="020B0604030504040204" pitchFamily="34" charset="-120"/>
                          <a:ea typeface="微軟正黑體" panose="020B0604030504040204" pitchFamily="34" charset="-120"/>
                        </a:rPr>
                        <a:t>成果</a:t>
                      </a:r>
                      <a:r>
                        <a:rPr lang="zh-TW" sz="2000" b="0" dirty="0" smtClean="0">
                          <a:effectLst/>
                          <a:latin typeface="微軟正黑體" panose="020B0604030504040204" pitchFamily="34" charset="-120"/>
                          <a:ea typeface="微軟正黑體" panose="020B0604030504040204" pitchFamily="34" charset="-120"/>
                        </a:rPr>
                        <a:t>評鑑</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lnT w="12700" cap="flat" cmpd="sng" algn="ctr">
                      <a:solidFill>
                        <a:srgbClr val="FDD661"/>
                      </a:solidFill>
                      <a:prstDash val="solid"/>
                      <a:round/>
                      <a:headEnd type="none" w="med" len="med"/>
                      <a:tailEnd type="none" w="med" len="med"/>
                    </a:lnT>
                    <a:lnB w="12700" cap="flat" cmpd="sng" algn="ctr">
                      <a:solidFill>
                        <a:srgbClr val="FDD661"/>
                      </a:solidFill>
                      <a:prstDash val="solid"/>
                      <a:round/>
                      <a:headEnd type="none" w="med" len="med"/>
                      <a:tailEnd type="none" w="med" len="med"/>
                    </a:lnB>
                  </a:tcPr>
                </a:tc>
                <a:extLst>
                  <a:ext uri="{0D108BD9-81ED-4DB2-BD59-A6C34878D82A}">
                    <a16:rowId xmlns:a16="http://schemas.microsoft.com/office/drawing/2014/main" val="1322067479"/>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變通</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3028733795"/>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c.</a:t>
                      </a:r>
                      <a:r>
                        <a:rPr lang="zh-TW" sz="2000" b="0" dirty="0">
                          <a:effectLst/>
                          <a:latin typeface="微軟正黑體" panose="020B0604030504040204" pitchFamily="34" charset="-120"/>
                          <a:ea typeface="微軟正黑體" panose="020B0604030504040204" pitchFamily="34" charset="-120"/>
                        </a:rPr>
                        <a:t>獨創</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3033224600"/>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d.</a:t>
                      </a:r>
                      <a:r>
                        <a:rPr lang="zh-TW" sz="2000" b="0" dirty="0">
                          <a:effectLst/>
                          <a:latin typeface="微軟正黑體" panose="020B0604030504040204" pitchFamily="34" charset="-120"/>
                          <a:ea typeface="微軟正黑體" panose="020B0604030504040204" pitchFamily="34" charset="-120"/>
                        </a:rPr>
                        <a:t>精進</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1479063284"/>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e.</a:t>
                      </a:r>
                      <a:r>
                        <a:rPr lang="zh-TW" sz="2000" b="0" dirty="0">
                          <a:effectLst/>
                          <a:latin typeface="微軟正黑體" panose="020B0604030504040204" pitchFamily="34" charset="-120"/>
                          <a:ea typeface="微軟正黑體" panose="020B0604030504040204" pitchFamily="34" charset="-120"/>
                        </a:rPr>
                        <a:t>實用</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1432489836"/>
                  </a:ext>
                </a:extLst>
              </a:tr>
              <a:tr h="324000">
                <a:tc rowSpan="2">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4.</a:t>
                      </a:r>
                      <a:r>
                        <a:rPr lang="zh-TW" sz="2000" b="0" dirty="0">
                          <a:effectLst/>
                          <a:latin typeface="微軟正黑體" panose="020B0604030504040204" pitchFamily="34" charset="-120"/>
                          <a:ea typeface="微軟正黑體" panose="020B0604030504040204" pitchFamily="34" charset="-120"/>
                        </a:rPr>
                        <a:t>環境營造</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rgbClr val="FDD661"/>
                      </a:solidFill>
                      <a:prstDash val="solid"/>
                      <a:round/>
                      <a:headEnd type="none" w="med" len="med"/>
                      <a:tailEnd type="none" w="med" len="med"/>
                    </a:lnR>
                    <a:lnT w="12700" cap="flat" cmpd="sng" algn="ctr">
                      <a:solidFill>
                        <a:srgbClr val="FDD661"/>
                      </a:solidFill>
                      <a:prstDash val="solid"/>
                      <a:round/>
                      <a:headEnd type="none" w="med" len="med"/>
                      <a:tailEnd type="none" w="med" len="med"/>
                    </a:lnT>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a.</a:t>
                      </a:r>
                      <a:r>
                        <a:rPr lang="zh-TW" sz="2000" b="0" dirty="0">
                          <a:effectLst/>
                          <a:latin typeface="微軟正黑體" panose="020B0604030504040204" pitchFamily="34" charset="-120"/>
                          <a:ea typeface="微軟正黑體" panose="020B0604030504040204" pitchFamily="34" charset="-120"/>
                        </a:rPr>
                        <a:t>支持回饋</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lnB w="12700" cap="flat" cmpd="sng" algn="ctr">
                      <a:solidFill>
                        <a:srgbClr val="FDD661"/>
                      </a:solidFill>
                      <a:prstDash val="solid"/>
                      <a:round/>
                      <a:headEnd type="none" w="med" len="med"/>
                      <a:tailEnd type="none" w="med" len="med"/>
                    </a:lnB>
                  </a:tcPr>
                </a:tc>
                <a:tc rowSpan="2">
                  <a:txBody>
                    <a:bodyPr/>
                    <a:lstStyle/>
                    <a:p>
                      <a:pPr algn="just">
                        <a:spcAft>
                          <a:spcPts val="0"/>
                        </a:spcAft>
                      </a:pPr>
                      <a:r>
                        <a:rPr lang="zh-TW" sz="2000" b="0" dirty="0">
                          <a:effectLst/>
                          <a:latin typeface="微軟正黑體" panose="020B0604030504040204" pitchFamily="34" charset="-120"/>
                          <a:ea typeface="微軟正黑體" panose="020B0604030504040204" pitchFamily="34" charset="-120"/>
                        </a:rPr>
                        <a:t>創意</a:t>
                      </a:r>
                      <a:r>
                        <a:rPr lang="zh-TW" sz="2000" b="0" dirty="0" smtClean="0">
                          <a:effectLst/>
                          <a:latin typeface="微軟正黑體" panose="020B0604030504040204" pitchFamily="34" charset="-120"/>
                          <a:ea typeface="微軟正黑體" panose="020B0604030504040204" pitchFamily="34" charset="-120"/>
                        </a:rPr>
                        <a:t>資源</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FDD661"/>
                      </a:solidFill>
                      <a:prstDash val="solid"/>
                      <a:round/>
                      <a:headEnd type="none" w="med" len="med"/>
                      <a:tailEnd type="none" w="med" len="med"/>
                    </a:lnL>
                    <a:lnT w="12700" cap="flat" cmpd="sng" algn="ctr">
                      <a:solidFill>
                        <a:srgbClr val="FDD661"/>
                      </a:solidFill>
                      <a:prstDash val="solid"/>
                      <a:round/>
                      <a:headEnd type="none" w="med" len="med"/>
                      <a:tailEnd type="none" w="med" len="med"/>
                    </a:lnT>
                  </a:tcPr>
                </a:tc>
                <a:extLst>
                  <a:ext uri="{0D108BD9-81ED-4DB2-BD59-A6C34878D82A}">
                    <a16:rowId xmlns:a16="http://schemas.microsoft.com/office/drawing/2014/main" val="3295891172"/>
                  </a:ext>
                </a:extLst>
              </a:tr>
              <a:tr h="324000">
                <a:tc vMerge="1">
                  <a:txBody>
                    <a:bodyPr/>
                    <a:lstStyle/>
                    <a:p>
                      <a:endParaRPr lang="zh-TW" altLang="en-US"/>
                    </a:p>
                  </a:txBody>
                  <a:tcPr/>
                </a:tc>
                <a:tc>
                  <a:txBody>
                    <a:bodyPr/>
                    <a:lstStyle/>
                    <a:p>
                      <a:pPr algn="just">
                        <a:spcAft>
                          <a:spcPts val="0"/>
                        </a:spcAft>
                      </a:pPr>
                      <a:r>
                        <a:rPr lang="en-US" sz="2000" b="0" dirty="0">
                          <a:effectLst/>
                          <a:latin typeface="微軟正黑體" panose="020B0604030504040204" pitchFamily="34" charset="-120"/>
                          <a:ea typeface="微軟正黑體" panose="020B0604030504040204" pitchFamily="34" charset="-120"/>
                        </a:rPr>
                        <a:t>b.</a:t>
                      </a:r>
                      <a:r>
                        <a:rPr lang="zh-TW" sz="2000" b="0" dirty="0">
                          <a:effectLst/>
                          <a:latin typeface="微軟正黑體" panose="020B0604030504040204" pitchFamily="34" charset="-120"/>
                          <a:ea typeface="微軟正黑體" panose="020B0604030504040204" pitchFamily="34" charset="-120"/>
                        </a:rPr>
                        <a:t>克服逆境</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T w="12700" cap="flat" cmpd="sng" algn="ctr">
                      <a:solidFill>
                        <a:srgbClr val="FDD661"/>
                      </a:solidFill>
                      <a:prstDash val="solid"/>
                      <a:round/>
                      <a:headEnd type="none" w="med" len="med"/>
                      <a:tailEnd type="none" w="med" len="med"/>
                    </a:lnT>
                  </a:tcPr>
                </a:tc>
                <a:tc vMerge="1">
                  <a:txBody>
                    <a:bodyPr/>
                    <a:lstStyle/>
                    <a:p>
                      <a:endParaRPr lang="zh-TW" altLang="en-US"/>
                    </a:p>
                  </a:txBody>
                  <a:tcPr/>
                </a:tc>
                <a:extLst>
                  <a:ext uri="{0D108BD9-81ED-4DB2-BD59-A6C34878D82A}">
                    <a16:rowId xmlns:a16="http://schemas.microsoft.com/office/drawing/2014/main" val="2711503719"/>
                  </a:ext>
                </a:extLst>
              </a:tr>
            </a:tbl>
          </a:graphicData>
        </a:graphic>
      </p:graphicFrame>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716" y="-384375"/>
            <a:ext cx="4138228" cy="4138228"/>
          </a:xfrm>
          <a:prstGeom prst="rect">
            <a:avLst/>
          </a:prstGeom>
        </p:spPr>
      </p:pic>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30</a:t>
            </a:fld>
            <a:endParaRPr lang="zh-TW" altLang="en-US"/>
          </a:p>
        </p:txBody>
      </p:sp>
    </p:spTree>
    <p:extLst>
      <p:ext uri="{BB962C8B-B14F-4D97-AF65-F5344CB8AC3E}">
        <p14:creationId xmlns:p14="http://schemas.microsoft.com/office/powerpoint/2010/main" val="92245487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創造</a:t>
            </a:r>
            <a:r>
              <a:rPr lang="zh-TW" altLang="en-US" sz="4000" b="1" spc="400" dirty="0">
                <a:solidFill>
                  <a:srgbClr val="FF0000"/>
                </a:solidFill>
                <a:latin typeface="微軟正黑體" pitchFamily="34" charset="-120"/>
                <a:ea typeface="微軟正黑體" pitchFamily="34" charset="-120"/>
                <a:cs typeface="+mn-cs"/>
              </a:rPr>
              <a:t>力</a:t>
            </a:r>
            <a:r>
              <a:rPr lang="zh-TW" altLang="en-US" sz="4000" b="1" spc="400" dirty="0" smtClean="0">
                <a:solidFill>
                  <a:srgbClr val="FF0000"/>
                </a:solidFill>
                <a:latin typeface="微軟正黑體" pitchFamily="34" charset="-120"/>
                <a:ea typeface="微軟正黑體" pitchFamily="34" charset="-120"/>
                <a:cs typeface="+mn-cs"/>
              </a:rPr>
              <a:t>學習</a:t>
            </a:r>
            <a:r>
              <a:rPr lang="zh-TW" altLang="en-US" sz="4000" b="1" spc="400" dirty="0">
                <a:solidFill>
                  <a:srgbClr val="FF0000"/>
                </a:solidFill>
                <a:latin typeface="微軟正黑體" pitchFamily="34" charset="-120"/>
                <a:ea typeface="微軟正黑體" pitchFamily="34" charset="-120"/>
                <a:cs typeface="+mn-cs"/>
              </a:rPr>
              <a:t>表現舉例</a:t>
            </a:r>
          </a:p>
        </p:txBody>
      </p:sp>
      <p:graphicFrame>
        <p:nvGraphicFramePr>
          <p:cNvPr id="4" name="表格 3"/>
          <p:cNvGraphicFramePr>
            <a:graphicFrameLocks noGrp="1"/>
          </p:cNvGraphicFramePr>
          <p:nvPr>
            <p:extLst>
              <p:ext uri="{D42A27DB-BD31-4B8C-83A1-F6EECF244321}">
                <p14:modId xmlns:p14="http://schemas.microsoft.com/office/powerpoint/2010/main" val="2429204994"/>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897890" indent="-899160">
                        <a:lnSpc>
                          <a:spcPct val="100000"/>
                        </a:lnSpc>
                        <a:spcAft>
                          <a:spcPts val="0"/>
                        </a:spcAft>
                      </a:pPr>
                      <a:r>
                        <a:rPr lang="zh-TW" altLang="en-US" sz="2400" b="1" kern="1200" dirty="0" smtClean="0">
                          <a:latin typeface="微軟正黑體" panose="020B0604030504040204" pitchFamily="34" charset="-120"/>
                          <a:ea typeface="微軟正黑體" panose="020B0604030504040204" pitchFamily="34" charset="-120"/>
                        </a:rPr>
                        <a:t>特創</a:t>
                      </a:r>
                      <a:r>
                        <a:rPr lang="en-US" altLang="zh-TW" sz="2400" b="1" kern="1200" dirty="0" smtClean="0">
                          <a:latin typeface="微軟正黑體" panose="020B0604030504040204" pitchFamily="34" charset="-120"/>
                          <a:ea typeface="微軟正黑體" panose="020B0604030504040204" pitchFamily="34" charset="-120"/>
                        </a:rPr>
                        <a:t>3a-Ⅱ-1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在有限時間內針對各現象提出多樣看法。</a:t>
                      </a:r>
                    </a:p>
                  </a:txBody>
                  <a:tcPr marL="91451" marR="91451" marT="45712" marB="45712">
                    <a:lnR w="12700" cap="flat" cmpd="sng" algn="ctr">
                      <a:solidFill>
                        <a:srgbClr val="FDD661"/>
                      </a:solidFill>
                      <a:prstDash val="solid"/>
                      <a:round/>
                      <a:headEnd type="none" w="med" len="med"/>
                      <a:tailEnd type="none" w="med" len="med"/>
                    </a:lnR>
                  </a:tcPr>
                </a:tc>
                <a:tc>
                  <a:txBody>
                    <a:bodyPr/>
                    <a:lstStyle/>
                    <a:p>
                      <a:pPr marL="897890" indent="-899160">
                        <a:lnSpc>
                          <a:spcPct val="100000"/>
                        </a:lnSpc>
                        <a:spcAft>
                          <a:spcPts val="0"/>
                        </a:spcAft>
                      </a:pP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特創</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3a-Ⅲ-1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經常以多元方式與素材表現事物的構想與概念。</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5350" indent="-895350">
                        <a:lnSpc>
                          <a:spcPct val="100000"/>
                        </a:lnSpc>
                      </a:pPr>
                      <a:r>
                        <a:rPr lang="zh-TW" altLang="en-US" sz="2400" b="1" u="none" strike="noStrike" kern="1200" baseline="0" dirty="0" smtClean="0">
                          <a:latin typeface="微軟正黑體" panose="020B0604030504040204" pitchFamily="34" charset="-120"/>
                          <a:ea typeface="微軟正黑體" panose="020B0604030504040204" pitchFamily="34" charset="-120"/>
                        </a:rPr>
                        <a:t>特創</a:t>
                      </a:r>
                      <a:r>
                        <a:rPr lang="en-US" altLang="zh-TW" sz="2400" b="1" u="none" strike="noStrike" kern="1200" baseline="0" dirty="0" smtClean="0">
                          <a:latin typeface="微軟正黑體" panose="020B0604030504040204" pitchFamily="34" charset="-120"/>
                          <a:ea typeface="微軟正黑體" panose="020B0604030504040204" pitchFamily="34" charset="-120"/>
                        </a:rPr>
                        <a:t>3a-Ⅳ-1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對現象或問題快速連結多元的看法或解答方式。</a:t>
                      </a: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360363" marR="0" lvl="0" indent="-360363" algn="just"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特創</a:t>
                      </a:r>
                      <a:r>
                        <a:rPr lang="en-US" altLang="zh-TW" sz="2400" b="1" dirty="0" smtClean="0">
                          <a:solidFill>
                            <a:schemeClr val="tx1"/>
                          </a:solidFill>
                          <a:latin typeface="微軟正黑體" panose="020B0604030504040204" pitchFamily="34" charset="-120"/>
                          <a:ea typeface="微軟正黑體" panose="020B0604030504040204" pitchFamily="34" charset="-120"/>
                        </a:rPr>
                        <a:t>3a-Ⅴ-2</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連結不同事物的眾多關係，再加以擴散其連結性。</a:t>
                      </a:r>
                    </a:p>
                  </a:txBody>
                  <a:tcPr marL="91451" marR="91451" marT="45712" marB="45712">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grpSp>
        <p:nvGrpSpPr>
          <p:cNvPr id="8" name="群組 7"/>
          <p:cNvGrpSpPr/>
          <p:nvPr/>
        </p:nvGrpSpPr>
        <p:grpSpPr>
          <a:xfrm>
            <a:off x="7940842" y="4334425"/>
            <a:ext cx="2494400" cy="2029122"/>
            <a:chOff x="7940842" y="4334425"/>
            <a:chExt cx="2494400" cy="2029122"/>
          </a:xfrm>
        </p:grpSpPr>
        <p:pic>
          <p:nvPicPr>
            <p:cNvPr id="6"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7" name="文字方塊 6"/>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保持彈</a:t>
              </a:r>
              <a:r>
                <a:rPr lang="zh-TW" altLang="en-US" sz="2800" b="1" dirty="0">
                  <a:solidFill>
                    <a:srgbClr val="FF0000"/>
                  </a:solidFill>
                  <a:latin typeface="微軟正黑體" panose="020B0604030504040204" pitchFamily="34" charset="-120"/>
                  <a:ea typeface="微軟正黑體" panose="020B0604030504040204" pitchFamily="34" charset="-120"/>
                </a:rPr>
                <a:t>性</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31</a:t>
            </a:fld>
            <a:endParaRPr lang="zh-TW" altLang="en-US"/>
          </a:p>
        </p:txBody>
      </p:sp>
    </p:spTree>
    <p:extLst>
      <p:ext uri="{BB962C8B-B14F-4D97-AF65-F5344CB8AC3E}">
        <p14:creationId xmlns:p14="http://schemas.microsoft.com/office/powerpoint/2010/main" val="332008646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創造</a:t>
            </a:r>
            <a:r>
              <a:rPr lang="zh-TW" altLang="en-US" sz="4000" b="1" spc="400" dirty="0">
                <a:solidFill>
                  <a:srgbClr val="FF0000"/>
                </a:solidFill>
                <a:latin typeface="微軟正黑體" pitchFamily="34" charset="-120"/>
                <a:ea typeface="微軟正黑體" pitchFamily="34" charset="-120"/>
                <a:cs typeface="+mn-cs"/>
              </a:rPr>
              <a:t>力</a:t>
            </a:r>
            <a:r>
              <a:rPr lang="zh-TW" altLang="en-US" sz="4000" b="1" spc="400" dirty="0" smtClean="0">
                <a:solidFill>
                  <a:srgbClr val="FF0000"/>
                </a:solidFill>
                <a:latin typeface="微軟正黑體" pitchFamily="34" charset="-120"/>
                <a:ea typeface="微軟正黑體" pitchFamily="34" charset="-120"/>
                <a:cs typeface="+mn-cs"/>
              </a:rPr>
              <a:t>學習內</a:t>
            </a:r>
            <a:r>
              <a:rPr lang="zh-TW" altLang="en-US" sz="4000" b="1" spc="400" dirty="0">
                <a:solidFill>
                  <a:srgbClr val="FF0000"/>
                </a:solidFill>
                <a:latin typeface="微軟正黑體" pitchFamily="34" charset="-120"/>
                <a:ea typeface="微軟正黑體" pitchFamily="34" charset="-120"/>
                <a:cs typeface="+mn-cs"/>
              </a:rPr>
              <a:t>容</a:t>
            </a:r>
            <a:r>
              <a:rPr lang="zh-TW" altLang="en-US" sz="4000" b="1" spc="400" dirty="0" smtClean="0">
                <a:solidFill>
                  <a:srgbClr val="FF0000"/>
                </a:solidFill>
                <a:latin typeface="微軟正黑體" pitchFamily="34" charset="-120"/>
                <a:ea typeface="微軟正黑體" pitchFamily="34" charset="-120"/>
                <a:cs typeface="+mn-cs"/>
              </a:rPr>
              <a:t>舉例</a:t>
            </a:r>
            <a:endParaRPr lang="zh-TW" altLang="en-US" sz="4000" b="1" spc="400" dirty="0">
              <a:solidFill>
                <a:srgbClr val="FF0000"/>
              </a:solidFill>
              <a:latin typeface="微軟正黑體" pitchFamily="34" charset="-120"/>
              <a:ea typeface="微軟正黑體" pitchFamily="34"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3760920499"/>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897890" indent="-899160">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A-Ⅱ-3</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延續各種故事或情境的構想。</a:t>
                      </a:r>
                    </a:p>
                  </a:txBody>
                  <a:tcPr marL="91451" marR="91451" marT="45712" marB="45712">
                    <a:lnR w="12700" cap="flat" cmpd="sng" algn="ctr">
                      <a:solidFill>
                        <a:srgbClr val="FDD661"/>
                      </a:solidFill>
                      <a:prstDash val="solid"/>
                      <a:round/>
                      <a:headEnd type="none" w="med" len="med"/>
                      <a:tailEnd type="none" w="med" len="med"/>
                    </a:lnR>
                  </a:tcPr>
                </a:tc>
                <a:tc>
                  <a:txBody>
                    <a:bodyPr/>
                    <a:lstStyle/>
                    <a:p>
                      <a:pPr marL="897890" indent="-899160">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A-Ⅲ-5</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想像力具體化與步驟化。</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5350" indent="-895350">
                        <a:lnSpc>
                          <a:spcPct val="100000"/>
                        </a:lnSpc>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A-Ⅳ-3</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想像與事實間差距的舉證。</a:t>
                      </a: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360363" marR="0" lvl="0" indent="-360363" algn="just"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A-Ⅴ-4</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非現實的概念或主題的想像力。</a:t>
                      </a:r>
                    </a:p>
                  </a:txBody>
                  <a:tcPr marL="91451" marR="91451" marT="45712" marB="45712">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3219591254"/>
                  </a:ext>
                </a:extLst>
              </a:tr>
            </a:tbl>
          </a:graphicData>
        </a:graphic>
      </p:graphicFrame>
      <p:grpSp>
        <p:nvGrpSpPr>
          <p:cNvPr id="6" name="群組 5"/>
          <p:cNvGrpSpPr/>
          <p:nvPr/>
        </p:nvGrpSpPr>
        <p:grpSpPr>
          <a:xfrm>
            <a:off x="7940842" y="4334425"/>
            <a:ext cx="2494400" cy="2029122"/>
            <a:chOff x="7940842" y="4334425"/>
            <a:chExt cx="2494400" cy="2029122"/>
          </a:xfrm>
        </p:grpSpPr>
        <p:pic>
          <p:nvPicPr>
            <p:cNvPr id="7"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8" name="文字方塊 7"/>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可擴</a:t>
              </a:r>
              <a:r>
                <a:rPr lang="zh-TW" altLang="en-US" sz="2800" b="1" dirty="0">
                  <a:solidFill>
                    <a:srgbClr val="FF0000"/>
                  </a:solidFill>
                  <a:latin typeface="微軟正黑體" panose="020B0604030504040204" pitchFamily="34" charset="-120"/>
                  <a:ea typeface="微軟正黑體" panose="020B0604030504040204" pitchFamily="34" charset="-120"/>
                </a:rPr>
                <a:t>增</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32</a:t>
            </a:fld>
            <a:endParaRPr lang="zh-TW" altLang="en-US"/>
          </a:p>
        </p:txBody>
      </p:sp>
    </p:spTree>
    <p:extLst>
      <p:ext uri="{BB962C8B-B14F-4D97-AF65-F5344CB8AC3E}">
        <p14:creationId xmlns:p14="http://schemas.microsoft.com/office/powerpoint/2010/main" val="296290565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342533" y="165371"/>
            <a:ext cx="9280071" cy="1445695"/>
          </a:xfrm>
        </p:spPr>
        <p:txBody>
          <a:bodyPr rtlCol="0">
            <a:normAutofit/>
          </a:bodyPr>
          <a:lstStyle/>
          <a:p>
            <a:pPr algn="ctr">
              <a:defRPr/>
            </a:pPr>
            <a:r>
              <a:rPr lang="zh-TW" altLang="en-US" sz="4000" b="1" spc="400" dirty="0" smtClean="0">
                <a:solidFill>
                  <a:srgbClr val="FF0000"/>
                </a:solidFill>
                <a:latin typeface="微軟正黑體" pitchFamily="34" charset="-120"/>
                <a:ea typeface="微軟正黑體" pitchFamily="34" charset="-120"/>
                <a:cs typeface="+mn-cs"/>
              </a:rPr>
              <a:t>創造</a:t>
            </a:r>
            <a:r>
              <a:rPr lang="zh-TW" altLang="en-US" sz="4000" b="1" spc="400" dirty="0">
                <a:solidFill>
                  <a:srgbClr val="FF0000"/>
                </a:solidFill>
                <a:latin typeface="微軟正黑體" pitchFamily="34" charset="-120"/>
                <a:ea typeface="微軟正黑體" pitchFamily="34" charset="-120"/>
                <a:cs typeface="+mn-cs"/>
              </a:rPr>
              <a:t>力</a:t>
            </a:r>
            <a:r>
              <a:rPr lang="zh-TW" altLang="en-US" sz="4000" b="1" spc="400" dirty="0" smtClean="0">
                <a:solidFill>
                  <a:srgbClr val="FF0000"/>
                </a:solidFill>
                <a:latin typeface="微軟正黑體" pitchFamily="34" charset="-120"/>
                <a:ea typeface="微軟正黑體" pitchFamily="34" charset="-120"/>
                <a:cs typeface="+mn-cs"/>
              </a:rPr>
              <a:t>核心</a:t>
            </a:r>
            <a:r>
              <a:rPr lang="zh-TW" altLang="en-US" sz="4000" b="1" spc="400" dirty="0">
                <a:solidFill>
                  <a:srgbClr val="FF0000"/>
                </a:solidFill>
                <a:latin typeface="微軟正黑體" pitchFamily="34" charset="-120"/>
                <a:ea typeface="微軟正黑體" pitchFamily="34" charset="-120"/>
                <a:cs typeface="+mn-cs"/>
              </a:rPr>
              <a:t>素養與學習重點的呼應</a:t>
            </a:r>
          </a:p>
        </p:txBody>
      </p:sp>
      <p:graphicFrame>
        <p:nvGraphicFramePr>
          <p:cNvPr id="6" name="內容版面配置區 3"/>
          <p:cNvGraphicFramePr>
            <a:graphicFrameLocks/>
          </p:cNvGraphicFramePr>
          <p:nvPr>
            <p:extLst>
              <p:ext uri="{D42A27DB-BD31-4B8C-83A1-F6EECF244321}">
                <p14:modId xmlns:p14="http://schemas.microsoft.com/office/powerpoint/2010/main" val="3000355409"/>
              </p:ext>
            </p:extLst>
          </p:nvPr>
        </p:nvGraphicFramePr>
        <p:xfrm>
          <a:off x="1133328" y="1366813"/>
          <a:ext cx="9698479" cy="4392840"/>
        </p:xfrm>
        <a:graphic>
          <a:graphicData uri="http://schemas.openxmlformats.org/drawingml/2006/table">
            <a:tbl>
              <a:tblPr firstRow="1" firstCol="1" bandRow="1">
                <a:tableStyleId>{17292A2E-F333-43FB-9621-5CBBE7FDCDCB}</a:tableStyleId>
              </a:tblPr>
              <a:tblGrid>
                <a:gridCol w="3380362">
                  <a:extLst>
                    <a:ext uri="{9D8B030D-6E8A-4147-A177-3AD203B41FA5}">
                      <a16:colId xmlns:a16="http://schemas.microsoft.com/office/drawing/2014/main" val="20000"/>
                    </a:ext>
                  </a:extLst>
                </a:gridCol>
                <a:gridCol w="3380362">
                  <a:extLst>
                    <a:ext uri="{9D8B030D-6E8A-4147-A177-3AD203B41FA5}">
                      <a16:colId xmlns:a16="http://schemas.microsoft.com/office/drawing/2014/main" val="20001"/>
                    </a:ext>
                  </a:extLst>
                </a:gridCol>
                <a:gridCol w="2937755">
                  <a:extLst>
                    <a:ext uri="{9D8B030D-6E8A-4147-A177-3AD203B41FA5}">
                      <a16:colId xmlns:a16="http://schemas.microsoft.com/office/drawing/2014/main" val="20002"/>
                    </a:ext>
                  </a:extLst>
                </a:gridCol>
              </a:tblGrid>
              <a:tr h="360000">
                <a:tc grid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創造力</a:t>
                      </a:r>
                      <a:r>
                        <a:rPr lang="zh-TW" sz="2000" b="1" kern="100" dirty="0" smtClean="0">
                          <a:solidFill>
                            <a:schemeClr val="tx1"/>
                          </a:solidFill>
                          <a:effectLst/>
                          <a:latin typeface="微軟正黑體" panose="020B0604030504040204" pitchFamily="34" charset="-120"/>
                          <a:ea typeface="微軟正黑體" panose="020B0604030504040204" pitchFamily="34" charset="-120"/>
                        </a:rPr>
                        <a:t>學習</a:t>
                      </a:r>
                      <a:r>
                        <a:rPr lang="zh-TW" sz="2000" b="1" kern="100" dirty="0">
                          <a:solidFill>
                            <a:schemeClr val="tx1"/>
                          </a:solidFill>
                          <a:effectLst/>
                          <a:latin typeface="微軟正黑體" panose="020B0604030504040204" pitchFamily="34" charset="-120"/>
                          <a:ea typeface="微軟正黑體" panose="020B0604030504040204" pitchFamily="34" charset="-120"/>
                        </a:rPr>
                        <a:t>重點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hMerge="1">
                  <a:txBody>
                    <a:bodyPr/>
                    <a:lstStyle/>
                    <a:p>
                      <a:endParaRPr lang="zh-TW" altLang="en-US"/>
                    </a:p>
                  </a:txBody>
                  <a:tcPr/>
                </a:tc>
                <a:tc row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創造力</a:t>
                      </a:r>
                      <a:r>
                        <a:rPr lang="zh-TW" sz="2000" b="1" kern="100" dirty="0" smtClean="0">
                          <a:solidFill>
                            <a:schemeClr val="tx1"/>
                          </a:solidFill>
                          <a:effectLst/>
                          <a:latin typeface="微軟正黑體" panose="020B0604030504040204" pitchFamily="34" charset="-120"/>
                          <a:ea typeface="微軟正黑體" panose="020B0604030504040204" pitchFamily="34" charset="-120"/>
                        </a:rPr>
                        <a:t>核心素養</a:t>
                      </a:r>
                      <a:endParaRPr lang="en-US" altLang="zh-TW" sz="20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具體內涵</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extLst>
                  <a:ext uri="{0D108BD9-81ED-4DB2-BD59-A6C34878D82A}">
                    <a16:rowId xmlns:a16="http://schemas.microsoft.com/office/drawing/2014/main" val="10000"/>
                  </a:ext>
                </a:extLst>
              </a:tr>
              <a:tr h="360000">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學習表現</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學習內容</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vMerge="1">
                  <a:txBody>
                    <a:bodyPr/>
                    <a:lstStyle/>
                    <a:p>
                      <a:endParaRPr lang="zh-TW" altLang="en-US"/>
                    </a:p>
                  </a:txBody>
                  <a:tcPr/>
                </a:tc>
                <a:extLst>
                  <a:ext uri="{0D108BD9-81ED-4DB2-BD59-A6C34878D82A}">
                    <a16:rowId xmlns:a16="http://schemas.microsoft.com/office/drawing/2014/main" val="10001"/>
                  </a:ext>
                </a:extLst>
              </a:tr>
              <a:tr h="1889744">
                <a:tc>
                  <a:txBody>
                    <a:bodyPr/>
                    <a:lstStyle/>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2a-</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-5</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探討每一構想有不同角度選擇的可能性。</a:t>
                      </a:r>
                    </a:p>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2a-</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Ⅲ</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-5</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善用各種創意技法產生不同的構想。</a:t>
                      </a:r>
                    </a:p>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2b-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-2</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在多項資訊中提出重要關鍵。</a:t>
                      </a:r>
                    </a:p>
                    <a:p>
                      <a:pPr marL="360363" indent="-360363">
                        <a:spcBef>
                          <a:spcPts val="600"/>
                        </a:spcBef>
                        <a:spcAft>
                          <a:spcPts val="0"/>
                        </a:spcAft>
                      </a:pP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R w="12700" cap="flat" cmpd="sng" algn="ctr">
                      <a:solidFill>
                        <a:srgbClr val="FDD661"/>
                      </a:solidFill>
                      <a:prstDash val="solid"/>
                      <a:round/>
                      <a:headEnd type="none" w="med" len="med"/>
                      <a:tailEnd type="none" w="med" len="med"/>
                    </a:lnR>
                  </a:tcPr>
                </a:tc>
                <a:tc>
                  <a:txBody>
                    <a:bodyPr/>
                    <a:lstStyle/>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-3</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魚骨圖技巧。</a:t>
                      </a:r>
                    </a:p>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-4</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屬性列舉法。</a:t>
                      </a:r>
                    </a:p>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-8</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配對比較法。</a:t>
                      </a:r>
                    </a:p>
                    <a:p>
                      <a:pPr marL="360363" indent="-360363" algn="l" defTabSz="914400" rtl="0" eaLnBrk="1" latinLnBrk="0" hangingPunct="1">
                        <a:spcBef>
                          <a:spcPts val="12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特創</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B-</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Ⅲ</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-3</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奔馳法。</a:t>
                      </a:r>
                    </a:p>
                    <a:p>
                      <a:pPr marL="152400" indent="-152400">
                        <a:spcAft>
                          <a:spcPts val="0"/>
                        </a:spcAft>
                      </a:pP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a:spcAft>
                          <a:spcPts val="0"/>
                        </a:spcAft>
                      </a:pPr>
                      <a:r>
                        <a:rPr lang="zh-TW"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特創</a:t>
                      </a:r>
                      <a:r>
                        <a:rPr lang="en-US"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-E-A2</a:t>
                      </a:r>
                      <a:endParaRPr lang="zh-TW"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635">
                        <a:spcBef>
                          <a:spcPts val="600"/>
                        </a:spcBef>
                        <a:spcAft>
                          <a:spcPts val="0"/>
                        </a:spcAft>
                      </a:pP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具備蒐集資料來源的能力與習慣，判斷處理順序與設定選擇標準，善用各種方式提出多種解決問題的構想。</a:t>
                      </a:r>
                    </a:p>
                    <a:p>
                      <a:pPr marL="635">
                        <a:spcAft>
                          <a:spcPts val="0"/>
                        </a:spcAft>
                      </a:pPr>
                      <a:endParaRPr lang="zh-TW" sz="2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5" name="動作按鈕: 首頁 4">
            <a:hlinkClick r:id="rId3" action="ppaction://hlinksldjump" highlightClick="1"/>
          </p:cNvPr>
          <p:cNvSpPr/>
          <p:nvPr/>
        </p:nvSpPr>
        <p:spPr>
          <a:xfrm>
            <a:off x="11069053" y="5317958"/>
            <a:ext cx="1042416" cy="1042416"/>
          </a:xfrm>
          <a:prstGeom prst="actionButtonHo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33</a:t>
            </a:fld>
            <a:endParaRPr lang="zh-TW" altLang="en-US"/>
          </a:p>
        </p:txBody>
      </p:sp>
    </p:spTree>
    <p:extLst>
      <p:ext uri="{BB962C8B-B14F-4D97-AF65-F5344CB8AC3E}">
        <p14:creationId xmlns:p14="http://schemas.microsoft.com/office/powerpoint/2010/main" val="5804376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23" name="直线连接符 22"/>
          <p:cNvCxnSpPr/>
          <p:nvPr/>
        </p:nvCxnSpPr>
        <p:spPr>
          <a:xfrm flipH="1">
            <a:off x="7225499" y="3133575"/>
            <a:ext cx="2051166" cy="4284878"/>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w="38100" cap="flat">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grpSp>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4"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5"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7"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8"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9"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0"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1"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sp>
          <p:nvSpPr>
            <p:cNvPr id="1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新細明體" panose="02020500000000000000" pitchFamily="18" charset="-120"/>
                <a:cs typeface="+mn-cs"/>
              </a:endParaRPr>
            </a:p>
          </p:txBody>
        </p:sp>
      </p:grpSp>
      <p:sp>
        <p:nvSpPr>
          <p:cNvPr id="27" name="文本框 26"/>
          <p:cNvSpPr txBox="1"/>
          <p:nvPr/>
        </p:nvSpPr>
        <p:spPr>
          <a:xfrm>
            <a:off x="684371" y="1007153"/>
            <a:ext cx="428835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獨立</a:t>
            </a:r>
            <a:r>
              <a:rPr kumimoji="1" lang="zh-TW" altLang="en-US" sz="4000" b="1" dirty="0">
                <a:solidFill>
                  <a:srgbClr val="FF0000"/>
                </a:solidFill>
                <a:latin typeface="微軟正黑體" panose="020B0604030504040204" pitchFamily="34" charset="-120"/>
                <a:ea typeface="微軟正黑體" panose="020B0604030504040204" pitchFamily="34" charset="-120"/>
                <a:cs typeface="萝莉体 第二版" panose="02000500000000000000" pitchFamily="2" charset="-122"/>
              </a:rPr>
              <a:t>研究</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rPr>
              <a:t>課程</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rPr>
              <a:t>目標</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萝莉体 第二版" panose="02000500000000000000" pitchFamily="2" charset="-122"/>
            </a:endParaRPr>
          </a:p>
        </p:txBody>
      </p:sp>
      <p:sp>
        <p:nvSpPr>
          <p:cNvPr id="2" name="矩形 1"/>
          <p:cNvSpPr/>
          <p:nvPr/>
        </p:nvSpPr>
        <p:spPr>
          <a:xfrm>
            <a:off x="623083" y="1968372"/>
            <a:ext cx="7776936" cy="2523383"/>
          </a:xfrm>
          <a:prstGeom prst="rect">
            <a:avLst/>
          </a:prstGeom>
        </p:spPr>
        <p:txBody>
          <a:bodyPr wrap="square">
            <a:spAutoFit/>
          </a:bodyPr>
          <a:lstStyle/>
          <a:p>
            <a:pPr marL="361950" marR="0" lvl="0" indent="-361950" algn="l" defTabSz="914400" rtl="0" eaLnBrk="0" fontAlgn="base" latinLnBrk="0" hangingPunct="0">
              <a:lnSpc>
                <a:spcPct val="200000"/>
              </a:lnSpc>
              <a:spcBef>
                <a:spcPts val="600"/>
              </a:spcBef>
              <a:spcAft>
                <a:spcPct val="0"/>
              </a:spcAft>
              <a:buClrTx/>
              <a:buSzTx/>
              <a:buFontTx/>
              <a:buNone/>
              <a:tabLst/>
              <a:defRPr/>
            </a:pPr>
            <a:r>
              <a:rPr lang="en-US" altLang="zh-TW" sz="2600" dirty="0" smtClean="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一</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培養高層次思考、問題解決及自我引導能力。</a:t>
            </a:r>
          </a:p>
          <a:p>
            <a:pPr marL="361950" lvl="0" indent="-361950">
              <a:lnSpc>
                <a:spcPct val="200000"/>
              </a:lnSpc>
              <a:spcBef>
                <a:spcPts val="600"/>
              </a:spcBef>
            </a:pP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二</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厚植研究素養，與他人分享研究成果。</a:t>
            </a:r>
          </a:p>
          <a:p>
            <a:pPr marL="361950" lvl="0" indent="-361950">
              <a:lnSpc>
                <a:spcPct val="200000"/>
              </a:lnSpc>
              <a:spcBef>
                <a:spcPts val="600"/>
              </a:spcBef>
            </a:pP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三</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具備反思力、社會責任感與公民意識</a:t>
            </a:r>
            <a:r>
              <a:rPr lang="zh-TW" altLang="en-US" sz="2600" dirty="0" smtClean="0">
                <a:solidFill>
                  <a:srgbClr val="000000"/>
                </a:solidFill>
                <a:latin typeface="微軟正黑體" panose="020B0604030504040204" pitchFamily="34" charset="-120"/>
                <a:ea typeface="微軟正黑體" panose="020B0604030504040204" pitchFamily="34" charset="-120"/>
              </a:rPr>
              <a:t>。</a:t>
            </a:r>
            <a:endParaRPr lang="zh-TW" altLang="en-US" sz="2600" dirty="0">
              <a:solidFill>
                <a:srgbClr val="000000"/>
              </a:solidFill>
              <a:latin typeface="微軟正黑體" panose="020B0604030504040204" pitchFamily="34" charset="-120"/>
              <a:ea typeface="微軟正黑體" panose="020B0604030504040204" pitchFamily="34" charset="-120"/>
            </a:endParaRPr>
          </a:p>
        </p:txBody>
      </p:sp>
      <p:sp>
        <p:nvSpPr>
          <p:cNvPr id="24" name="投影片編號版面配置區 2"/>
          <p:cNvSpPr txBox="1">
            <a:spLocks/>
          </p:cNvSpPr>
          <p:nvPr/>
        </p:nvSpPr>
        <p:spPr>
          <a:xfrm>
            <a:off x="8610600" y="6356350"/>
            <a:ext cx="2743200" cy="365125"/>
          </a:xfrm>
          <a:prstGeom prst="rect">
            <a:avLst/>
          </a:prstGeom>
        </p:spPr>
        <p:txBody>
          <a:bodyPr/>
          <a:ls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algn="r" eaLnBrk="1" fontAlgn="auto" hangingPunct="1">
              <a:spcBef>
                <a:spcPts val="0"/>
              </a:spcBef>
              <a:spcAft>
                <a:spcPts val="0"/>
              </a:spcAft>
              <a:defRPr/>
            </a:pPr>
            <a:r>
              <a:rPr kumimoji="1" lang="en-US" altLang="zh-CN" sz="1200" dirty="0" smtClean="0">
                <a:solidFill>
                  <a:prstClr val="black">
                    <a:tint val="75000"/>
                  </a:prstClr>
                </a:solidFill>
                <a:latin typeface="Calibri" panose="020F0502020204030204"/>
                <a:ea typeface="宋体" panose="02010600030101010101" pitchFamily="2" charset="-122"/>
              </a:rPr>
              <a:t>34</a:t>
            </a:r>
            <a:endParaRPr kumimoji="1" lang="zh-CN" altLang="en-US" sz="1200"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40708624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獨立</a:t>
            </a:r>
            <a:r>
              <a:rPr lang="zh-TW" altLang="en-US" sz="4000" b="1" spc="400" dirty="0">
                <a:solidFill>
                  <a:srgbClr val="FF0000"/>
                </a:solidFill>
                <a:latin typeface="微軟正黑體" pitchFamily="34" charset="-120"/>
                <a:ea typeface="微軟正黑體" pitchFamily="34" charset="-120"/>
                <a:cs typeface="+mn-cs"/>
              </a:rPr>
              <a:t>研究</a:t>
            </a:r>
            <a:r>
              <a:rPr lang="zh-TW" altLang="en-US" sz="4000" b="1" spc="400" dirty="0" smtClean="0">
                <a:solidFill>
                  <a:srgbClr val="FF0000"/>
                </a:solidFill>
                <a:latin typeface="微軟正黑體" pitchFamily="34" charset="-120"/>
                <a:ea typeface="微軟正黑體" pitchFamily="34" charset="-120"/>
                <a:cs typeface="+mn-cs"/>
              </a:rPr>
              <a:t>學習重點</a:t>
            </a:r>
            <a:endParaRPr lang="zh-TW" altLang="en-US" sz="4000" b="1" spc="400" dirty="0">
              <a:solidFill>
                <a:srgbClr val="FF0000"/>
              </a:solidFill>
              <a:latin typeface="微軟正黑體" pitchFamily="34" charset="-120"/>
              <a:ea typeface="微軟正黑體" pitchFamily="34" charset="-120"/>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2702276258"/>
              </p:ext>
            </p:extLst>
          </p:nvPr>
        </p:nvGraphicFramePr>
        <p:xfrm>
          <a:off x="2334956" y="1268039"/>
          <a:ext cx="7276783" cy="5364000"/>
        </p:xfrm>
        <a:graphic>
          <a:graphicData uri="http://schemas.openxmlformats.org/drawingml/2006/table">
            <a:tbl>
              <a:tblPr firstRow="1" firstCol="1" bandRow="1">
                <a:tableStyleId>{ED083AE6-46FA-4A59-8FB0-9F97EB10719F}</a:tableStyleId>
              </a:tblPr>
              <a:tblGrid>
                <a:gridCol w="2339344">
                  <a:extLst>
                    <a:ext uri="{9D8B030D-6E8A-4147-A177-3AD203B41FA5}">
                      <a16:colId xmlns:a16="http://schemas.microsoft.com/office/drawing/2014/main" val="1264599648"/>
                    </a:ext>
                  </a:extLst>
                </a:gridCol>
                <a:gridCol w="2339344">
                  <a:extLst>
                    <a:ext uri="{9D8B030D-6E8A-4147-A177-3AD203B41FA5}">
                      <a16:colId xmlns:a16="http://schemas.microsoft.com/office/drawing/2014/main" val="3613263609"/>
                    </a:ext>
                  </a:extLst>
                </a:gridCol>
                <a:gridCol w="2598095">
                  <a:extLst>
                    <a:ext uri="{9D8B030D-6E8A-4147-A177-3AD203B41FA5}">
                      <a16:colId xmlns:a16="http://schemas.microsoft.com/office/drawing/2014/main" val="2348797274"/>
                    </a:ext>
                  </a:extLst>
                </a:gridCol>
              </a:tblGrid>
              <a:tr h="252000">
                <a:tc gridSpan="2">
                  <a:txBody>
                    <a:bodyPr/>
                    <a:lstStyle/>
                    <a:p>
                      <a:pPr algn="ctr">
                        <a:spcAft>
                          <a:spcPts val="0"/>
                        </a:spcAft>
                      </a:pPr>
                      <a:r>
                        <a:rPr lang="zh-TW" sz="1600" b="1" dirty="0">
                          <a:effectLst/>
                          <a:latin typeface="微軟正黑體" panose="020B0604030504040204" pitchFamily="34" charset="-120"/>
                          <a:ea typeface="微軟正黑體" panose="020B0604030504040204" pitchFamily="34" charset="-120"/>
                        </a:rPr>
                        <a:t>學習表現</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hMerge="1">
                  <a:txBody>
                    <a:bodyPr/>
                    <a:lstStyle/>
                    <a:p>
                      <a:endParaRPr lang="zh-TW" altLang="en-US"/>
                    </a:p>
                  </a:txBody>
                  <a:tcPr/>
                </a:tc>
                <a:tc>
                  <a:txBody>
                    <a:bodyPr/>
                    <a:lstStyle/>
                    <a:p>
                      <a:pPr algn="ctr">
                        <a:spcAft>
                          <a:spcPts val="0"/>
                        </a:spcAft>
                      </a:pPr>
                      <a:r>
                        <a:rPr lang="zh-TW" sz="1600" b="1" dirty="0">
                          <a:effectLst/>
                          <a:latin typeface="微軟正黑體" panose="020B0604030504040204" pitchFamily="34" charset="-120"/>
                          <a:ea typeface="微軟正黑體" panose="020B0604030504040204" pitchFamily="34" charset="-120"/>
                        </a:rPr>
                        <a:t>學習內容</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extLst>
                  <a:ext uri="{0D108BD9-81ED-4DB2-BD59-A6C34878D82A}">
                    <a16:rowId xmlns:a16="http://schemas.microsoft.com/office/drawing/2014/main" val="3561953770"/>
                  </a:ext>
                </a:extLst>
              </a:tr>
              <a:tr h="252000">
                <a:tc>
                  <a:txBody>
                    <a:bodyPr/>
                    <a:lstStyle/>
                    <a:p>
                      <a:pPr algn="ctr">
                        <a:spcAft>
                          <a:spcPts val="0"/>
                        </a:spcAft>
                      </a:pPr>
                      <a:r>
                        <a:rPr lang="zh-TW" altLang="en-US" sz="1600" b="1" dirty="0" smtClean="0">
                          <a:effectLst/>
                          <a:latin typeface="微軟正黑體" panose="020B0604030504040204" pitchFamily="34" charset="-120"/>
                          <a:ea typeface="微軟正黑體" panose="020B0604030504040204" pitchFamily="34" charset="-120"/>
                        </a:rPr>
                        <a:t>向度</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a:txBody>
                    <a:bodyPr/>
                    <a:lstStyle/>
                    <a:p>
                      <a:pPr algn="ctr">
                        <a:spcAft>
                          <a:spcPts val="0"/>
                        </a:spcAft>
                      </a:pPr>
                      <a:r>
                        <a:rPr lang="zh-TW" sz="1600" b="1" dirty="0">
                          <a:effectLst/>
                          <a:latin typeface="微軟正黑體" panose="020B0604030504040204" pitchFamily="34" charset="-120"/>
                          <a:ea typeface="微軟正黑體" panose="020B0604030504040204" pitchFamily="34" charset="-120"/>
                        </a:rPr>
                        <a:t>次項目</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tc>
                  <a:txBody>
                    <a:bodyPr/>
                    <a:lstStyle/>
                    <a:p>
                      <a:pPr algn="ctr">
                        <a:spcAft>
                          <a:spcPts val="0"/>
                        </a:spcAft>
                      </a:pPr>
                      <a:r>
                        <a:rPr lang="zh-TW" sz="1600" b="1" dirty="0" smtClean="0">
                          <a:effectLst/>
                          <a:latin typeface="微軟正黑體" panose="020B0604030504040204" pitchFamily="34" charset="-120"/>
                          <a:ea typeface="微軟正黑體" panose="020B0604030504040204" pitchFamily="34" charset="-120"/>
                        </a:rPr>
                        <a:t>主題</a:t>
                      </a:r>
                      <a:endParaRPr lang="zh-TW" sz="16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DD661"/>
                    </a:solidFill>
                  </a:tcPr>
                </a:tc>
                <a:extLst>
                  <a:ext uri="{0D108BD9-81ED-4DB2-BD59-A6C34878D82A}">
                    <a16:rowId xmlns:a16="http://schemas.microsoft.com/office/drawing/2014/main" val="972139305"/>
                  </a:ext>
                </a:extLst>
              </a:tr>
              <a:tr h="324000">
                <a:tc rowSpan="4">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1.</a:t>
                      </a:r>
                      <a:r>
                        <a:rPr lang="zh-TW" sz="2000" b="0" dirty="0">
                          <a:effectLst/>
                          <a:latin typeface="微軟正黑體" panose="020B0604030504040204" pitchFamily="34" charset="-120"/>
                          <a:ea typeface="微軟正黑體" panose="020B0604030504040204" pitchFamily="34" charset="-120"/>
                        </a:rPr>
                        <a:t>研究態度</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a.</a:t>
                      </a:r>
                      <a:r>
                        <a:rPr lang="zh-TW" sz="2000" dirty="0">
                          <a:effectLst/>
                          <a:latin typeface="微軟正黑體" panose="020B0604030504040204" pitchFamily="34" charset="-120"/>
                          <a:ea typeface="微軟正黑體" panose="020B0604030504040204" pitchFamily="34" charset="-120"/>
                        </a:rPr>
                        <a:t>探索的興趣</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rowSpan="4">
                  <a:txBody>
                    <a:bodyPr/>
                    <a:lstStyle/>
                    <a:p>
                      <a:pPr>
                        <a:spcAft>
                          <a:spcPts val="0"/>
                        </a:spcAft>
                      </a:pPr>
                      <a:r>
                        <a:rPr lang="zh-TW" sz="2000" dirty="0">
                          <a:effectLst/>
                          <a:latin typeface="微軟正黑體" panose="020B0604030504040204" pitchFamily="34" charset="-120"/>
                          <a:ea typeface="微軟正黑體" panose="020B0604030504040204" pitchFamily="34" charset="-120"/>
                        </a:rPr>
                        <a:t>一般</a:t>
                      </a:r>
                      <a:r>
                        <a:rPr lang="zh-TW" sz="2000" dirty="0" smtClean="0">
                          <a:effectLst/>
                          <a:latin typeface="微軟正黑體" panose="020B0604030504040204" pitchFamily="34" charset="-120"/>
                          <a:ea typeface="微軟正黑體" panose="020B0604030504040204" pitchFamily="34" charset="-120"/>
                        </a:rPr>
                        <a:t>探索</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767014154"/>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b.</a:t>
                      </a:r>
                      <a:r>
                        <a:rPr lang="zh-TW" sz="2000" dirty="0">
                          <a:effectLst/>
                          <a:latin typeface="微軟正黑體" panose="020B0604030504040204" pitchFamily="34" charset="-120"/>
                          <a:ea typeface="微軟正黑體" panose="020B0604030504040204" pitchFamily="34" charset="-120"/>
                        </a:rPr>
                        <a:t>溝通與合作</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87447984"/>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c.</a:t>
                      </a:r>
                      <a:r>
                        <a:rPr lang="zh-TW" sz="2000" dirty="0">
                          <a:effectLst/>
                          <a:latin typeface="微軟正黑體" panose="020B0604030504040204" pitchFamily="34" charset="-120"/>
                          <a:ea typeface="微軟正黑體" panose="020B0604030504040204" pitchFamily="34" charset="-120"/>
                        </a:rPr>
                        <a:t>動機與毅力</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759033704"/>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d.</a:t>
                      </a:r>
                      <a:r>
                        <a:rPr lang="zh-TW" sz="2000" dirty="0">
                          <a:effectLst/>
                          <a:latin typeface="微軟正黑體" panose="020B0604030504040204" pitchFamily="34" charset="-120"/>
                          <a:ea typeface="微軟正黑體" panose="020B0604030504040204" pitchFamily="34" charset="-120"/>
                        </a:rPr>
                        <a:t>學術與研究倫理</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518239533"/>
                  </a:ext>
                </a:extLst>
              </a:tr>
              <a:tr h="324000">
                <a:tc rowSpan="4">
                  <a:txBody>
                    <a:bodyPr/>
                    <a:lstStyle/>
                    <a:p>
                      <a:pPr marL="174625" indent="-174625">
                        <a:spcAft>
                          <a:spcPts val="0"/>
                        </a:spcAft>
                      </a:pPr>
                      <a:r>
                        <a:rPr lang="en-US" sz="2000" b="0" dirty="0">
                          <a:effectLst/>
                          <a:latin typeface="微軟正黑體" panose="020B0604030504040204" pitchFamily="34" charset="-120"/>
                          <a:ea typeface="微軟正黑體" panose="020B0604030504040204" pitchFamily="34" charset="-120"/>
                        </a:rPr>
                        <a:t>2.</a:t>
                      </a:r>
                      <a:r>
                        <a:rPr lang="zh-TW" sz="2000" b="0" dirty="0">
                          <a:effectLst/>
                          <a:latin typeface="微軟正黑體" panose="020B0604030504040204" pitchFamily="34" charset="-120"/>
                          <a:ea typeface="微軟正黑體" panose="020B0604030504040204" pitchFamily="34" charset="-120"/>
                        </a:rPr>
                        <a:t>研究概念與思考能力</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a.</a:t>
                      </a:r>
                      <a:r>
                        <a:rPr lang="zh-TW" sz="2000" dirty="0">
                          <a:effectLst/>
                          <a:latin typeface="微軟正黑體" panose="020B0604030504040204" pitchFamily="34" charset="-120"/>
                          <a:ea typeface="微軟正黑體" panose="020B0604030504040204" pitchFamily="34" charset="-120"/>
                        </a:rPr>
                        <a:t>研究內涵</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rowSpan="4">
                  <a:txBody>
                    <a:bodyPr/>
                    <a:lstStyle/>
                    <a:p>
                      <a:pPr>
                        <a:spcAft>
                          <a:spcPts val="0"/>
                        </a:spcAft>
                      </a:pPr>
                      <a:r>
                        <a:rPr lang="zh-TW" sz="2000" dirty="0">
                          <a:effectLst/>
                          <a:latin typeface="微軟正黑體" panose="020B0604030504040204" pitchFamily="34" charset="-120"/>
                          <a:ea typeface="微軟正黑體" panose="020B0604030504040204" pitchFamily="34" charset="-120"/>
                        </a:rPr>
                        <a:t>研究方法</a:t>
                      </a:r>
                      <a:r>
                        <a:rPr lang="zh-TW" sz="2000" dirty="0" smtClean="0">
                          <a:effectLst/>
                          <a:latin typeface="微軟正黑體" panose="020B0604030504040204" pitchFamily="34" charset="-120"/>
                          <a:ea typeface="微軟正黑體" panose="020B0604030504040204" pitchFamily="34" charset="-120"/>
                        </a:rPr>
                        <a:t>訓練</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36727180"/>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b.</a:t>
                      </a:r>
                      <a:r>
                        <a:rPr lang="zh-TW" sz="2000" dirty="0">
                          <a:effectLst/>
                          <a:latin typeface="微軟正黑體" panose="020B0604030504040204" pitchFamily="34" charset="-120"/>
                          <a:ea typeface="微軟正黑體" panose="020B0604030504040204" pitchFamily="34" charset="-120"/>
                        </a:rPr>
                        <a:t>批判思考</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43617826"/>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c.</a:t>
                      </a:r>
                      <a:r>
                        <a:rPr lang="zh-TW" sz="2000" dirty="0">
                          <a:effectLst/>
                          <a:latin typeface="微軟正黑體" panose="020B0604030504040204" pitchFamily="34" charset="-120"/>
                          <a:ea typeface="微軟正黑體" panose="020B0604030504040204" pitchFamily="34" charset="-120"/>
                        </a:rPr>
                        <a:t>問題解決</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403335453"/>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d.</a:t>
                      </a:r>
                      <a:r>
                        <a:rPr lang="zh-TW" sz="2000" dirty="0">
                          <a:effectLst/>
                          <a:latin typeface="微軟正黑體" panose="020B0604030504040204" pitchFamily="34" charset="-120"/>
                          <a:ea typeface="微軟正黑體" panose="020B0604030504040204" pitchFamily="34" charset="-120"/>
                        </a:rPr>
                        <a:t>自我引導學習</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637026818"/>
                  </a:ext>
                </a:extLst>
              </a:tr>
              <a:tr h="324000">
                <a:tc rowSpan="7">
                  <a:txBody>
                    <a:bodyPr/>
                    <a:lstStyle/>
                    <a:p>
                      <a:pPr>
                        <a:spcAft>
                          <a:spcPts val="0"/>
                        </a:spcAft>
                      </a:pPr>
                      <a:r>
                        <a:rPr lang="en-US" sz="2000" b="0" dirty="0">
                          <a:effectLst/>
                          <a:latin typeface="微軟正黑體" panose="020B0604030504040204" pitchFamily="34" charset="-120"/>
                          <a:ea typeface="微軟正黑體" panose="020B0604030504040204" pitchFamily="34" charset="-120"/>
                        </a:rPr>
                        <a:t>3.</a:t>
                      </a:r>
                      <a:r>
                        <a:rPr lang="zh-TW" sz="2000" b="0" dirty="0">
                          <a:effectLst/>
                          <a:latin typeface="微軟正黑體" panose="020B0604030504040204" pitchFamily="34" charset="-120"/>
                          <a:ea typeface="微軟正黑體" panose="020B0604030504040204" pitchFamily="34" charset="-120"/>
                        </a:rPr>
                        <a:t>獨立研究技能</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a.</a:t>
                      </a:r>
                      <a:r>
                        <a:rPr lang="zh-TW" sz="2000" dirty="0">
                          <a:effectLst/>
                          <a:latin typeface="微軟正黑體" panose="020B0604030504040204" pitchFamily="34" charset="-120"/>
                          <a:ea typeface="微軟正黑體" panose="020B0604030504040204" pitchFamily="34" charset="-120"/>
                        </a:rPr>
                        <a:t>界定研究問題</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rowSpan="7">
                  <a:txBody>
                    <a:bodyPr/>
                    <a:lstStyle/>
                    <a:p>
                      <a:pPr>
                        <a:spcAft>
                          <a:spcPts val="0"/>
                        </a:spcAft>
                      </a:pPr>
                      <a:r>
                        <a:rPr lang="zh-TW" sz="2000" dirty="0">
                          <a:effectLst/>
                          <a:latin typeface="微軟正黑體" panose="020B0604030504040204" pitchFamily="34" charset="-120"/>
                          <a:ea typeface="微軟正黑體" panose="020B0604030504040204" pitchFamily="34" charset="-120"/>
                        </a:rPr>
                        <a:t>獨立研究實</a:t>
                      </a:r>
                      <a:r>
                        <a:rPr lang="zh-TW" sz="2000" dirty="0" smtClean="0">
                          <a:effectLst/>
                          <a:latin typeface="微軟正黑體" panose="020B0604030504040204" pitchFamily="34" charset="-120"/>
                          <a:ea typeface="微軟正黑體" panose="020B0604030504040204" pitchFamily="34" charset="-120"/>
                        </a:rPr>
                        <a:t>作</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75027584"/>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b.</a:t>
                      </a:r>
                      <a:r>
                        <a:rPr lang="zh-TW" sz="2000" dirty="0">
                          <a:effectLst/>
                          <a:latin typeface="微軟正黑體" panose="020B0604030504040204" pitchFamily="34" charset="-120"/>
                          <a:ea typeface="微軟正黑體" panose="020B0604030504040204" pitchFamily="34" charset="-120"/>
                        </a:rPr>
                        <a:t>擬定研究計畫</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226050942"/>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c.</a:t>
                      </a:r>
                      <a:r>
                        <a:rPr lang="zh-TW" sz="2000" dirty="0">
                          <a:effectLst/>
                          <a:latin typeface="微軟正黑體" panose="020B0604030504040204" pitchFamily="34" charset="-120"/>
                          <a:ea typeface="微軟正黑體" panose="020B0604030504040204" pitchFamily="34" charset="-120"/>
                        </a:rPr>
                        <a:t>文獻蒐集與分析</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63045619"/>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d.</a:t>
                      </a:r>
                      <a:r>
                        <a:rPr lang="zh-TW" sz="2000" dirty="0">
                          <a:effectLst/>
                          <a:latin typeface="微軟正黑體" panose="020B0604030504040204" pitchFamily="34" charset="-120"/>
                          <a:ea typeface="微軟正黑體" panose="020B0604030504040204" pitchFamily="34" charset="-120"/>
                        </a:rPr>
                        <a:t>運用研究工具</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963501351"/>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e.</a:t>
                      </a:r>
                      <a:r>
                        <a:rPr lang="zh-TW" sz="2000" dirty="0">
                          <a:effectLst/>
                          <a:latin typeface="微軟正黑體" panose="020B0604030504040204" pitchFamily="34" charset="-120"/>
                          <a:ea typeface="微軟正黑體" panose="020B0604030504040204" pitchFamily="34" charset="-120"/>
                        </a:rPr>
                        <a:t>資料分析與解釋</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611757893"/>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f.</a:t>
                      </a:r>
                      <a:r>
                        <a:rPr lang="zh-TW" sz="2000" dirty="0">
                          <a:effectLst/>
                          <a:latin typeface="微軟正黑體" panose="020B0604030504040204" pitchFamily="34" charset="-120"/>
                          <a:ea typeface="微軟正黑體" panose="020B0604030504040204" pitchFamily="34" charset="-120"/>
                        </a:rPr>
                        <a:t>研究成果展現</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2285913148"/>
                  </a:ext>
                </a:extLst>
              </a:tr>
              <a:tr h="324000">
                <a:tc vMerge="1">
                  <a:txBody>
                    <a:bodyPr/>
                    <a:lstStyle/>
                    <a:p>
                      <a:endParaRPr lang="zh-TW" altLang="en-US"/>
                    </a:p>
                  </a:txBody>
                  <a:tcPr/>
                </a:tc>
                <a:tc>
                  <a:txBody>
                    <a:bodyPr/>
                    <a:lstStyle/>
                    <a:p>
                      <a:pPr>
                        <a:spcAft>
                          <a:spcPts val="0"/>
                        </a:spcAft>
                      </a:pPr>
                      <a:r>
                        <a:rPr lang="en-US" sz="2000" dirty="0">
                          <a:effectLst/>
                          <a:latin typeface="微軟正黑體" panose="020B0604030504040204" pitchFamily="34" charset="-120"/>
                          <a:ea typeface="微軟正黑體" panose="020B0604030504040204" pitchFamily="34" charset="-120"/>
                        </a:rPr>
                        <a:t>g.</a:t>
                      </a:r>
                      <a:r>
                        <a:rPr lang="zh-TW" sz="2000" dirty="0">
                          <a:effectLst/>
                          <a:latin typeface="微軟正黑體" panose="020B0604030504040204" pitchFamily="34" charset="-120"/>
                          <a:ea typeface="微軟正黑體" panose="020B0604030504040204" pitchFamily="34" charset="-120"/>
                        </a:rPr>
                        <a:t>研究成果評鑑</a:t>
                      </a:r>
                      <a:endParaRPr lang="zh-TW" sz="20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val="137722272"/>
                  </a:ext>
                </a:extLst>
              </a:tr>
            </a:tbl>
          </a:graphicData>
        </a:graphic>
      </p:graphicFrame>
      <p:pic>
        <p:nvPicPr>
          <p:cNvPr id="8"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716" y="-384375"/>
            <a:ext cx="4138228" cy="4138228"/>
          </a:xfrm>
          <a:prstGeom prst="rect">
            <a:avLst/>
          </a:prstGeom>
        </p:spPr>
      </p:pic>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35</a:t>
            </a:fld>
            <a:endParaRPr lang="zh-TW" altLang="en-US"/>
          </a:p>
        </p:txBody>
      </p:sp>
    </p:spTree>
    <p:extLst>
      <p:ext uri="{BB962C8B-B14F-4D97-AF65-F5344CB8AC3E}">
        <p14:creationId xmlns:p14="http://schemas.microsoft.com/office/powerpoint/2010/main" val="358393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獨立</a:t>
            </a:r>
            <a:r>
              <a:rPr lang="zh-TW" altLang="en-US" sz="4000" b="1" spc="400" dirty="0">
                <a:solidFill>
                  <a:srgbClr val="FF0000"/>
                </a:solidFill>
                <a:latin typeface="微軟正黑體" pitchFamily="34" charset="-120"/>
                <a:ea typeface="微軟正黑體" pitchFamily="34" charset="-120"/>
                <a:cs typeface="+mn-cs"/>
              </a:rPr>
              <a:t>研究</a:t>
            </a:r>
            <a:r>
              <a:rPr lang="zh-TW" altLang="en-US" sz="4000" b="1" spc="400" dirty="0" smtClean="0">
                <a:solidFill>
                  <a:srgbClr val="FF0000"/>
                </a:solidFill>
                <a:latin typeface="微軟正黑體" pitchFamily="34" charset="-120"/>
                <a:ea typeface="微軟正黑體" pitchFamily="34" charset="-120"/>
                <a:cs typeface="+mn-cs"/>
              </a:rPr>
              <a:t>學習</a:t>
            </a:r>
            <a:r>
              <a:rPr lang="zh-TW" altLang="en-US" sz="4000" b="1" spc="400" dirty="0">
                <a:solidFill>
                  <a:srgbClr val="FF0000"/>
                </a:solidFill>
                <a:latin typeface="微軟正黑體" pitchFamily="34" charset="-120"/>
                <a:ea typeface="微軟正黑體" pitchFamily="34" charset="-120"/>
                <a:cs typeface="+mn-cs"/>
              </a:rPr>
              <a:t>表現舉例</a:t>
            </a:r>
          </a:p>
        </p:txBody>
      </p:sp>
      <p:graphicFrame>
        <p:nvGraphicFramePr>
          <p:cNvPr id="4" name="表格 3"/>
          <p:cNvGraphicFramePr>
            <a:graphicFrameLocks noGrp="1"/>
          </p:cNvGraphicFramePr>
          <p:nvPr>
            <p:extLst>
              <p:ext uri="{D42A27DB-BD31-4B8C-83A1-F6EECF244321}">
                <p14:modId xmlns:p14="http://schemas.microsoft.com/office/powerpoint/2010/main" val="3994673315"/>
              </p:ext>
            </p:extLst>
          </p:nvPr>
        </p:nvGraphicFramePr>
        <p:xfrm>
          <a:off x="1771482" y="1366813"/>
          <a:ext cx="8663760" cy="3014384"/>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897890" indent="-899160">
                        <a:spcAft>
                          <a:spcPts val="0"/>
                        </a:spcAft>
                      </a:pPr>
                      <a:r>
                        <a:rPr lang="zh-TW" altLang="en-US" sz="2400" b="1" kern="1200" dirty="0" smtClean="0">
                          <a:latin typeface="微軟正黑體" panose="020B0604030504040204" pitchFamily="34" charset="-120"/>
                          <a:ea typeface="微軟正黑體" panose="020B0604030504040204" pitchFamily="34" charset="-120"/>
                        </a:rPr>
                        <a:t>特獨</a:t>
                      </a:r>
                      <a:r>
                        <a:rPr lang="en-US" altLang="zh-TW" sz="2400" b="1" kern="1200" dirty="0" smtClean="0">
                          <a:latin typeface="微軟正黑體" panose="020B0604030504040204" pitchFamily="34" charset="-120"/>
                          <a:ea typeface="微軟正黑體" panose="020B0604030504040204" pitchFamily="34" charset="-120"/>
                        </a:rPr>
                        <a:t>2a-Ⅱ-1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了解獨立研究的基本內涵及應有的流程步驟。</a:t>
                      </a:r>
                    </a:p>
                  </a:txBody>
                  <a:tcPr marL="91451" marR="91451" marT="45712" marB="45712">
                    <a:lnR w="12700" cap="flat" cmpd="sng" algn="ctr">
                      <a:solidFill>
                        <a:srgbClr val="FDD661"/>
                      </a:solidFill>
                      <a:prstDash val="solid"/>
                      <a:round/>
                      <a:headEnd type="none" w="med" len="med"/>
                      <a:tailEnd type="none" w="med" len="med"/>
                    </a:lnR>
                  </a:tcPr>
                </a:tc>
                <a:tc>
                  <a:txBody>
                    <a:bodyPr/>
                    <a:lstStyle/>
                    <a:p>
                      <a:pPr marL="897890" indent="-899160">
                        <a:spcAft>
                          <a:spcPts val="0"/>
                        </a:spcAft>
                      </a:pP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特獨</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2a-Ⅲ-1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了解獨立研究的內涵及程序，並能運用於獨立研究中。</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5350" indent="-895350"/>
                      <a:r>
                        <a:rPr lang="zh-TW" altLang="en-US" sz="2400" b="1" u="none" strike="noStrike" kern="1200" baseline="0" dirty="0" smtClean="0">
                          <a:latin typeface="微軟正黑體" panose="020B0604030504040204" pitchFamily="34" charset="-120"/>
                          <a:ea typeface="微軟正黑體" panose="020B0604030504040204" pitchFamily="34" charset="-120"/>
                        </a:rPr>
                        <a:t>特獨</a:t>
                      </a:r>
                      <a:r>
                        <a:rPr lang="en-US" altLang="zh-TW" sz="2400" b="1" u="none" strike="noStrike" kern="1200" baseline="0" dirty="0" smtClean="0">
                          <a:latin typeface="微軟正黑體" panose="020B0604030504040204" pitchFamily="34" charset="-120"/>
                          <a:ea typeface="微軟正黑體" panose="020B0604030504040204" pitchFamily="34" charset="-120"/>
                        </a:rPr>
                        <a:t>2a-Ⅳ-1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選用適當的研究方法及程序，並運用於獨立研究中。</a:t>
                      </a:r>
                    </a:p>
                  </a:txBody>
                  <a:tcPr marL="91451" marR="91451" marT="45712" marB="45712">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360363" marR="0" lvl="0" indent="-360363" algn="just" defTabSz="914400" rtl="0" eaLnBrk="1" fontAlgn="auto" latinLnBrk="0" hangingPunct="1">
                        <a:lnSpc>
                          <a:spcPct val="100000"/>
                        </a:lnSpc>
                        <a:spcBef>
                          <a:spcPts val="0"/>
                        </a:spcBef>
                        <a:spcAft>
                          <a:spcPts val="0"/>
                        </a:spcAft>
                        <a:buClrTx/>
                        <a:buSzTx/>
                        <a:buFontTx/>
                        <a:buNone/>
                        <a:tabLst/>
                        <a:defRPr/>
                      </a:pPr>
                      <a:r>
                        <a:rPr lang="zh-TW" altLang="en-US" sz="2400" b="1"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特獨</a:t>
                      </a:r>
                      <a:r>
                        <a:rPr lang="en-US" altLang="zh-TW" sz="2400" b="1"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2a-V-1</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依據研究主題，靈活選用適當的研究方法及程序，運用於獨立研究中。</a:t>
                      </a:r>
                    </a:p>
                  </a:txBody>
                  <a:tcPr marL="91451" marR="91451" marT="45712" marB="45712">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grpSp>
        <p:nvGrpSpPr>
          <p:cNvPr id="6" name="群組 5"/>
          <p:cNvGrpSpPr/>
          <p:nvPr/>
        </p:nvGrpSpPr>
        <p:grpSpPr>
          <a:xfrm>
            <a:off x="7940842" y="4502867"/>
            <a:ext cx="2494400" cy="2029122"/>
            <a:chOff x="7940842" y="4334425"/>
            <a:chExt cx="2494400" cy="2029122"/>
          </a:xfrm>
        </p:grpSpPr>
        <p:pic>
          <p:nvPicPr>
            <p:cNvPr id="7"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8" name="文字方塊 7"/>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保持彈</a:t>
              </a:r>
              <a:r>
                <a:rPr lang="zh-TW" altLang="en-US" sz="2800" b="1" dirty="0">
                  <a:solidFill>
                    <a:srgbClr val="FF0000"/>
                  </a:solidFill>
                  <a:latin typeface="微軟正黑體" panose="020B0604030504040204" pitchFamily="34" charset="-120"/>
                  <a:ea typeface="微軟正黑體" panose="020B0604030504040204" pitchFamily="34" charset="-120"/>
                </a:rPr>
                <a:t>性</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36</a:t>
            </a:fld>
            <a:endParaRPr lang="zh-TW" altLang="en-US"/>
          </a:p>
        </p:txBody>
      </p:sp>
    </p:spTree>
    <p:extLst>
      <p:ext uri="{BB962C8B-B14F-4D97-AF65-F5344CB8AC3E}">
        <p14:creationId xmlns:p14="http://schemas.microsoft.com/office/powerpoint/2010/main" val="87770762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0006" y="137055"/>
            <a:ext cx="8645237" cy="1435100"/>
          </a:xfrm>
        </p:spPr>
        <p:txBody>
          <a:bodyPr rtlCol="0">
            <a:normAutofit/>
          </a:bodyPr>
          <a:lstStyle/>
          <a:p>
            <a:pPr algn="ctr" eaLnBrk="1" fontAlgn="auto" hangingPunct="1">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獨立</a:t>
            </a:r>
            <a:r>
              <a:rPr lang="zh-TW" altLang="en-US" sz="4000" b="1" spc="400" dirty="0">
                <a:solidFill>
                  <a:srgbClr val="FF0000"/>
                </a:solidFill>
                <a:latin typeface="微軟正黑體" pitchFamily="34" charset="-120"/>
                <a:ea typeface="微軟正黑體" pitchFamily="34" charset="-120"/>
                <a:cs typeface="+mn-cs"/>
              </a:rPr>
              <a:t>研究</a:t>
            </a:r>
            <a:r>
              <a:rPr lang="zh-TW" altLang="en-US" sz="4000" b="1" spc="400" dirty="0" smtClean="0">
                <a:solidFill>
                  <a:srgbClr val="FF0000"/>
                </a:solidFill>
                <a:latin typeface="微軟正黑體" pitchFamily="34" charset="-120"/>
                <a:ea typeface="微軟正黑體" pitchFamily="34" charset="-120"/>
                <a:cs typeface="+mn-cs"/>
              </a:rPr>
              <a:t>學習內</a:t>
            </a:r>
            <a:r>
              <a:rPr lang="zh-TW" altLang="en-US" sz="4000" b="1" spc="400" dirty="0">
                <a:solidFill>
                  <a:srgbClr val="FF0000"/>
                </a:solidFill>
                <a:latin typeface="微軟正黑體" pitchFamily="34" charset="-120"/>
                <a:ea typeface="微軟正黑體" pitchFamily="34" charset="-120"/>
                <a:cs typeface="+mn-cs"/>
              </a:rPr>
              <a:t>容</a:t>
            </a:r>
            <a:r>
              <a:rPr lang="zh-TW" altLang="en-US" sz="4000" b="1" spc="400" dirty="0" smtClean="0">
                <a:solidFill>
                  <a:srgbClr val="FF0000"/>
                </a:solidFill>
                <a:latin typeface="微軟正黑體" pitchFamily="34" charset="-120"/>
                <a:ea typeface="微軟正黑體" pitchFamily="34" charset="-120"/>
                <a:cs typeface="+mn-cs"/>
              </a:rPr>
              <a:t>舉例</a:t>
            </a:r>
            <a:endParaRPr lang="zh-TW" altLang="en-US" sz="4000" b="1" spc="400" dirty="0">
              <a:solidFill>
                <a:srgbClr val="FF0000"/>
              </a:solidFill>
              <a:latin typeface="微軟正黑體" pitchFamily="34" charset="-120"/>
              <a:ea typeface="微軟正黑體" pitchFamily="34"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1998666833"/>
              </p:ext>
            </p:extLst>
          </p:nvPr>
        </p:nvGraphicFramePr>
        <p:xfrm>
          <a:off x="1771482" y="1366813"/>
          <a:ext cx="8663760" cy="2892638"/>
        </p:xfrm>
        <a:graphic>
          <a:graphicData uri="http://schemas.openxmlformats.org/drawingml/2006/table">
            <a:tbl>
              <a:tblPr firstRow="1" bandRow="1">
                <a:tableStyleId>{17292A2E-F333-43FB-9621-5CBBE7FDCDCB}</a:tableStyleId>
              </a:tblPr>
              <a:tblGrid>
                <a:gridCol w="2165940">
                  <a:extLst>
                    <a:ext uri="{9D8B030D-6E8A-4147-A177-3AD203B41FA5}">
                      <a16:colId xmlns:a16="http://schemas.microsoft.com/office/drawing/2014/main" val="20001"/>
                    </a:ext>
                  </a:extLst>
                </a:gridCol>
                <a:gridCol w="2165940">
                  <a:extLst>
                    <a:ext uri="{9D8B030D-6E8A-4147-A177-3AD203B41FA5}">
                      <a16:colId xmlns:a16="http://schemas.microsoft.com/office/drawing/2014/main" val="20002"/>
                    </a:ext>
                  </a:extLst>
                </a:gridCol>
                <a:gridCol w="2165940">
                  <a:extLst>
                    <a:ext uri="{9D8B030D-6E8A-4147-A177-3AD203B41FA5}">
                      <a16:colId xmlns:a16="http://schemas.microsoft.com/office/drawing/2014/main" val="20003"/>
                    </a:ext>
                  </a:extLst>
                </a:gridCol>
                <a:gridCol w="2165940">
                  <a:extLst>
                    <a:ext uri="{9D8B030D-6E8A-4147-A177-3AD203B41FA5}">
                      <a16:colId xmlns:a16="http://schemas.microsoft.com/office/drawing/2014/main" val="20004"/>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第二學習階段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第三學習階段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第四學習階段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第五學習階段</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nchor="ctr">
                    <a:solidFill>
                      <a:srgbClr val="FDD661"/>
                    </a:solidFill>
                  </a:tcPr>
                </a:tc>
                <a:extLst>
                  <a:ext uri="{0D108BD9-81ED-4DB2-BD59-A6C34878D82A}">
                    <a16:rowId xmlns:a16="http://schemas.microsoft.com/office/drawing/2014/main" val="10000"/>
                  </a:ext>
                </a:extLst>
              </a:tr>
              <a:tr h="2316638">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特獨</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B-Ⅱ-2</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研究方法：調查研究、基礎實驗等。</a:t>
                      </a:r>
                    </a:p>
                  </a:txBody>
                  <a:tcPr marL="91437" marR="91437">
                    <a:lnR w="12700" cap="flat" cmpd="sng" algn="ctr">
                      <a:solidFill>
                        <a:srgbClr val="FDD661"/>
                      </a:solidFill>
                      <a:prstDash val="solid"/>
                      <a:round/>
                      <a:headEnd type="none" w="med" len="med"/>
                      <a:tailEnd type="none" w="med" len="med"/>
                    </a:lnR>
                  </a:tcPr>
                </a:tc>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特獨</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B-Ⅲ-3</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研究方法：相關研究、實驗研究、田野研究等。</a:t>
                      </a:r>
                      <a:endPar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37" marR="91437">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特獨</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B-Ⅳ-2</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研究方法：個案研究、歷史研究等。</a:t>
                      </a:r>
                      <a:endPar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37" marR="91437">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marL="897890" indent="-899160" algn="l" defTabSz="914400" rtl="0" eaLnBrk="1" latinLnBrk="0" hangingPunct="1">
                        <a:lnSpc>
                          <a:spcPct val="100000"/>
                        </a:lnSpc>
                        <a:spcAft>
                          <a:spcPts val="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cs typeface="+mn-cs"/>
                        </a:rPr>
                        <a:t>特獨</a:t>
                      </a:r>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B-Ⅴ-2</a:t>
                      </a:r>
                    </a:p>
                    <a:p>
                      <a:pPr marL="1588" marR="0" lvl="0" indent="-3175" algn="l" defTabSz="622300" rtl="0" eaLnBrk="1" fontAlgn="auto" latinLnBrk="0" hangingPunct="1">
                        <a:lnSpc>
                          <a:spcPct val="100000"/>
                        </a:lnSpc>
                        <a:spcBef>
                          <a:spcPts val="1200"/>
                        </a:spcBef>
                        <a:spcAft>
                          <a:spcPts val="0"/>
                        </a:spcAft>
                        <a:buClrTx/>
                        <a:buSzTx/>
                        <a:buFontTx/>
                        <a:buNone/>
                        <a:tabLst/>
                        <a:defRPr/>
                      </a:pP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研究方法：事後回溯、民族誌、混合研究等。</a:t>
                      </a:r>
                    </a:p>
                  </a:txBody>
                  <a:tcPr marL="91437" marR="91437">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3219591254"/>
                  </a:ext>
                </a:extLst>
              </a:tr>
            </a:tbl>
          </a:graphicData>
        </a:graphic>
      </p:graphicFrame>
      <p:grpSp>
        <p:nvGrpSpPr>
          <p:cNvPr id="5" name="群組 4"/>
          <p:cNvGrpSpPr/>
          <p:nvPr/>
        </p:nvGrpSpPr>
        <p:grpSpPr>
          <a:xfrm>
            <a:off x="7940842" y="4334425"/>
            <a:ext cx="2494400" cy="2029122"/>
            <a:chOff x="7940842" y="4334425"/>
            <a:chExt cx="2494400" cy="2029122"/>
          </a:xfrm>
        </p:grpSpPr>
        <p:pic>
          <p:nvPicPr>
            <p:cNvPr id="6"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42" y="4334425"/>
              <a:ext cx="2494400" cy="2029122"/>
            </a:xfrm>
            <a:prstGeom prst="rect">
              <a:avLst/>
            </a:prstGeom>
          </p:spPr>
        </p:pic>
        <p:sp>
          <p:nvSpPr>
            <p:cNvPr id="7" name="文字方塊 6"/>
            <p:cNvSpPr txBox="1"/>
            <p:nvPr/>
          </p:nvSpPr>
          <p:spPr>
            <a:xfrm>
              <a:off x="8349916" y="5178829"/>
              <a:ext cx="1900989"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可擴</a:t>
              </a:r>
              <a:r>
                <a:rPr lang="zh-TW" altLang="en-US" sz="2800" b="1" dirty="0">
                  <a:solidFill>
                    <a:srgbClr val="FF0000"/>
                  </a:solidFill>
                  <a:latin typeface="微軟正黑體" panose="020B0604030504040204" pitchFamily="34" charset="-120"/>
                  <a:ea typeface="微軟正黑體" panose="020B0604030504040204" pitchFamily="34" charset="-120"/>
                </a:rPr>
                <a:t>增</a:t>
              </a:r>
            </a:p>
          </p:txBody>
        </p:sp>
      </p:gr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37</a:t>
            </a:fld>
            <a:endParaRPr lang="zh-TW" altLang="en-US"/>
          </a:p>
        </p:txBody>
      </p:sp>
    </p:spTree>
    <p:extLst>
      <p:ext uri="{BB962C8B-B14F-4D97-AF65-F5344CB8AC3E}">
        <p14:creationId xmlns:p14="http://schemas.microsoft.com/office/powerpoint/2010/main" val="166672581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342533" y="165371"/>
            <a:ext cx="9280071" cy="1445695"/>
          </a:xfrm>
        </p:spPr>
        <p:txBody>
          <a:bodyPr rtlCol="0">
            <a:normAutofit/>
          </a:bodyPr>
          <a:lstStyle/>
          <a:p>
            <a:pPr algn="ctr">
              <a:defRPr/>
            </a:pPr>
            <a:r>
              <a:rPr lang="zh-TW" altLang="en-US" sz="4000" b="1" spc="400" dirty="0" smtClean="0">
                <a:solidFill>
                  <a:srgbClr val="FF0000"/>
                </a:solidFill>
                <a:latin typeface="微軟正黑體" pitchFamily="34" charset="-120"/>
                <a:ea typeface="微軟正黑體" pitchFamily="34" charset="-120"/>
                <a:cs typeface="+mn-cs"/>
              </a:rPr>
              <a:t>獨立</a:t>
            </a:r>
            <a:r>
              <a:rPr lang="zh-TW" altLang="en-US" sz="4000" b="1" spc="400" dirty="0">
                <a:solidFill>
                  <a:srgbClr val="FF0000"/>
                </a:solidFill>
                <a:latin typeface="微軟正黑體" pitchFamily="34" charset="-120"/>
                <a:ea typeface="微軟正黑體" pitchFamily="34" charset="-120"/>
                <a:cs typeface="+mn-cs"/>
              </a:rPr>
              <a:t>研究</a:t>
            </a:r>
            <a:r>
              <a:rPr lang="zh-TW" altLang="en-US" sz="4000" b="1" spc="400" dirty="0" smtClean="0">
                <a:solidFill>
                  <a:srgbClr val="FF0000"/>
                </a:solidFill>
                <a:latin typeface="微軟正黑體" pitchFamily="34" charset="-120"/>
                <a:ea typeface="微軟正黑體" pitchFamily="34" charset="-120"/>
                <a:cs typeface="+mn-cs"/>
              </a:rPr>
              <a:t>核心</a:t>
            </a:r>
            <a:r>
              <a:rPr lang="zh-TW" altLang="en-US" sz="4000" b="1" spc="400" dirty="0">
                <a:solidFill>
                  <a:srgbClr val="FF0000"/>
                </a:solidFill>
                <a:latin typeface="微軟正黑體" pitchFamily="34" charset="-120"/>
                <a:ea typeface="微軟正黑體" pitchFamily="34" charset="-120"/>
                <a:cs typeface="+mn-cs"/>
              </a:rPr>
              <a:t>素養與學習重點的呼應</a:t>
            </a:r>
          </a:p>
        </p:txBody>
      </p:sp>
      <p:graphicFrame>
        <p:nvGraphicFramePr>
          <p:cNvPr id="6" name="內容版面配置區 3"/>
          <p:cNvGraphicFramePr>
            <a:graphicFrameLocks/>
          </p:cNvGraphicFramePr>
          <p:nvPr>
            <p:extLst>
              <p:ext uri="{D42A27DB-BD31-4B8C-83A1-F6EECF244321}">
                <p14:modId xmlns:p14="http://schemas.microsoft.com/office/powerpoint/2010/main" val="2986619762"/>
              </p:ext>
            </p:extLst>
          </p:nvPr>
        </p:nvGraphicFramePr>
        <p:xfrm>
          <a:off x="1133328" y="1366813"/>
          <a:ext cx="9698479" cy="3356520"/>
        </p:xfrm>
        <a:graphic>
          <a:graphicData uri="http://schemas.openxmlformats.org/drawingml/2006/table">
            <a:tbl>
              <a:tblPr firstRow="1" firstCol="1" bandRow="1">
                <a:tableStyleId>{17292A2E-F333-43FB-9621-5CBBE7FDCDCB}</a:tableStyleId>
              </a:tblPr>
              <a:tblGrid>
                <a:gridCol w="3380362">
                  <a:extLst>
                    <a:ext uri="{9D8B030D-6E8A-4147-A177-3AD203B41FA5}">
                      <a16:colId xmlns:a16="http://schemas.microsoft.com/office/drawing/2014/main" val="20000"/>
                    </a:ext>
                  </a:extLst>
                </a:gridCol>
                <a:gridCol w="3380362">
                  <a:extLst>
                    <a:ext uri="{9D8B030D-6E8A-4147-A177-3AD203B41FA5}">
                      <a16:colId xmlns:a16="http://schemas.microsoft.com/office/drawing/2014/main" val="20001"/>
                    </a:ext>
                  </a:extLst>
                </a:gridCol>
                <a:gridCol w="2937755">
                  <a:extLst>
                    <a:ext uri="{9D8B030D-6E8A-4147-A177-3AD203B41FA5}">
                      <a16:colId xmlns:a16="http://schemas.microsoft.com/office/drawing/2014/main" val="20002"/>
                    </a:ext>
                  </a:extLst>
                </a:gridCol>
              </a:tblGrid>
              <a:tr h="360000">
                <a:tc grid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獨立研究</a:t>
                      </a:r>
                      <a:r>
                        <a:rPr lang="zh-TW" sz="2000" b="1" kern="100" dirty="0" smtClean="0">
                          <a:solidFill>
                            <a:schemeClr val="tx1"/>
                          </a:solidFill>
                          <a:effectLst/>
                          <a:latin typeface="微軟正黑體" panose="020B0604030504040204" pitchFamily="34" charset="-120"/>
                          <a:ea typeface="微軟正黑體" panose="020B0604030504040204" pitchFamily="34" charset="-120"/>
                        </a:rPr>
                        <a:t>學習</a:t>
                      </a:r>
                      <a:r>
                        <a:rPr lang="zh-TW" sz="2000" b="1" kern="100" dirty="0">
                          <a:solidFill>
                            <a:schemeClr val="tx1"/>
                          </a:solidFill>
                          <a:effectLst/>
                          <a:latin typeface="微軟正黑體" panose="020B0604030504040204" pitchFamily="34" charset="-120"/>
                          <a:ea typeface="微軟正黑體" panose="020B0604030504040204" pitchFamily="34" charset="-120"/>
                        </a:rPr>
                        <a:t>重點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hMerge="1">
                  <a:txBody>
                    <a:bodyPr/>
                    <a:lstStyle/>
                    <a:p>
                      <a:endParaRPr lang="zh-TW" altLang="en-US"/>
                    </a:p>
                  </a:txBody>
                  <a:tcPr/>
                </a:tc>
                <a:tc rowSpan="2">
                  <a:txBody>
                    <a:bodyPr/>
                    <a:lstStyle/>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獨立研究</a:t>
                      </a:r>
                      <a:r>
                        <a:rPr lang="zh-TW" sz="2000" b="1" kern="100" dirty="0" smtClean="0">
                          <a:solidFill>
                            <a:schemeClr val="tx1"/>
                          </a:solidFill>
                          <a:effectLst/>
                          <a:latin typeface="微軟正黑體" panose="020B0604030504040204" pitchFamily="34" charset="-120"/>
                          <a:ea typeface="微軟正黑體" panose="020B0604030504040204" pitchFamily="34" charset="-120"/>
                        </a:rPr>
                        <a:t>核心素養</a:t>
                      </a:r>
                      <a:endParaRPr lang="en-US" altLang="zh-TW" sz="2000" b="1"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2000" b="1" kern="100" dirty="0" smtClean="0">
                          <a:solidFill>
                            <a:schemeClr val="tx1"/>
                          </a:solidFill>
                          <a:effectLst/>
                          <a:latin typeface="微軟正黑體" panose="020B0604030504040204" pitchFamily="34" charset="-120"/>
                          <a:ea typeface="微軟正黑體" panose="020B0604030504040204" pitchFamily="34" charset="-120"/>
                        </a:rPr>
                        <a:t>具體內涵</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extLst>
                  <a:ext uri="{0D108BD9-81ED-4DB2-BD59-A6C34878D82A}">
                    <a16:rowId xmlns:a16="http://schemas.microsoft.com/office/drawing/2014/main" val="10000"/>
                  </a:ext>
                </a:extLst>
              </a:tr>
              <a:tr h="360000">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學習表現</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a:txBody>
                    <a:bodyPr/>
                    <a:lstStyle/>
                    <a:p>
                      <a:pPr algn="ctr">
                        <a:spcAft>
                          <a:spcPts val="0"/>
                        </a:spcAft>
                      </a:pPr>
                      <a:r>
                        <a:rPr lang="zh-TW" sz="2000" b="1" kern="100" dirty="0">
                          <a:solidFill>
                            <a:schemeClr val="tx1"/>
                          </a:solidFill>
                          <a:effectLst/>
                          <a:latin typeface="微軟正黑體" panose="020B0604030504040204" pitchFamily="34" charset="-120"/>
                          <a:ea typeface="微軟正黑體" panose="020B0604030504040204" pitchFamily="34" charset="-120"/>
                        </a:rPr>
                        <a:t>學習內容</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D661"/>
                    </a:solidFill>
                  </a:tcPr>
                </a:tc>
                <a:tc vMerge="1">
                  <a:txBody>
                    <a:bodyPr/>
                    <a:lstStyle/>
                    <a:p>
                      <a:endParaRPr lang="zh-TW" altLang="en-US"/>
                    </a:p>
                  </a:txBody>
                  <a:tcPr/>
                </a:tc>
                <a:extLst>
                  <a:ext uri="{0D108BD9-81ED-4DB2-BD59-A6C34878D82A}">
                    <a16:rowId xmlns:a16="http://schemas.microsoft.com/office/drawing/2014/main" val="10001"/>
                  </a:ext>
                </a:extLst>
              </a:tr>
              <a:tr h="1889744">
                <a:tc>
                  <a:txBody>
                    <a:bodyPr/>
                    <a:lstStyle/>
                    <a:p>
                      <a:pPr marL="360363" indent="-360363">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特獨</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3d-Ⅳ-1</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依據研究主題，了解研究工具種類及用途，挑選適合研究工具。</a:t>
                      </a:r>
                    </a:p>
                    <a:p>
                      <a:pPr marL="360363" indent="-360363">
                        <a:spcBef>
                          <a:spcPts val="600"/>
                        </a:spcBef>
                        <a:spcAft>
                          <a:spcPts val="0"/>
                        </a:spcAft>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特獨</a:t>
                      </a: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3c-Ⅳ-2</a:t>
                      </a:r>
                      <a:r>
                        <a:rPr lang="zh-TW" altLang="zh-TW" sz="2400" b="0" kern="1200" dirty="0" smtClean="0">
                          <a:solidFill>
                            <a:schemeClr val="tx1"/>
                          </a:solidFill>
                          <a:effectLst/>
                          <a:latin typeface="微軟正黑體" panose="020B0604030504040204" pitchFamily="34" charset="-120"/>
                          <a:ea typeface="微軟正黑體" panose="020B0604030504040204" pitchFamily="34" charset="-120"/>
                          <a:cs typeface="+mn-cs"/>
                        </a:rPr>
                        <a:t>將蒐集文獻資料，運用適當檢驗原則分辨資料的真偽。</a:t>
                      </a:r>
                    </a:p>
                  </a:txBody>
                  <a:tcPr marL="68580" marR="68580" marT="0" marB="0">
                    <a:lnR w="12700" cap="flat" cmpd="sng" algn="ctr">
                      <a:solidFill>
                        <a:srgbClr val="FDD661"/>
                      </a:solidFill>
                      <a:prstDash val="solid"/>
                      <a:round/>
                      <a:headEnd type="none" w="med" len="med"/>
                      <a:tailEnd type="none" w="med" len="med"/>
                    </a:lnR>
                  </a:tcPr>
                </a:tc>
                <a:tc>
                  <a:txBody>
                    <a:bodyPr/>
                    <a:lstStyle/>
                    <a:p>
                      <a:pPr marL="360363" indent="-360363">
                        <a:spcAft>
                          <a:spcPts val="0"/>
                        </a:spcAft>
                      </a:pPr>
                      <a:r>
                        <a:rPr lang="en-US" sz="2400" b="0" dirty="0">
                          <a:effectLst/>
                          <a:latin typeface="微軟正黑體" panose="020B0604030504040204" pitchFamily="34" charset="-120"/>
                          <a:ea typeface="微軟正黑體" panose="020B0604030504040204" pitchFamily="34" charset="-120"/>
                        </a:rPr>
                        <a:t> </a:t>
                      </a:r>
                      <a:r>
                        <a:rPr lang="x-none"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特獨B-Ⅳ-4</a:t>
                      </a: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資料蒐集與運用技能：圖書館資源、線上資料庫、期刊雜誌等。</a:t>
                      </a:r>
                    </a:p>
                    <a:p>
                      <a:pPr marL="360363" indent="-360363">
                        <a:spcBef>
                          <a:spcPts val="600"/>
                        </a:spcBef>
                        <a:spcAft>
                          <a:spcPts val="0"/>
                        </a:spcAft>
                      </a:pPr>
                      <a:r>
                        <a:rPr lang="x-none"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特獨C-Ⅳ-4</a:t>
                      </a:r>
                      <a:r>
                        <a:rPr lang="x-none"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文獻資料探討方法：資料評論/評析</a:t>
                      </a: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lnL w="12700" cap="flat" cmpd="sng" algn="ctr">
                      <a:solidFill>
                        <a:srgbClr val="FDD661"/>
                      </a:solidFill>
                      <a:prstDash val="solid"/>
                      <a:round/>
                      <a:headEnd type="none" w="med" len="med"/>
                      <a:tailEnd type="none" w="med" len="med"/>
                    </a:lnL>
                    <a:lnR w="12700" cap="flat" cmpd="sng" algn="ctr">
                      <a:solidFill>
                        <a:srgbClr val="FDD661"/>
                      </a:solidFill>
                      <a:prstDash val="solid"/>
                      <a:round/>
                      <a:headEnd type="none" w="med" len="med"/>
                      <a:tailEnd type="none" w="med" len="med"/>
                    </a:lnR>
                  </a:tcPr>
                </a:tc>
                <a:tc>
                  <a:txBody>
                    <a:bodyPr/>
                    <a:lstStyle/>
                    <a:p>
                      <a:pPr>
                        <a:spcAft>
                          <a:spcPts val="0"/>
                        </a:spcAft>
                      </a:pPr>
                      <a:r>
                        <a:rPr lang="zh-TW" altLang="zh-TW" sz="2400" b="1" dirty="0" smtClean="0">
                          <a:solidFill>
                            <a:schemeClr val="tx1"/>
                          </a:solidFill>
                          <a:effectLst/>
                          <a:latin typeface="微軟正黑體" panose="020B0604030504040204" pitchFamily="34" charset="-120"/>
                          <a:ea typeface="微軟正黑體" panose="020B0604030504040204" pitchFamily="34" charset="-120"/>
                          <a:cs typeface="Calibri" panose="020F0502020204030204" pitchFamily="34" charset="0"/>
                        </a:rPr>
                        <a:t>特獨</a:t>
                      </a:r>
                      <a:r>
                        <a:rPr lang="en-US"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-J-B2</a:t>
                      </a:r>
                      <a:endParaRPr lang="zh-TW" altLang="zh-TW" sz="24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600"/>
                        </a:spcBef>
                        <a:spcAft>
                          <a:spcPts val="0"/>
                        </a:spcAft>
                      </a:pPr>
                      <a:r>
                        <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能善用科技、資訊與媒體，分辨資料蒐集可信程度，以獲得獨立研究過程中所需之資料。</a:t>
                      </a:r>
                      <a:r>
                        <a:rPr lang="en-US"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sz="2400" b="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FDD66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5" name="動作按鈕: 首頁 4">
            <a:hlinkClick r:id="rId3" action="ppaction://hlinksldjump" highlightClick="1"/>
          </p:cNvPr>
          <p:cNvSpPr/>
          <p:nvPr/>
        </p:nvSpPr>
        <p:spPr>
          <a:xfrm>
            <a:off x="11069053" y="5317958"/>
            <a:ext cx="1042416" cy="1042416"/>
          </a:xfrm>
          <a:prstGeom prst="actionButtonHo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pPr>
              <a:defRPr/>
            </a:pPr>
            <a:fld id="{606355B4-B271-4125-861E-3044BF1D5AED}" type="slidenum">
              <a:rPr lang="zh-TW" altLang="en-US" smtClean="0"/>
              <a:pPr>
                <a:defRPr/>
              </a:pPr>
              <a:t>38</a:t>
            </a:fld>
            <a:endParaRPr lang="zh-TW" altLang="en-US"/>
          </a:p>
        </p:txBody>
      </p:sp>
    </p:spTree>
    <p:extLst>
      <p:ext uri="{BB962C8B-B14F-4D97-AF65-F5344CB8AC3E}">
        <p14:creationId xmlns:p14="http://schemas.microsoft.com/office/powerpoint/2010/main" val="40126184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5" name="群組 14"/>
          <p:cNvGrpSpPr/>
          <p:nvPr/>
        </p:nvGrpSpPr>
        <p:grpSpPr>
          <a:xfrm>
            <a:off x="6697980" y="2331244"/>
            <a:ext cx="5386759" cy="5341619"/>
            <a:chOff x="5765801" y="1836737"/>
            <a:chExt cx="5577681" cy="5795170"/>
          </a:xfrm>
        </p:grpSpPr>
        <p:sp>
          <p:nvSpPr>
            <p:cNvPr id="3" name="AutoShape 2"/>
            <p:cNvSpPr>
              <a:spLocks/>
            </p:cNvSpPr>
            <p:nvPr/>
          </p:nvSpPr>
          <p:spPr bwMode="auto">
            <a:xfrm rot="-368024">
              <a:off x="9940926" y="2788445"/>
              <a:ext cx="1402556" cy="1215231"/>
            </a:xfrm>
            <a:custGeom>
              <a:avLst/>
              <a:gdLst>
                <a:gd name="T0" fmla="*/ 1402481 w 18559"/>
                <a:gd name="T1" fmla="*/ 1281053 h 19570"/>
                <a:gd name="T2" fmla="*/ 1402481 w 18559"/>
                <a:gd name="T3" fmla="*/ 1281053 h 19570"/>
                <a:gd name="T4" fmla="*/ 1402481 w 18559"/>
                <a:gd name="T5" fmla="*/ 1281053 h 19570"/>
                <a:gd name="T6" fmla="*/ 1402481 w 18559"/>
                <a:gd name="T7" fmla="*/ 1281053 h 195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59" h="19570">
                  <a:moveTo>
                    <a:pt x="12386" y="18458"/>
                  </a:moveTo>
                  <a:cubicBezTo>
                    <a:pt x="12386" y="18458"/>
                    <a:pt x="16653" y="17188"/>
                    <a:pt x="18101" y="12617"/>
                  </a:cubicBezTo>
                  <a:cubicBezTo>
                    <a:pt x="19547" y="8045"/>
                    <a:pt x="17893" y="565"/>
                    <a:pt x="8357" y="18"/>
                  </a:cubicBezTo>
                  <a:cubicBezTo>
                    <a:pt x="-1180" y="-530"/>
                    <a:pt x="-2052" y="11715"/>
                    <a:pt x="3201" y="16145"/>
                  </a:cubicBezTo>
                  <a:cubicBezTo>
                    <a:pt x="3201" y="16145"/>
                    <a:pt x="2334" y="18065"/>
                    <a:pt x="1013" y="18264"/>
                  </a:cubicBezTo>
                  <a:cubicBezTo>
                    <a:pt x="1013" y="18264"/>
                    <a:pt x="6452" y="21069"/>
                    <a:pt x="12386" y="18458"/>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4" name="AutoShape 3"/>
            <p:cNvSpPr>
              <a:spLocks/>
            </p:cNvSpPr>
            <p:nvPr/>
          </p:nvSpPr>
          <p:spPr bwMode="auto">
            <a:xfrm>
              <a:off x="8286751" y="1836737"/>
              <a:ext cx="1659732" cy="1739107"/>
            </a:xfrm>
            <a:custGeom>
              <a:avLst/>
              <a:gdLst>
                <a:gd name="T0" fmla="*/ 1659646 w 19415"/>
                <a:gd name="T1" fmla="*/ 1998402 h 20101"/>
                <a:gd name="T2" fmla="*/ 1659646 w 19415"/>
                <a:gd name="T3" fmla="*/ 1998402 h 20101"/>
                <a:gd name="T4" fmla="*/ 1659646 w 19415"/>
                <a:gd name="T5" fmla="*/ 1998402 h 20101"/>
                <a:gd name="T6" fmla="*/ 1659646 w 19415"/>
                <a:gd name="T7" fmla="*/ 1998402 h 201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15" h="20101">
                  <a:moveTo>
                    <a:pt x="437" y="10901"/>
                  </a:moveTo>
                  <a:cubicBezTo>
                    <a:pt x="437" y="10901"/>
                    <a:pt x="-1790" y="4367"/>
                    <a:pt x="3812" y="1434"/>
                  </a:cubicBezTo>
                  <a:cubicBezTo>
                    <a:pt x="9414" y="-1499"/>
                    <a:pt x="19000" y="-233"/>
                    <a:pt x="19405" y="8034"/>
                  </a:cubicBezTo>
                  <a:cubicBezTo>
                    <a:pt x="19810" y="16300"/>
                    <a:pt x="8267" y="20101"/>
                    <a:pt x="7254" y="20101"/>
                  </a:cubicBezTo>
                  <a:cubicBezTo>
                    <a:pt x="7254" y="20101"/>
                    <a:pt x="8537" y="18434"/>
                    <a:pt x="8807" y="17100"/>
                  </a:cubicBezTo>
                  <a:cubicBezTo>
                    <a:pt x="8807" y="17100"/>
                    <a:pt x="1584" y="17300"/>
                    <a:pt x="437" y="10901"/>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5" name="AutoShape 4"/>
            <p:cNvSpPr>
              <a:spLocks/>
            </p:cNvSpPr>
            <p:nvPr/>
          </p:nvSpPr>
          <p:spPr bwMode="auto">
            <a:xfrm rot="18900000" flipH="1">
              <a:off x="6232923" y="2144316"/>
              <a:ext cx="1870868" cy="2000251"/>
            </a:xfrm>
            <a:custGeom>
              <a:avLst/>
              <a:gdLst>
                <a:gd name="T0" fmla="*/ 1870869 w 17248"/>
                <a:gd name="T1" fmla="*/ 2271229 h 19694"/>
                <a:gd name="T2" fmla="*/ 1870869 w 17248"/>
                <a:gd name="T3" fmla="*/ 2271229 h 19694"/>
                <a:gd name="T4" fmla="*/ 1870869 w 17248"/>
                <a:gd name="T5" fmla="*/ 2271229 h 19694"/>
                <a:gd name="T6" fmla="*/ 1870869 w 17248"/>
                <a:gd name="T7" fmla="*/ 2271229 h 19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48" h="19694">
                  <a:moveTo>
                    <a:pt x="9295" y="16821"/>
                  </a:moveTo>
                  <a:cubicBezTo>
                    <a:pt x="9295" y="16821"/>
                    <a:pt x="10944" y="15947"/>
                    <a:pt x="11314" y="19694"/>
                  </a:cubicBezTo>
                  <a:cubicBezTo>
                    <a:pt x="11314" y="19694"/>
                    <a:pt x="13742" y="16401"/>
                    <a:pt x="13159" y="14664"/>
                  </a:cubicBezTo>
                  <a:cubicBezTo>
                    <a:pt x="13159" y="14664"/>
                    <a:pt x="18963" y="10435"/>
                    <a:pt x="16740" y="4550"/>
                  </a:cubicBezTo>
                  <a:cubicBezTo>
                    <a:pt x="14517" y="-1334"/>
                    <a:pt x="8984" y="-470"/>
                    <a:pt x="6006" y="1391"/>
                  </a:cubicBezTo>
                  <a:cubicBezTo>
                    <a:pt x="3028" y="3252"/>
                    <a:pt x="-2636" y="8390"/>
                    <a:pt x="1403" y="14328"/>
                  </a:cubicBezTo>
                  <a:cubicBezTo>
                    <a:pt x="5442" y="20266"/>
                    <a:pt x="9295" y="16821"/>
                    <a:pt x="9295" y="16821"/>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6" name="AutoShape 5"/>
            <p:cNvSpPr>
              <a:spLocks/>
            </p:cNvSpPr>
            <p:nvPr/>
          </p:nvSpPr>
          <p:spPr bwMode="auto">
            <a:xfrm>
              <a:off x="10325894" y="4219575"/>
              <a:ext cx="1015207" cy="941388"/>
            </a:xfrm>
            <a:custGeom>
              <a:avLst/>
              <a:gdLst>
                <a:gd name="T0" fmla="*/ 1015206 w 18178"/>
                <a:gd name="T1" fmla="*/ 1060778 h 17410"/>
                <a:gd name="T2" fmla="*/ 1015206 w 18178"/>
                <a:gd name="T3" fmla="*/ 1060778 h 17410"/>
                <a:gd name="T4" fmla="*/ 1015206 w 18178"/>
                <a:gd name="T5" fmla="*/ 1060778 h 17410"/>
                <a:gd name="T6" fmla="*/ 1015206 w 18178"/>
                <a:gd name="T7" fmla="*/ 1060778 h 17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78" h="17410">
                  <a:moveTo>
                    <a:pt x="2655" y="12934"/>
                  </a:moveTo>
                  <a:cubicBezTo>
                    <a:pt x="2655" y="12934"/>
                    <a:pt x="-551" y="9843"/>
                    <a:pt x="1226" y="4932"/>
                  </a:cubicBezTo>
                  <a:cubicBezTo>
                    <a:pt x="3004" y="20"/>
                    <a:pt x="7866" y="-1104"/>
                    <a:pt x="12856" y="1029"/>
                  </a:cubicBezTo>
                  <a:cubicBezTo>
                    <a:pt x="17846" y="3162"/>
                    <a:pt x="21049" y="7097"/>
                    <a:pt x="14457" y="15319"/>
                  </a:cubicBezTo>
                  <a:cubicBezTo>
                    <a:pt x="8193" y="20496"/>
                    <a:pt x="0" y="14427"/>
                    <a:pt x="0" y="14427"/>
                  </a:cubicBezTo>
                  <a:cubicBezTo>
                    <a:pt x="0" y="14427"/>
                    <a:pt x="2302" y="14369"/>
                    <a:pt x="2655" y="12934"/>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7" name="AutoShape 6"/>
            <p:cNvSpPr>
              <a:spLocks/>
            </p:cNvSpPr>
            <p:nvPr/>
          </p:nvSpPr>
          <p:spPr bwMode="auto">
            <a:xfrm>
              <a:off x="5765801" y="4217989"/>
              <a:ext cx="1439863" cy="1340644"/>
            </a:xfrm>
            <a:custGeom>
              <a:avLst/>
              <a:gdLst>
                <a:gd name="T0" fmla="*/ 1439863 w 18390"/>
                <a:gd name="T1" fmla="*/ 1571939 h 19232"/>
                <a:gd name="T2" fmla="*/ 1439863 w 18390"/>
                <a:gd name="T3" fmla="*/ 1571939 h 19232"/>
                <a:gd name="T4" fmla="*/ 1439863 w 18390"/>
                <a:gd name="T5" fmla="*/ 1571939 h 19232"/>
                <a:gd name="T6" fmla="*/ 1439863 w 18390"/>
                <a:gd name="T7" fmla="*/ 1571939 h 19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90" h="19232">
                  <a:moveTo>
                    <a:pt x="14685" y="14520"/>
                  </a:moveTo>
                  <a:cubicBezTo>
                    <a:pt x="14685" y="14520"/>
                    <a:pt x="13425" y="15792"/>
                    <a:pt x="18303" y="19144"/>
                  </a:cubicBezTo>
                  <a:cubicBezTo>
                    <a:pt x="18303" y="19144"/>
                    <a:pt x="12930" y="19940"/>
                    <a:pt x="9851" y="16725"/>
                  </a:cubicBezTo>
                  <a:cubicBezTo>
                    <a:pt x="9851" y="16725"/>
                    <a:pt x="3715" y="18516"/>
                    <a:pt x="911" y="12525"/>
                  </a:cubicBezTo>
                  <a:cubicBezTo>
                    <a:pt x="-1892" y="6535"/>
                    <a:pt x="2364" y="2325"/>
                    <a:pt x="5666" y="1021"/>
                  </a:cubicBezTo>
                  <a:cubicBezTo>
                    <a:pt x="8968" y="-282"/>
                    <a:pt x="16406" y="-1659"/>
                    <a:pt x="18057" y="5945"/>
                  </a:cubicBezTo>
                  <a:cubicBezTo>
                    <a:pt x="19708" y="13550"/>
                    <a:pt x="14685" y="14520"/>
                    <a:pt x="14685" y="14520"/>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8" name="AutoShape 7"/>
            <p:cNvSpPr>
              <a:spLocks/>
            </p:cNvSpPr>
            <p:nvPr/>
          </p:nvSpPr>
          <p:spPr bwMode="auto">
            <a:xfrm>
              <a:off x="7231063" y="3675856"/>
              <a:ext cx="2833688" cy="3956051"/>
            </a:xfrm>
            <a:custGeom>
              <a:avLst/>
              <a:gdLst>
                <a:gd name="T0" fmla="*/ 2833688 w 21100"/>
                <a:gd name="T1" fmla="*/ 3961365 h 21585"/>
                <a:gd name="T2" fmla="*/ 2833688 w 21100"/>
                <a:gd name="T3" fmla="*/ 3961365 h 21585"/>
                <a:gd name="T4" fmla="*/ 2833688 w 21100"/>
                <a:gd name="T5" fmla="*/ 3961365 h 21585"/>
                <a:gd name="T6" fmla="*/ 2833688 w 21100"/>
                <a:gd name="T7" fmla="*/ 3961365 h 21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0" h="21585">
                  <a:moveTo>
                    <a:pt x="15779" y="14939"/>
                  </a:moveTo>
                  <a:cubicBezTo>
                    <a:pt x="17449" y="12449"/>
                    <a:pt x="17163" y="10816"/>
                    <a:pt x="17517" y="9432"/>
                  </a:cubicBezTo>
                  <a:cubicBezTo>
                    <a:pt x="17872" y="8048"/>
                    <a:pt x="18914" y="6819"/>
                    <a:pt x="19456" y="6253"/>
                  </a:cubicBezTo>
                  <a:cubicBezTo>
                    <a:pt x="20109" y="5571"/>
                    <a:pt x="21309" y="4087"/>
                    <a:pt x="21068" y="3664"/>
                  </a:cubicBezTo>
                  <a:cubicBezTo>
                    <a:pt x="20586" y="2819"/>
                    <a:pt x="19081" y="4761"/>
                    <a:pt x="18047" y="5800"/>
                  </a:cubicBezTo>
                  <a:cubicBezTo>
                    <a:pt x="17013" y="6838"/>
                    <a:pt x="16012" y="7392"/>
                    <a:pt x="15676" y="7335"/>
                  </a:cubicBezTo>
                  <a:cubicBezTo>
                    <a:pt x="15339" y="7278"/>
                    <a:pt x="16041" y="5788"/>
                    <a:pt x="16586" y="4428"/>
                  </a:cubicBezTo>
                  <a:cubicBezTo>
                    <a:pt x="17486" y="2184"/>
                    <a:pt x="17991" y="1200"/>
                    <a:pt x="17018" y="1037"/>
                  </a:cubicBezTo>
                  <a:cubicBezTo>
                    <a:pt x="15815" y="835"/>
                    <a:pt x="15304" y="3298"/>
                    <a:pt x="14635" y="4620"/>
                  </a:cubicBezTo>
                  <a:cubicBezTo>
                    <a:pt x="14016" y="5844"/>
                    <a:pt x="13612" y="6486"/>
                    <a:pt x="12961" y="6446"/>
                  </a:cubicBezTo>
                  <a:cubicBezTo>
                    <a:pt x="12690" y="6429"/>
                    <a:pt x="12516" y="5483"/>
                    <a:pt x="12464" y="3504"/>
                  </a:cubicBezTo>
                  <a:cubicBezTo>
                    <a:pt x="12387" y="604"/>
                    <a:pt x="12306" y="-15"/>
                    <a:pt x="11710" y="0"/>
                  </a:cubicBezTo>
                  <a:cubicBezTo>
                    <a:pt x="10303" y="36"/>
                    <a:pt x="10565" y="1770"/>
                    <a:pt x="10493" y="3259"/>
                  </a:cubicBezTo>
                  <a:cubicBezTo>
                    <a:pt x="10420" y="4748"/>
                    <a:pt x="10647" y="6287"/>
                    <a:pt x="10471" y="6344"/>
                  </a:cubicBezTo>
                  <a:cubicBezTo>
                    <a:pt x="9699" y="6596"/>
                    <a:pt x="9171" y="4711"/>
                    <a:pt x="8418" y="3343"/>
                  </a:cubicBezTo>
                  <a:cubicBezTo>
                    <a:pt x="7665" y="1975"/>
                    <a:pt x="7129" y="38"/>
                    <a:pt x="5980" y="941"/>
                  </a:cubicBezTo>
                  <a:cubicBezTo>
                    <a:pt x="5158" y="1587"/>
                    <a:pt x="6307" y="4172"/>
                    <a:pt x="7188" y="5763"/>
                  </a:cubicBezTo>
                  <a:cubicBezTo>
                    <a:pt x="8068" y="7354"/>
                    <a:pt x="8456" y="8632"/>
                    <a:pt x="7542" y="9287"/>
                  </a:cubicBezTo>
                  <a:cubicBezTo>
                    <a:pt x="6288" y="10185"/>
                    <a:pt x="5462" y="9514"/>
                    <a:pt x="3981" y="8832"/>
                  </a:cubicBezTo>
                  <a:cubicBezTo>
                    <a:pt x="2501" y="8150"/>
                    <a:pt x="1094" y="8116"/>
                    <a:pt x="402" y="8692"/>
                  </a:cubicBezTo>
                  <a:cubicBezTo>
                    <a:pt x="-290" y="9268"/>
                    <a:pt x="41" y="9844"/>
                    <a:pt x="429" y="9736"/>
                  </a:cubicBezTo>
                  <a:cubicBezTo>
                    <a:pt x="818" y="9628"/>
                    <a:pt x="1370" y="9750"/>
                    <a:pt x="2568" y="10327"/>
                  </a:cubicBezTo>
                  <a:cubicBezTo>
                    <a:pt x="3766" y="10903"/>
                    <a:pt x="4378" y="11843"/>
                    <a:pt x="6186" y="12609"/>
                  </a:cubicBezTo>
                  <a:cubicBezTo>
                    <a:pt x="7994" y="13375"/>
                    <a:pt x="8519" y="13839"/>
                    <a:pt x="9018" y="14760"/>
                  </a:cubicBezTo>
                  <a:cubicBezTo>
                    <a:pt x="9518" y="15681"/>
                    <a:pt x="9456" y="18548"/>
                    <a:pt x="9456" y="18548"/>
                  </a:cubicBezTo>
                  <a:cubicBezTo>
                    <a:pt x="9468" y="19552"/>
                    <a:pt x="9460" y="20566"/>
                    <a:pt x="9435" y="21585"/>
                  </a:cubicBezTo>
                  <a:lnTo>
                    <a:pt x="15294" y="21585"/>
                  </a:lnTo>
                  <a:cubicBezTo>
                    <a:pt x="15521" y="17542"/>
                    <a:pt x="15779" y="14939"/>
                    <a:pt x="15779" y="14939"/>
                  </a:cubicBezTo>
                  <a:close/>
                </a:path>
              </a:pathLst>
            </a:custGeom>
            <a:solidFill>
              <a:srgbClr val="D5BEAC"/>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19051" tIns="19051" rIns="19051" bIns="19051"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9" name="AutoShape 8"/>
            <p:cNvSpPr>
              <a:spLocks/>
            </p:cNvSpPr>
            <p:nvPr/>
          </p:nvSpPr>
          <p:spPr bwMode="auto">
            <a:xfrm>
              <a:off x="6882607" y="2850358"/>
              <a:ext cx="325437" cy="397668"/>
            </a:xfrm>
            <a:custGeom>
              <a:avLst/>
              <a:gdLst>
                <a:gd name="T0" fmla="*/ 325422 w 21483"/>
                <a:gd name="T1" fmla="*/ 402056 h 21481"/>
                <a:gd name="T2" fmla="*/ 325422 w 21483"/>
                <a:gd name="T3" fmla="*/ 402056 h 21481"/>
                <a:gd name="T4" fmla="*/ 325422 w 21483"/>
                <a:gd name="T5" fmla="*/ 402056 h 21481"/>
                <a:gd name="T6" fmla="*/ 325422 w 21483"/>
                <a:gd name="T7" fmla="*/ 402056 h 21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83" h="21481">
                  <a:moveTo>
                    <a:pt x="8726" y="17"/>
                  </a:moveTo>
                  <a:cubicBezTo>
                    <a:pt x="7756" y="152"/>
                    <a:pt x="7128" y="1011"/>
                    <a:pt x="7194" y="2013"/>
                  </a:cubicBezTo>
                  <a:lnTo>
                    <a:pt x="573" y="2938"/>
                  </a:lnTo>
                  <a:cubicBezTo>
                    <a:pt x="175" y="2995"/>
                    <a:pt x="-71" y="3389"/>
                    <a:pt x="18" y="3809"/>
                  </a:cubicBezTo>
                  <a:lnTo>
                    <a:pt x="85" y="4172"/>
                  </a:lnTo>
                  <a:cubicBezTo>
                    <a:pt x="175" y="4592"/>
                    <a:pt x="579" y="4880"/>
                    <a:pt x="973" y="4825"/>
                  </a:cubicBezTo>
                  <a:lnTo>
                    <a:pt x="18012" y="2449"/>
                  </a:lnTo>
                  <a:cubicBezTo>
                    <a:pt x="18410" y="2394"/>
                    <a:pt x="18654" y="1996"/>
                    <a:pt x="18568" y="1578"/>
                  </a:cubicBezTo>
                  <a:lnTo>
                    <a:pt x="18501" y="1215"/>
                  </a:lnTo>
                  <a:cubicBezTo>
                    <a:pt x="18413" y="797"/>
                    <a:pt x="18010" y="508"/>
                    <a:pt x="17612" y="562"/>
                  </a:cubicBezTo>
                  <a:lnTo>
                    <a:pt x="11015" y="1487"/>
                  </a:lnTo>
                  <a:cubicBezTo>
                    <a:pt x="10668" y="523"/>
                    <a:pt x="9699" y="-119"/>
                    <a:pt x="8726" y="17"/>
                  </a:cubicBezTo>
                  <a:close/>
                  <a:moveTo>
                    <a:pt x="3639" y="5224"/>
                  </a:moveTo>
                  <a:cubicBezTo>
                    <a:pt x="3157" y="5224"/>
                    <a:pt x="2791" y="5542"/>
                    <a:pt x="2839" y="5932"/>
                  </a:cubicBezTo>
                  <a:lnTo>
                    <a:pt x="4772" y="20773"/>
                  </a:lnTo>
                  <a:cubicBezTo>
                    <a:pt x="4824" y="21163"/>
                    <a:pt x="5246" y="21481"/>
                    <a:pt x="5727" y="21481"/>
                  </a:cubicBezTo>
                  <a:lnTo>
                    <a:pt x="18590" y="21481"/>
                  </a:lnTo>
                  <a:cubicBezTo>
                    <a:pt x="19071" y="21481"/>
                    <a:pt x="19493" y="21163"/>
                    <a:pt x="19545" y="20773"/>
                  </a:cubicBezTo>
                  <a:lnTo>
                    <a:pt x="21478" y="5932"/>
                  </a:lnTo>
                  <a:cubicBezTo>
                    <a:pt x="21529" y="5542"/>
                    <a:pt x="21159" y="5224"/>
                    <a:pt x="20678" y="5224"/>
                  </a:cubicBezTo>
                  <a:lnTo>
                    <a:pt x="3639" y="5224"/>
                  </a:ln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0" name="AutoShape 9"/>
            <p:cNvSpPr>
              <a:spLocks/>
            </p:cNvSpPr>
            <p:nvPr/>
          </p:nvSpPr>
          <p:spPr bwMode="auto">
            <a:xfrm>
              <a:off x="8864600" y="2417763"/>
              <a:ext cx="504032" cy="459581"/>
            </a:xfrm>
            <a:custGeom>
              <a:avLst/>
              <a:gdLst>
                <a:gd name="T0" fmla="*/ 504008 w 21405"/>
                <a:gd name="T1" fmla="*/ 467803 h 21354"/>
                <a:gd name="T2" fmla="*/ 504008 w 21405"/>
                <a:gd name="T3" fmla="*/ 467803 h 21354"/>
                <a:gd name="T4" fmla="*/ 504008 w 21405"/>
                <a:gd name="T5" fmla="*/ 467803 h 21354"/>
                <a:gd name="T6" fmla="*/ 504008 w 21405"/>
                <a:gd name="T7" fmla="*/ 467803 h 21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05" h="21354">
                  <a:moveTo>
                    <a:pt x="14424" y="10166"/>
                  </a:moveTo>
                  <a:cubicBezTo>
                    <a:pt x="14421" y="10170"/>
                    <a:pt x="14419" y="10176"/>
                    <a:pt x="14416" y="10178"/>
                  </a:cubicBezTo>
                  <a:cubicBezTo>
                    <a:pt x="15181" y="10077"/>
                    <a:pt x="15886" y="10185"/>
                    <a:pt x="16415" y="10486"/>
                  </a:cubicBezTo>
                  <a:cubicBezTo>
                    <a:pt x="16750" y="10675"/>
                    <a:pt x="17023" y="10929"/>
                    <a:pt x="17234" y="11259"/>
                  </a:cubicBezTo>
                  <a:cubicBezTo>
                    <a:pt x="17748" y="12071"/>
                    <a:pt x="17748" y="13239"/>
                    <a:pt x="17190" y="14452"/>
                  </a:cubicBezTo>
                  <a:cubicBezTo>
                    <a:pt x="17165" y="14503"/>
                    <a:pt x="17139" y="14559"/>
                    <a:pt x="17109" y="14616"/>
                  </a:cubicBezTo>
                  <a:lnTo>
                    <a:pt x="17067" y="14703"/>
                  </a:lnTo>
                  <a:cubicBezTo>
                    <a:pt x="17028" y="14775"/>
                    <a:pt x="16988" y="14853"/>
                    <a:pt x="16954" y="14933"/>
                  </a:cubicBezTo>
                  <a:cubicBezTo>
                    <a:pt x="16460" y="15989"/>
                    <a:pt x="16247" y="17163"/>
                    <a:pt x="16481" y="18287"/>
                  </a:cubicBezTo>
                  <a:cubicBezTo>
                    <a:pt x="16714" y="19441"/>
                    <a:pt x="17405" y="20345"/>
                    <a:pt x="18313" y="20843"/>
                  </a:cubicBezTo>
                  <a:cubicBezTo>
                    <a:pt x="19036" y="21245"/>
                    <a:pt x="19888" y="21409"/>
                    <a:pt x="20788" y="21338"/>
                  </a:cubicBezTo>
                  <a:cubicBezTo>
                    <a:pt x="21028" y="21318"/>
                    <a:pt x="21229" y="21160"/>
                    <a:pt x="21331" y="20943"/>
                  </a:cubicBezTo>
                  <a:cubicBezTo>
                    <a:pt x="21384" y="20827"/>
                    <a:pt x="21412" y="20698"/>
                    <a:pt x="21402" y="20559"/>
                  </a:cubicBezTo>
                  <a:cubicBezTo>
                    <a:pt x="21376" y="20159"/>
                    <a:pt x="21057" y="19860"/>
                    <a:pt x="20690" y="19888"/>
                  </a:cubicBezTo>
                  <a:cubicBezTo>
                    <a:pt x="19999" y="19945"/>
                    <a:pt x="19388" y="19812"/>
                    <a:pt x="18913" y="19550"/>
                  </a:cubicBezTo>
                  <a:cubicBezTo>
                    <a:pt x="18321" y="19211"/>
                    <a:pt x="17932" y="18700"/>
                    <a:pt x="17776" y="17967"/>
                  </a:cubicBezTo>
                  <a:cubicBezTo>
                    <a:pt x="17627" y="17251"/>
                    <a:pt x="17750" y="16417"/>
                    <a:pt x="18135" y="15593"/>
                  </a:cubicBezTo>
                  <a:cubicBezTo>
                    <a:pt x="18163" y="15532"/>
                    <a:pt x="18191" y="15473"/>
                    <a:pt x="18222" y="15414"/>
                  </a:cubicBezTo>
                  <a:lnTo>
                    <a:pt x="18274" y="15315"/>
                  </a:lnTo>
                  <a:cubicBezTo>
                    <a:pt x="18308" y="15246"/>
                    <a:pt x="18339" y="15181"/>
                    <a:pt x="18372" y="15112"/>
                  </a:cubicBezTo>
                  <a:cubicBezTo>
                    <a:pt x="19089" y="13580"/>
                    <a:pt x="19190" y="11812"/>
                    <a:pt x="18326" y="10434"/>
                  </a:cubicBezTo>
                  <a:cubicBezTo>
                    <a:pt x="17985" y="9898"/>
                    <a:pt x="17533" y="9479"/>
                    <a:pt x="17015" y="9191"/>
                  </a:cubicBezTo>
                  <a:cubicBezTo>
                    <a:pt x="16373" y="8838"/>
                    <a:pt x="15646" y="8672"/>
                    <a:pt x="14886" y="8680"/>
                  </a:cubicBezTo>
                  <a:cubicBezTo>
                    <a:pt x="14798" y="9186"/>
                    <a:pt x="14648" y="9687"/>
                    <a:pt x="14424" y="10166"/>
                  </a:cubicBezTo>
                  <a:close/>
                  <a:moveTo>
                    <a:pt x="7944" y="607"/>
                  </a:moveTo>
                  <a:lnTo>
                    <a:pt x="3347" y="10477"/>
                  </a:lnTo>
                  <a:lnTo>
                    <a:pt x="6409" y="12184"/>
                  </a:lnTo>
                  <a:lnTo>
                    <a:pt x="6425" y="12153"/>
                  </a:lnTo>
                  <a:cubicBezTo>
                    <a:pt x="6580" y="12263"/>
                    <a:pt x="6742" y="12370"/>
                    <a:pt x="6910" y="12463"/>
                  </a:cubicBezTo>
                  <a:cubicBezTo>
                    <a:pt x="9393" y="13847"/>
                    <a:pt x="12456" y="12755"/>
                    <a:pt x="13720" y="10041"/>
                  </a:cubicBezTo>
                  <a:cubicBezTo>
                    <a:pt x="14983" y="7328"/>
                    <a:pt x="13988" y="3975"/>
                    <a:pt x="11507" y="2593"/>
                  </a:cubicBezTo>
                  <a:cubicBezTo>
                    <a:pt x="11337" y="2497"/>
                    <a:pt x="11164" y="2416"/>
                    <a:pt x="10992" y="2345"/>
                  </a:cubicBezTo>
                  <a:lnTo>
                    <a:pt x="11007" y="2313"/>
                  </a:lnTo>
                  <a:cubicBezTo>
                    <a:pt x="11007" y="2313"/>
                    <a:pt x="7944" y="607"/>
                    <a:pt x="7944" y="607"/>
                  </a:cubicBezTo>
                  <a:close/>
                  <a:moveTo>
                    <a:pt x="4176" y="195"/>
                  </a:moveTo>
                  <a:cubicBezTo>
                    <a:pt x="3485" y="-191"/>
                    <a:pt x="2675" y="14"/>
                    <a:pt x="2378" y="652"/>
                  </a:cubicBezTo>
                  <a:cubicBezTo>
                    <a:pt x="2084" y="1289"/>
                    <a:pt x="2404" y="2124"/>
                    <a:pt x="3098" y="2511"/>
                  </a:cubicBezTo>
                  <a:lnTo>
                    <a:pt x="5766" y="3996"/>
                  </a:lnTo>
                  <a:lnTo>
                    <a:pt x="6845" y="1682"/>
                  </a:lnTo>
                  <a:cubicBezTo>
                    <a:pt x="6845" y="1682"/>
                    <a:pt x="4176" y="195"/>
                    <a:pt x="4176" y="195"/>
                  </a:cubicBezTo>
                  <a:close/>
                  <a:moveTo>
                    <a:pt x="1907" y="5070"/>
                  </a:moveTo>
                  <a:cubicBezTo>
                    <a:pt x="1213" y="4686"/>
                    <a:pt x="406" y="4889"/>
                    <a:pt x="109" y="5527"/>
                  </a:cubicBezTo>
                  <a:cubicBezTo>
                    <a:pt x="-187" y="6163"/>
                    <a:pt x="136" y="7001"/>
                    <a:pt x="829" y="7386"/>
                  </a:cubicBezTo>
                  <a:lnTo>
                    <a:pt x="3495" y="8872"/>
                  </a:lnTo>
                  <a:lnTo>
                    <a:pt x="4574" y="6556"/>
                  </a:lnTo>
                  <a:cubicBezTo>
                    <a:pt x="4574" y="6556"/>
                    <a:pt x="1907" y="5070"/>
                    <a:pt x="1907" y="5070"/>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1" name="AutoShape 10"/>
            <p:cNvSpPr>
              <a:spLocks/>
            </p:cNvSpPr>
            <p:nvPr/>
          </p:nvSpPr>
          <p:spPr bwMode="auto">
            <a:xfrm>
              <a:off x="6300787" y="4643438"/>
              <a:ext cx="369095" cy="370681"/>
            </a:xfrm>
            <a:custGeom>
              <a:avLst/>
              <a:gdLst>
                <a:gd name="T0" fmla="*/ 369076 w 20741"/>
                <a:gd name="T1" fmla="*/ 371353 h 21515"/>
                <a:gd name="T2" fmla="*/ 369076 w 20741"/>
                <a:gd name="T3" fmla="*/ 371353 h 21515"/>
                <a:gd name="T4" fmla="*/ 369076 w 20741"/>
                <a:gd name="T5" fmla="*/ 371353 h 21515"/>
                <a:gd name="T6" fmla="*/ 369076 w 20741"/>
                <a:gd name="T7" fmla="*/ 371353 h 215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41" h="21515">
                  <a:moveTo>
                    <a:pt x="19460" y="8852"/>
                  </a:moveTo>
                  <a:cubicBezTo>
                    <a:pt x="18168" y="10188"/>
                    <a:pt x="16268" y="10511"/>
                    <a:pt x="14681" y="9829"/>
                  </a:cubicBezTo>
                  <a:lnTo>
                    <a:pt x="12375" y="12339"/>
                  </a:lnTo>
                  <a:lnTo>
                    <a:pt x="19236" y="18800"/>
                  </a:lnTo>
                  <a:cubicBezTo>
                    <a:pt x="19456" y="19006"/>
                    <a:pt x="19488" y="19324"/>
                    <a:pt x="19312" y="19507"/>
                  </a:cubicBezTo>
                  <a:lnTo>
                    <a:pt x="17483" y="21399"/>
                  </a:lnTo>
                  <a:cubicBezTo>
                    <a:pt x="17305" y="21580"/>
                    <a:pt x="16996" y="21544"/>
                    <a:pt x="16795" y="21317"/>
                  </a:cubicBezTo>
                  <a:lnTo>
                    <a:pt x="10583" y="14291"/>
                  </a:lnTo>
                  <a:lnTo>
                    <a:pt x="4883" y="20504"/>
                  </a:lnTo>
                  <a:lnTo>
                    <a:pt x="4867" y="20486"/>
                  </a:lnTo>
                  <a:cubicBezTo>
                    <a:pt x="4067" y="21246"/>
                    <a:pt x="2825" y="21228"/>
                    <a:pt x="2048" y="20426"/>
                  </a:cubicBezTo>
                  <a:cubicBezTo>
                    <a:pt x="1273" y="19627"/>
                    <a:pt x="1254" y="18342"/>
                    <a:pt x="1990" y="17517"/>
                  </a:cubicBezTo>
                  <a:lnTo>
                    <a:pt x="1988" y="17515"/>
                  </a:lnTo>
                  <a:lnTo>
                    <a:pt x="2026" y="17475"/>
                  </a:lnTo>
                  <a:cubicBezTo>
                    <a:pt x="2033" y="17466"/>
                    <a:pt x="2039" y="17459"/>
                    <a:pt x="2048" y="17451"/>
                  </a:cubicBezTo>
                  <a:cubicBezTo>
                    <a:pt x="2077" y="17421"/>
                    <a:pt x="2107" y="17394"/>
                    <a:pt x="2138" y="17369"/>
                  </a:cubicBezTo>
                  <a:lnTo>
                    <a:pt x="8124" y="11508"/>
                  </a:lnTo>
                  <a:lnTo>
                    <a:pt x="6103" y="9220"/>
                  </a:lnTo>
                  <a:cubicBezTo>
                    <a:pt x="5381" y="8672"/>
                    <a:pt x="4605" y="8341"/>
                    <a:pt x="3897" y="8259"/>
                  </a:cubicBezTo>
                  <a:cubicBezTo>
                    <a:pt x="3897" y="8259"/>
                    <a:pt x="1419" y="8111"/>
                    <a:pt x="1228" y="12020"/>
                  </a:cubicBezTo>
                  <a:cubicBezTo>
                    <a:pt x="1225" y="12103"/>
                    <a:pt x="1170" y="12118"/>
                    <a:pt x="1106" y="12053"/>
                  </a:cubicBezTo>
                  <a:lnTo>
                    <a:pt x="367" y="11289"/>
                  </a:lnTo>
                  <a:cubicBezTo>
                    <a:pt x="301" y="11222"/>
                    <a:pt x="224" y="11098"/>
                    <a:pt x="200" y="11012"/>
                  </a:cubicBezTo>
                  <a:cubicBezTo>
                    <a:pt x="18" y="10377"/>
                    <a:pt x="-510" y="7897"/>
                    <a:pt x="1496" y="5782"/>
                  </a:cubicBezTo>
                  <a:lnTo>
                    <a:pt x="4052" y="3142"/>
                  </a:lnTo>
                  <a:cubicBezTo>
                    <a:pt x="4104" y="3087"/>
                    <a:pt x="4153" y="3050"/>
                    <a:pt x="4156" y="3050"/>
                  </a:cubicBezTo>
                  <a:cubicBezTo>
                    <a:pt x="4161" y="3056"/>
                    <a:pt x="4234" y="3074"/>
                    <a:pt x="4318" y="3074"/>
                  </a:cubicBezTo>
                  <a:cubicBezTo>
                    <a:pt x="4644" y="3089"/>
                    <a:pt x="4979" y="2963"/>
                    <a:pt x="5232" y="2704"/>
                  </a:cubicBezTo>
                  <a:cubicBezTo>
                    <a:pt x="5492" y="2434"/>
                    <a:pt x="5612" y="2078"/>
                    <a:pt x="5592" y="1729"/>
                  </a:cubicBezTo>
                  <a:cubicBezTo>
                    <a:pt x="5589" y="1641"/>
                    <a:pt x="5618" y="1527"/>
                    <a:pt x="5669" y="1473"/>
                  </a:cubicBezTo>
                  <a:lnTo>
                    <a:pt x="7061" y="36"/>
                  </a:lnTo>
                  <a:cubicBezTo>
                    <a:pt x="7116" y="-20"/>
                    <a:pt x="7209" y="-10"/>
                    <a:pt x="7275" y="57"/>
                  </a:cubicBezTo>
                  <a:lnTo>
                    <a:pt x="9467" y="2320"/>
                  </a:lnTo>
                  <a:cubicBezTo>
                    <a:pt x="9533" y="2385"/>
                    <a:pt x="9542" y="2483"/>
                    <a:pt x="9487" y="2540"/>
                  </a:cubicBezTo>
                  <a:cubicBezTo>
                    <a:pt x="9487" y="2540"/>
                    <a:pt x="8707" y="3345"/>
                    <a:pt x="8430" y="3633"/>
                  </a:cubicBezTo>
                  <a:cubicBezTo>
                    <a:pt x="8378" y="3688"/>
                    <a:pt x="8292" y="3779"/>
                    <a:pt x="8243" y="3834"/>
                  </a:cubicBezTo>
                  <a:lnTo>
                    <a:pt x="8100" y="3980"/>
                  </a:lnTo>
                  <a:cubicBezTo>
                    <a:pt x="8043" y="4035"/>
                    <a:pt x="7936" y="4065"/>
                    <a:pt x="7853" y="4062"/>
                  </a:cubicBezTo>
                  <a:cubicBezTo>
                    <a:pt x="7512" y="4041"/>
                    <a:pt x="7165" y="4165"/>
                    <a:pt x="6906" y="4433"/>
                  </a:cubicBezTo>
                  <a:cubicBezTo>
                    <a:pt x="6617" y="4731"/>
                    <a:pt x="6493" y="5151"/>
                    <a:pt x="6552" y="5537"/>
                  </a:cubicBezTo>
                  <a:cubicBezTo>
                    <a:pt x="6627" y="6202"/>
                    <a:pt x="6903" y="6925"/>
                    <a:pt x="7353" y="7611"/>
                  </a:cubicBezTo>
                  <a:lnTo>
                    <a:pt x="9779" y="9894"/>
                  </a:lnTo>
                  <a:lnTo>
                    <a:pt x="12329" y="7399"/>
                  </a:lnTo>
                  <a:cubicBezTo>
                    <a:pt x="11665" y="5760"/>
                    <a:pt x="11979" y="3801"/>
                    <a:pt x="13272" y="2467"/>
                  </a:cubicBezTo>
                  <a:cubicBezTo>
                    <a:pt x="14613" y="1082"/>
                    <a:pt x="16612" y="784"/>
                    <a:pt x="18236" y="1576"/>
                  </a:cubicBezTo>
                  <a:lnTo>
                    <a:pt x="16280" y="3592"/>
                  </a:lnTo>
                  <a:lnTo>
                    <a:pt x="16283" y="3595"/>
                  </a:lnTo>
                  <a:lnTo>
                    <a:pt x="16280" y="3595"/>
                  </a:lnTo>
                  <a:lnTo>
                    <a:pt x="15899" y="5065"/>
                  </a:lnTo>
                  <a:lnTo>
                    <a:pt x="16941" y="6143"/>
                  </a:lnTo>
                  <a:lnTo>
                    <a:pt x="18368" y="5748"/>
                  </a:lnTo>
                  <a:lnTo>
                    <a:pt x="18369" y="5748"/>
                  </a:lnTo>
                  <a:lnTo>
                    <a:pt x="20322" y="3731"/>
                  </a:lnTo>
                  <a:cubicBezTo>
                    <a:pt x="21089" y="5406"/>
                    <a:pt x="20802" y="7468"/>
                    <a:pt x="19460" y="8852"/>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2" name="AutoShape 11"/>
            <p:cNvSpPr>
              <a:spLocks/>
            </p:cNvSpPr>
            <p:nvPr/>
          </p:nvSpPr>
          <p:spPr bwMode="auto">
            <a:xfrm>
              <a:off x="10704513" y="4514851"/>
              <a:ext cx="258763" cy="350837"/>
            </a:xfrm>
            <a:custGeom>
              <a:avLst/>
              <a:gdLst>
                <a:gd name="T0" fmla="*/ 258763 w 20814"/>
                <a:gd name="T1" fmla="*/ 350838 h 21600"/>
                <a:gd name="T2" fmla="*/ 258763 w 20814"/>
                <a:gd name="T3" fmla="*/ 350838 h 21600"/>
                <a:gd name="T4" fmla="*/ 258763 w 20814"/>
                <a:gd name="T5" fmla="*/ 350838 h 21600"/>
                <a:gd name="T6" fmla="*/ 258763 w 20814"/>
                <a:gd name="T7" fmla="*/ 3508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4" h="21600">
                  <a:moveTo>
                    <a:pt x="20814" y="11418"/>
                  </a:moveTo>
                  <a:cubicBezTo>
                    <a:pt x="20818" y="6383"/>
                    <a:pt x="16970" y="2035"/>
                    <a:pt x="11393" y="0"/>
                  </a:cubicBezTo>
                  <a:cubicBezTo>
                    <a:pt x="8588" y="2306"/>
                    <a:pt x="6772" y="5324"/>
                    <a:pt x="6444" y="8654"/>
                  </a:cubicBezTo>
                  <a:cubicBezTo>
                    <a:pt x="7997" y="9417"/>
                    <a:pt x="9391" y="10393"/>
                    <a:pt x="10552" y="11547"/>
                  </a:cubicBezTo>
                  <a:cubicBezTo>
                    <a:pt x="12426" y="13420"/>
                    <a:pt x="13535" y="15609"/>
                    <a:pt x="13801" y="17851"/>
                  </a:cubicBezTo>
                  <a:cubicBezTo>
                    <a:pt x="14408" y="12435"/>
                    <a:pt x="13588" y="6706"/>
                    <a:pt x="13588" y="6706"/>
                  </a:cubicBezTo>
                  <a:cubicBezTo>
                    <a:pt x="15090" y="13489"/>
                    <a:pt x="15676" y="17755"/>
                    <a:pt x="15833" y="20439"/>
                  </a:cubicBezTo>
                  <a:cubicBezTo>
                    <a:pt x="18901" y="18148"/>
                    <a:pt x="20810" y="14954"/>
                    <a:pt x="20814" y="11418"/>
                  </a:cubicBezTo>
                  <a:close/>
                  <a:moveTo>
                    <a:pt x="1138" y="7601"/>
                  </a:moveTo>
                  <a:cubicBezTo>
                    <a:pt x="-781" y="10697"/>
                    <a:pt x="-301" y="14639"/>
                    <a:pt x="2791" y="17722"/>
                  </a:cubicBezTo>
                  <a:cubicBezTo>
                    <a:pt x="4963" y="19886"/>
                    <a:pt x="8007" y="21211"/>
                    <a:pt x="11156" y="21599"/>
                  </a:cubicBezTo>
                  <a:cubicBezTo>
                    <a:pt x="9600" y="19902"/>
                    <a:pt x="7312" y="17092"/>
                    <a:pt x="4004" y="12437"/>
                  </a:cubicBezTo>
                  <a:cubicBezTo>
                    <a:pt x="4004" y="12437"/>
                    <a:pt x="8306" y="17778"/>
                    <a:pt x="12842" y="20996"/>
                  </a:cubicBezTo>
                  <a:cubicBezTo>
                    <a:pt x="13624" y="17985"/>
                    <a:pt x="12700" y="14644"/>
                    <a:pt x="9951" y="11899"/>
                  </a:cubicBezTo>
                  <a:cubicBezTo>
                    <a:pt x="7640" y="9597"/>
                    <a:pt x="4465" y="8134"/>
                    <a:pt x="1138" y="7601"/>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3" name="AutoShape 12"/>
            <p:cNvSpPr>
              <a:spLocks/>
            </p:cNvSpPr>
            <p:nvPr/>
          </p:nvSpPr>
          <p:spPr bwMode="auto">
            <a:xfrm>
              <a:off x="10455277" y="3216276"/>
              <a:ext cx="363537" cy="357981"/>
            </a:xfrm>
            <a:custGeom>
              <a:avLst/>
              <a:gdLst>
                <a:gd name="T0" fmla="*/ 363537 w 21600"/>
                <a:gd name="T1" fmla="*/ 357982 h 21600"/>
                <a:gd name="T2" fmla="*/ 363537 w 21600"/>
                <a:gd name="T3" fmla="*/ 357982 h 21600"/>
                <a:gd name="T4" fmla="*/ 363537 w 21600"/>
                <a:gd name="T5" fmla="*/ 357982 h 21600"/>
                <a:gd name="T6" fmla="*/ 363537 w 21600"/>
                <a:gd name="T7" fmla="*/ 3579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8" y="15903"/>
                  </a:moveTo>
                  <a:cubicBezTo>
                    <a:pt x="8022" y="15903"/>
                    <a:pt x="5772" y="13617"/>
                    <a:pt x="5772" y="10799"/>
                  </a:cubicBezTo>
                  <a:cubicBezTo>
                    <a:pt x="5772" y="7980"/>
                    <a:pt x="8022" y="5696"/>
                    <a:pt x="10798" y="5696"/>
                  </a:cubicBezTo>
                  <a:cubicBezTo>
                    <a:pt x="13574" y="5696"/>
                    <a:pt x="15827" y="7980"/>
                    <a:pt x="15827" y="10799"/>
                  </a:cubicBezTo>
                  <a:cubicBezTo>
                    <a:pt x="15827" y="13617"/>
                    <a:pt x="13574" y="15903"/>
                    <a:pt x="10798" y="15903"/>
                  </a:cubicBezTo>
                  <a:close/>
                  <a:moveTo>
                    <a:pt x="19446" y="11138"/>
                  </a:moveTo>
                  <a:lnTo>
                    <a:pt x="21600" y="10753"/>
                  </a:lnTo>
                  <a:lnTo>
                    <a:pt x="20966" y="7117"/>
                  </a:lnTo>
                  <a:lnTo>
                    <a:pt x="18833" y="7496"/>
                  </a:lnTo>
                  <a:cubicBezTo>
                    <a:pt x="18530" y="6743"/>
                    <a:pt x="18109" y="6058"/>
                    <a:pt x="17623" y="5424"/>
                  </a:cubicBezTo>
                  <a:lnTo>
                    <a:pt x="19035" y="3718"/>
                  </a:lnTo>
                  <a:lnTo>
                    <a:pt x="16249" y="1345"/>
                  </a:lnTo>
                  <a:lnTo>
                    <a:pt x="14835" y="3055"/>
                  </a:lnTo>
                  <a:cubicBezTo>
                    <a:pt x="14140" y="2680"/>
                    <a:pt x="13408" y="2372"/>
                    <a:pt x="12616" y="2200"/>
                  </a:cubicBezTo>
                  <a:lnTo>
                    <a:pt x="12616" y="0"/>
                  </a:lnTo>
                  <a:lnTo>
                    <a:pt x="8980" y="0"/>
                  </a:lnTo>
                  <a:lnTo>
                    <a:pt x="8980" y="2200"/>
                  </a:lnTo>
                  <a:cubicBezTo>
                    <a:pt x="8191" y="2372"/>
                    <a:pt x="7457" y="2680"/>
                    <a:pt x="6762" y="3055"/>
                  </a:cubicBezTo>
                  <a:lnTo>
                    <a:pt x="5348" y="1343"/>
                  </a:lnTo>
                  <a:lnTo>
                    <a:pt x="2561" y="3717"/>
                  </a:lnTo>
                  <a:lnTo>
                    <a:pt x="3973" y="5425"/>
                  </a:lnTo>
                  <a:cubicBezTo>
                    <a:pt x="3490" y="6058"/>
                    <a:pt x="3068" y="6744"/>
                    <a:pt x="2766" y="7499"/>
                  </a:cubicBezTo>
                  <a:lnTo>
                    <a:pt x="629" y="7115"/>
                  </a:lnTo>
                  <a:lnTo>
                    <a:pt x="0" y="10753"/>
                  </a:lnTo>
                  <a:lnTo>
                    <a:pt x="2152" y="11137"/>
                  </a:lnTo>
                  <a:cubicBezTo>
                    <a:pt x="2185" y="11962"/>
                    <a:pt x="2337" y="12748"/>
                    <a:pt x="2574" y="13498"/>
                  </a:cubicBezTo>
                  <a:lnTo>
                    <a:pt x="672" y="14616"/>
                  </a:lnTo>
                  <a:lnTo>
                    <a:pt x="2489" y="17813"/>
                  </a:lnTo>
                  <a:lnTo>
                    <a:pt x="4385" y="16702"/>
                  </a:lnTo>
                  <a:cubicBezTo>
                    <a:pt x="4918" y="17299"/>
                    <a:pt x="5519" y="17823"/>
                    <a:pt x="6194" y="18255"/>
                  </a:cubicBezTo>
                  <a:lnTo>
                    <a:pt x="5448" y="20336"/>
                  </a:lnTo>
                  <a:lnTo>
                    <a:pt x="8866" y="21598"/>
                  </a:lnTo>
                  <a:lnTo>
                    <a:pt x="9617" y="19503"/>
                  </a:lnTo>
                  <a:cubicBezTo>
                    <a:pt x="10009" y="19557"/>
                    <a:pt x="10394" y="19623"/>
                    <a:pt x="10798" y="19623"/>
                  </a:cubicBezTo>
                  <a:cubicBezTo>
                    <a:pt x="11204" y="19623"/>
                    <a:pt x="11590" y="19557"/>
                    <a:pt x="11980" y="19505"/>
                  </a:cubicBezTo>
                  <a:lnTo>
                    <a:pt x="12729" y="21600"/>
                  </a:lnTo>
                  <a:lnTo>
                    <a:pt x="16149" y="20336"/>
                  </a:lnTo>
                  <a:lnTo>
                    <a:pt x="15402" y="18255"/>
                  </a:lnTo>
                  <a:cubicBezTo>
                    <a:pt x="16077" y="17825"/>
                    <a:pt x="16681" y="17301"/>
                    <a:pt x="17214" y="16704"/>
                  </a:cubicBezTo>
                  <a:lnTo>
                    <a:pt x="19110" y="17816"/>
                  </a:lnTo>
                  <a:lnTo>
                    <a:pt x="20927" y="14616"/>
                  </a:lnTo>
                  <a:lnTo>
                    <a:pt x="19025" y="13498"/>
                  </a:lnTo>
                  <a:cubicBezTo>
                    <a:pt x="19262" y="12748"/>
                    <a:pt x="19418" y="11962"/>
                    <a:pt x="19446" y="11138"/>
                  </a:cubicBezTo>
                  <a:close/>
                </a:path>
              </a:pathLst>
            </a:custGeom>
            <a:solidFill>
              <a:schemeClr val="bg1"/>
            </a:solidFill>
            <a:ln>
              <a:noFill/>
            </a:ln>
            <a:effectLs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grpSp>
      <p:sp>
        <p:nvSpPr>
          <p:cNvPr id="20" name="AutoShape 19"/>
          <p:cNvSpPr>
            <a:spLocks/>
          </p:cNvSpPr>
          <p:nvPr/>
        </p:nvSpPr>
        <p:spPr bwMode="auto">
          <a:xfrm>
            <a:off x="1099344" y="1887537"/>
            <a:ext cx="446088" cy="446088"/>
          </a:xfrm>
          <a:prstGeom prst="roundRect">
            <a:avLst>
              <a:gd name="adj" fmla="val 8333"/>
            </a:avLst>
          </a:prstGeom>
          <a:solidFill>
            <a:srgbClr val="4BC9D0"/>
          </a:solidFill>
          <a:ln>
            <a:noFill/>
          </a:ln>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D300"/>
              </a:solidFill>
              <a:effectLst/>
              <a:uLnTx/>
              <a:uFillTx/>
              <a:latin typeface="Roboto Light" panose="02000000000000000000" pitchFamily="2" charset="0"/>
              <a:ea typeface="+mn-ea"/>
              <a:cs typeface="+mn-cs"/>
            </a:endParaRPr>
          </a:p>
        </p:txBody>
      </p:sp>
      <p:sp>
        <p:nvSpPr>
          <p:cNvPr id="21" name="AutoShape 20"/>
          <p:cNvSpPr>
            <a:spLocks/>
          </p:cNvSpPr>
          <p:nvPr/>
        </p:nvSpPr>
        <p:spPr bwMode="auto">
          <a:xfrm>
            <a:off x="1169989" y="1935164"/>
            <a:ext cx="306388" cy="396081"/>
          </a:xfrm>
          <a:custGeom>
            <a:avLst/>
            <a:gdLst>
              <a:gd name="T0" fmla="*/ 306388 w 21600"/>
              <a:gd name="T1" fmla="*/ 396082 h 21600"/>
              <a:gd name="T2" fmla="*/ 306388 w 21600"/>
              <a:gd name="T3" fmla="*/ 396082 h 21600"/>
              <a:gd name="T4" fmla="*/ 306388 w 21600"/>
              <a:gd name="T5" fmla="*/ 396082 h 21600"/>
              <a:gd name="T6" fmla="*/ 306388 w 21600"/>
              <a:gd name="T7" fmla="*/ 3960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45720" rIns="45720" bIns="45720"/>
          <a:lstStyle>
            <a:lvl1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84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1</a:t>
            </a:r>
            <a:endParaRPr kumimoji="0" lang="en-US" sz="1100" b="0" i="0" u="none" strike="noStrike" kern="1200" cap="none" spc="0" normalizeH="0" baseline="0" noProof="0" dirty="0">
              <a:ln>
                <a:noFill/>
              </a:ln>
              <a:solidFill>
                <a:srgbClr val="777776"/>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22" name="AutoShape 21"/>
          <p:cNvSpPr>
            <a:spLocks/>
          </p:cNvSpPr>
          <p:nvPr/>
        </p:nvSpPr>
        <p:spPr bwMode="auto">
          <a:xfrm>
            <a:off x="1099344" y="2890044"/>
            <a:ext cx="446088" cy="446088"/>
          </a:xfrm>
          <a:prstGeom prst="roundRect">
            <a:avLst>
              <a:gd name="adj" fmla="val 8333"/>
            </a:avLst>
          </a:prstGeom>
          <a:solidFill>
            <a:schemeClr val="tx1">
              <a:lumMod val="75000"/>
              <a:lumOff val="25000"/>
            </a:schemeClr>
          </a:solidFill>
          <a:ln>
            <a:noFill/>
          </a:ln>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7E79"/>
              </a:solidFill>
              <a:effectLst/>
              <a:uLnTx/>
              <a:uFillTx/>
              <a:latin typeface="Roboto Light" panose="02000000000000000000" pitchFamily="2" charset="0"/>
              <a:ea typeface="+mn-ea"/>
              <a:cs typeface="+mn-cs"/>
            </a:endParaRPr>
          </a:p>
        </p:txBody>
      </p:sp>
      <p:sp>
        <p:nvSpPr>
          <p:cNvPr id="23" name="AutoShape 22"/>
          <p:cNvSpPr>
            <a:spLocks/>
          </p:cNvSpPr>
          <p:nvPr/>
        </p:nvSpPr>
        <p:spPr bwMode="auto">
          <a:xfrm>
            <a:off x="1169989" y="2928145"/>
            <a:ext cx="306388" cy="396081"/>
          </a:xfrm>
          <a:custGeom>
            <a:avLst/>
            <a:gdLst>
              <a:gd name="T0" fmla="*/ 306388 w 21600"/>
              <a:gd name="T1" fmla="*/ 396081 h 21600"/>
              <a:gd name="T2" fmla="*/ 306388 w 21600"/>
              <a:gd name="T3" fmla="*/ 396081 h 21600"/>
              <a:gd name="T4" fmla="*/ 306388 w 21600"/>
              <a:gd name="T5" fmla="*/ 396081 h 21600"/>
              <a:gd name="T6" fmla="*/ 306388 w 21600"/>
              <a:gd name="T7" fmla="*/ 3960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45720" rIns="45720" bIns="45720"/>
          <a:lstStyle>
            <a:lvl1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84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2</a:t>
            </a:r>
            <a:endParaRPr kumimoji="0" lang="en-US" sz="1100" b="0" i="0" u="none" strike="noStrike" kern="1200" cap="none" spc="0" normalizeH="0" baseline="0" noProof="0" dirty="0">
              <a:ln>
                <a:noFill/>
              </a:ln>
              <a:solidFill>
                <a:srgbClr val="777776"/>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24" name="AutoShape 23"/>
          <p:cNvSpPr>
            <a:spLocks/>
          </p:cNvSpPr>
          <p:nvPr/>
        </p:nvSpPr>
        <p:spPr bwMode="auto">
          <a:xfrm>
            <a:off x="1099344" y="3877469"/>
            <a:ext cx="446088" cy="446088"/>
          </a:xfrm>
          <a:prstGeom prst="roundRect">
            <a:avLst>
              <a:gd name="adj" fmla="val 8333"/>
            </a:avLst>
          </a:prstGeom>
          <a:solidFill>
            <a:srgbClr val="4BC9D0"/>
          </a:solidFill>
          <a:ln>
            <a:noFill/>
          </a:ln>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D300"/>
              </a:solidFill>
              <a:effectLst/>
              <a:uLnTx/>
              <a:uFillTx/>
              <a:latin typeface="Roboto Light" panose="02000000000000000000" pitchFamily="2" charset="0"/>
              <a:ea typeface="+mn-ea"/>
              <a:cs typeface="+mn-cs"/>
            </a:endParaRPr>
          </a:p>
        </p:txBody>
      </p:sp>
      <p:sp>
        <p:nvSpPr>
          <p:cNvPr id="25" name="AutoShape 24"/>
          <p:cNvSpPr>
            <a:spLocks/>
          </p:cNvSpPr>
          <p:nvPr/>
        </p:nvSpPr>
        <p:spPr bwMode="auto">
          <a:xfrm>
            <a:off x="1169989" y="3917157"/>
            <a:ext cx="306388" cy="396875"/>
          </a:xfrm>
          <a:custGeom>
            <a:avLst/>
            <a:gdLst>
              <a:gd name="T0" fmla="*/ 306388 w 21600"/>
              <a:gd name="T1" fmla="*/ 396875 h 21600"/>
              <a:gd name="T2" fmla="*/ 306388 w 21600"/>
              <a:gd name="T3" fmla="*/ 396875 h 21600"/>
              <a:gd name="T4" fmla="*/ 306388 w 21600"/>
              <a:gd name="T5" fmla="*/ 396875 h 21600"/>
              <a:gd name="T6" fmla="*/ 306388 w 21600"/>
              <a:gd name="T7" fmla="*/ 3968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45720" rIns="45720" bIns="45720"/>
          <a:lstStyle>
            <a:lvl1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84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3</a:t>
            </a:r>
            <a:endParaRPr kumimoji="0" lang="en-US" sz="1100" b="0" i="0" u="none" strike="noStrike" kern="1200" cap="none" spc="0" normalizeH="0" baseline="0" noProof="0" dirty="0">
              <a:ln>
                <a:noFill/>
              </a:ln>
              <a:solidFill>
                <a:srgbClr val="777776"/>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28" name="AutoShape 27"/>
          <p:cNvSpPr>
            <a:spLocks/>
          </p:cNvSpPr>
          <p:nvPr/>
        </p:nvSpPr>
        <p:spPr bwMode="auto">
          <a:xfrm>
            <a:off x="1099344" y="4815682"/>
            <a:ext cx="446088" cy="445293"/>
          </a:xfrm>
          <a:prstGeom prst="roundRect">
            <a:avLst>
              <a:gd name="adj" fmla="val 8333"/>
            </a:avLst>
          </a:prstGeom>
          <a:solidFill>
            <a:schemeClr val="tx1">
              <a:lumMod val="75000"/>
              <a:lumOff val="25000"/>
            </a:schemeClr>
          </a:solidFill>
          <a:ln>
            <a:noFill/>
          </a:ln>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D300"/>
              </a:solidFill>
              <a:effectLst/>
              <a:uLnTx/>
              <a:uFillTx/>
              <a:latin typeface="Roboto Light" panose="02000000000000000000" pitchFamily="2" charset="0"/>
              <a:ea typeface="+mn-ea"/>
              <a:cs typeface="+mn-cs"/>
            </a:endParaRPr>
          </a:p>
        </p:txBody>
      </p:sp>
      <p:sp>
        <p:nvSpPr>
          <p:cNvPr id="29" name="AutoShape 28"/>
          <p:cNvSpPr>
            <a:spLocks/>
          </p:cNvSpPr>
          <p:nvPr/>
        </p:nvSpPr>
        <p:spPr bwMode="auto">
          <a:xfrm>
            <a:off x="1169989" y="4855370"/>
            <a:ext cx="306388" cy="396081"/>
          </a:xfrm>
          <a:custGeom>
            <a:avLst/>
            <a:gdLst>
              <a:gd name="T0" fmla="*/ 306388 w 21600"/>
              <a:gd name="T1" fmla="*/ 396081 h 21600"/>
              <a:gd name="T2" fmla="*/ 306388 w 21600"/>
              <a:gd name="T3" fmla="*/ 396081 h 21600"/>
              <a:gd name="T4" fmla="*/ 306388 w 21600"/>
              <a:gd name="T5" fmla="*/ 396081 h 21600"/>
              <a:gd name="T6" fmla="*/ 306388 w 21600"/>
              <a:gd name="T7" fmla="*/ 3960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45720" rIns="45720" bIns="45720"/>
          <a:lstStyle>
            <a:lvl1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84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4</a:t>
            </a:r>
            <a:endParaRPr kumimoji="0" lang="en-US" sz="1100" b="0" i="0" u="none" strike="noStrike" kern="1200" cap="none" spc="0" normalizeH="0" baseline="0" noProof="0" dirty="0">
              <a:ln>
                <a:noFill/>
              </a:ln>
              <a:solidFill>
                <a:srgbClr val="777776"/>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32" name="AutoShape 31"/>
          <p:cNvSpPr>
            <a:spLocks/>
          </p:cNvSpPr>
          <p:nvPr/>
        </p:nvSpPr>
        <p:spPr bwMode="auto">
          <a:xfrm>
            <a:off x="1099344" y="5705475"/>
            <a:ext cx="446088" cy="446088"/>
          </a:xfrm>
          <a:prstGeom prst="roundRect">
            <a:avLst>
              <a:gd name="adj" fmla="val 8333"/>
            </a:avLst>
          </a:prstGeom>
          <a:solidFill>
            <a:srgbClr val="4BC9D0"/>
          </a:solidFill>
          <a:ln>
            <a:noFill/>
          </a:ln>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srgbClr val="FFD300"/>
              </a:solidFill>
              <a:effectLst/>
              <a:uLnTx/>
              <a:uFillTx/>
              <a:latin typeface="Roboto Light" panose="02000000000000000000" pitchFamily="2" charset="0"/>
              <a:ea typeface="+mn-ea"/>
              <a:cs typeface="+mn-cs"/>
            </a:endParaRPr>
          </a:p>
        </p:txBody>
      </p:sp>
      <p:sp>
        <p:nvSpPr>
          <p:cNvPr id="33" name="AutoShape 32"/>
          <p:cNvSpPr>
            <a:spLocks/>
          </p:cNvSpPr>
          <p:nvPr/>
        </p:nvSpPr>
        <p:spPr bwMode="auto">
          <a:xfrm>
            <a:off x="1169989" y="5745957"/>
            <a:ext cx="306388" cy="396081"/>
          </a:xfrm>
          <a:custGeom>
            <a:avLst/>
            <a:gdLst>
              <a:gd name="T0" fmla="*/ 306388 w 21600"/>
              <a:gd name="T1" fmla="*/ 396081 h 21600"/>
              <a:gd name="T2" fmla="*/ 306388 w 21600"/>
              <a:gd name="T3" fmla="*/ 396081 h 21600"/>
              <a:gd name="T4" fmla="*/ 306388 w 21600"/>
              <a:gd name="T5" fmla="*/ 396081 h 21600"/>
              <a:gd name="T6" fmla="*/ 306388 w 21600"/>
              <a:gd name="T7" fmla="*/ 3960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45720" rIns="45720" bIns="45720"/>
          <a:lstStyle>
            <a:lvl1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algn="r" defTabSz="584200">
              <a:lnSpc>
                <a:spcPct val="120000"/>
              </a:lnSpc>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13716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18288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22860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2743200" indent="914400" algn="r" defTabSz="584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marL="0" marR="0" lvl="0" indent="0" algn="ctr" defTabSz="584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Light" panose="02000000000000000000" pitchFamily="2" charset="0"/>
                <a:ea typeface="MS PGothic" panose="020B0600070205080204" pitchFamily="34" charset="-128"/>
                <a:cs typeface="+mn-cs"/>
                <a:sym typeface="Roboto" panose="02000000000000000000" pitchFamily="2" charset="0"/>
              </a:rPr>
              <a:t>5</a:t>
            </a:r>
            <a:endParaRPr kumimoji="0" lang="en-US" sz="1100" b="0" i="0" u="none" strike="noStrike" kern="1200" cap="none" spc="0" normalizeH="0" baseline="0" noProof="0" dirty="0">
              <a:ln>
                <a:noFill/>
              </a:ln>
              <a:solidFill>
                <a:srgbClr val="777776"/>
              </a:solidFill>
              <a:effectLst/>
              <a:uLnTx/>
              <a:uFillTx/>
              <a:latin typeface="Roboto Light" panose="02000000000000000000" pitchFamily="2" charset="0"/>
              <a:ea typeface="MS PGothic" panose="020B0600070205080204" pitchFamily="34" charset="-128"/>
              <a:cs typeface="+mn-cs"/>
              <a:sym typeface="Roboto" panose="02000000000000000000" pitchFamily="2" charset="0"/>
            </a:endParaRPr>
          </a:p>
        </p:txBody>
      </p:sp>
      <p:sp>
        <p:nvSpPr>
          <p:cNvPr id="34" name="Subtitle 2"/>
          <p:cNvSpPr txBox="1">
            <a:spLocks/>
          </p:cNvSpPr>
          <p:nvPr/>
        </p:nvSpPr>
        <p:spPr>
          <a:xfrm>
            <a:off x="1907196" y="2749507"/>
            <a:ext cx="4921645" cy="1230115"/>
          </a:xfrm>
          <a:prstGeom prst="rect">
            <a:avLst/>
          </a:prstGeom>
        </p:spPr>
        <p:txBody>
          <a:bodyPr vert="horz" wrap="square" lIns="108745" tIns="54373" rIns="108745" bIns="54373" rtlCol="0">
            <a:spAutoFit/>
          </a:bodyPr>
          <a:lstStyle>
            <a:defPPr>
              <a:defRPr lang="zh-TW"/>
            </a:defPPr>
            <a:lvl1pPr marL="0" marR="0" lvl="0" indent="0" defTabSz="1087636" eaLnBrk="1" fontAlgn="auto" latinLnBrk="0" hangingPunct="1">
              <a:lnSpc>
                <a:spcPct val="120000"/>
              </a:lnSpc>
              <a:spcBef>
                <a:spcPct val="20000"/>
              </a:spcBef>
              <a:spcAft>
                <a:spcPts val="0"/>
              </a:spcAft>
              <a:buClrTx/>
              <a:buSzTx/>
              <a:buFont typeface="Arial"/>
              <a:buNone/>
              <a:tabLst/>
              <a:defRPr sz="2800" kern="0">
                <a:solidFill>
                  <a:prstClr val="black">
                    <a:lumMod val="75000"/>
                    <a:lumOff val="25000"/>
                  </a:prstClr>
                </a:solidFill>
                <a:latin typeface="微軟正黑體" panose="020B0604030504040204" pitchFamily="34" charset="-120"/>
                <a:ea typeface="微軟正黑體" panose="020B0604030504040204" pitchFamily="34" charset="-120"/>
                <a:cs typeface="Open Sans Light"/>
              </a:defRPr>
            </a:lvl1pPr>
            <a:lvl2pPr marL="108763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5pPr>
            <a:lvl6pPr marL="5438184" indent="0" algn="ctr" defTabSz="1087636">
              <a:spcBef>
                <a:spcPct val="20000"/>
              </a:spcBef>
              <a:buFont typeface="Arial"/>
              <a:buNone/>
              <a:defRPr sz="4800">
                <a:solidFill>
                  <a:schemeClr val="tx1">
                    <a:tint val="75000"/>
                  </a:schemeClr>
                </a:solidFill>
                <a:latin typeface="+mn-lt"/>
                <a:ea typeface="+mn-ea"/>
              </a:defRPr>
            </a:lvl6pPr>
            <a:lvl7pPr marL="6525820" indent="0" algn="ctr" defTabSz="1087636">
              <a:spcBef>
                <a:spcPct val="20000"/>
              </a:spcBef>
              <a:buFont typeface="Arial"/>
              <a:buNone/>
              <a:defRPr sz="4800">
                <a:solidFill>
                  <a:schemeClr val="tx1">
                    <a:tint val="75000"/>
                  </a:schemeClr>
                </a:solidFill>
                <a:latin typeface="+mn-lt"/>
                <a:ea typeface="+mn-ea"/>
              </a:defRPr>
            </a:lvl7pPr>
            <a:lvl8pPr marL="7613455" indent="0" algn="ctr" defTabSz="1087636">
              <a:spcBef>
                <a:spcPct val="20000"/>
              </a:spcBef>
              <a:buFont typeface="Arial"/>
              <a:buNone/>
              <a:defRPr sz="4800">
                <a:solidFill>
                  <a:schemeClr val="tx1">
                    <a:tint val="75000"/>
                  </a:schemeClr>
                </a:solidFill>
                <a:latin typeface="+mn-lt"/>
                <a:ea typeface="+mn-ea"/>
              </a:defRPr>
            </a:lvl8pPr>
            <a:lvl9pPr marL="8701091" indent="0" algn="ctr" defTabSz="1087636">
              <a:spcBef>
                <a:spcPct val="20000"/>
              </a:spcBef>
              <a:buFont typeface="Arial"/>
              <a:buNone/>
              <a:defRPr sz="4800">
                <a:solidFill>
                  <a:schemeClr val="tx1">
                    <a:tint val="75000"/>
                  </a:schemeClr>
                </a:solidFill>
                <a:latin typeface="+mn-lt"/>
                <a:ea typeface="+mn-ea"/>
              </a:defRPr>
            </a:lvl9pPr>
          </a:lstStyle>
          <a:p>
            <a:r>
              <a:rPr lang="zh-TW" altLang="en-US" dirty="0"/>
              <a:t>重視橫向統整性與縱向銜接</a:t>
            </a:r>
            <a:r>
              <a:rPr lang="zh-TW" altLang="en-US" dirty="0" smtClean="0"/>
              <a:t>性</a:t>
            </a:r>
            <a:endParaRPr lang="zh-TW" altLang="en-US" dirty="0"/>
          </a:p>
          <a:p>
            <a:endParaRPr lang="en-US" altLang="zh-CN" dirty="0"/>
          </a:p>
        </p:txBody>
      </p:sp>
      <p:sp>
        <p:nvSpPr>
          <p:cNvPr id="35" name="Subtitle 2"/>
          <p:cNvSpPr txBox="1">
            <a:spLocks/>
          </p:cNvSpPr>
          <p:nvPr/>
        </p:nvSpPr>
        <p:spPr>
          <a:xfrm>
            <a:off x="1824070" y="3700841"/>
            <a:ext cx="5108332" cy="1230115"/>
          </a:xfrm>
          <a:prstGeom prst="rect">
            <a:avLst/>
          </a:prstGeom>
        </p:spPr>
        <p:txBody>
          <a:bodyPr vert="horz" wrap="square" lIns="108745" tIns="54373" rIns="108745" bIns="54373" rtlCol="0">
            <a:spAutoFit/>
          </a:bodyPr>
          <a:lstStyle>
            <a:defPPr>
              <a:defRPr lang="zh-TW"/>
            </a:defPPr>
            <a:lvl1pPr marL="0" marR="0" lvl="0" indent="0" defTabSz="1087636" eaLnBrk="1" fontAlgn="auto" latinLnBrk="0" hangingPunct="1">
              <a:lnSpc>
                <a:spcPct val="120000"/>
              </a:lnSpc>
              <a:spcBef>
                <a:spcPct val="20000"/>
              </a:spcBef>
              <a:spcAft>
                <a:spcPts val="0"/>
              </a:spcAft>
              <a:buClrTx/>
              <a:buSzTx/>
              <a:buFont typeface="Arial"/>
              <a:buNone/>
              <a:tabLst/>
              <a:defRPr sz="2800" kern="0">
                <a:solidFill>
                  <a:prstClr val="black">
                    <a:lumMod val="75000"/>
                    <a:lumOff val="25000"/>
                  </a:prstClr>
                </a:solidFill>
                <a:latin typeface="微軟正黑體" panose="020B0604030504040204" pitchFamily="34" charset="-120"/>
                <a:ea typeface="微軟正黑體" panose="020B0604030504040204" pitchFamily="34" charset="-120"/>
                <a:cs typeface="Open Sans Light"/>
              </a:defRPr>
            </a:lvl1pPr>
            <a:lvl2pPr marL="108763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5pPr>
            <a:lvl6pPr marL="5438184" indent="0" algn="ctr" defTabSz="1087636">
              <a:spcBef>
                <a:spcPct val="20000"/>
              </a:spcBef>
              <a:buFont typeface="Arial"/>
              <a:buNone/>
              <a:defRPr sz="4800">
                <a:solidFill>
                  <a:schemeClr val="tx1">
                    <a:tint val="75000"/>
                  </a:schemeClr>
                </a:solidFill>
                <a:latin typeface="+mn-lt"/>
                <a:ea typeface="+mn-ea"/>
              </a:defRPr>
            </a:lvl6pPr>
            <a:lvl7pPr marL="6525820" indent="0" algn="ctr" defTabSz="1087636">
              <a:spcBef>
                <a:spcPct val="20000"/>
              </a:spcBef>
              <a:buFont typeface="Arial"/>
              <a:buNone/>
              <a:defRPr sz="4800">
                <a:solidFill>
                  <a:schemeClr val="tx1">
                    <a:tint val="75000"/>
                  </a:schemeClr>
                </a:solidFill>
                <a:latin typeface="+mn-lt"/>
                <a:ea typeface="+mn-ea"/>
              </a:defRPr>
            </a:lvl7pPr>
            <a:lvl8pPr marL="7613455" indent="0" algn="ctr" defTabSz="1087636">
              <a:spcBef>
                <a:spcPct val="20000"/>
              </a:spcBef>
              <a:buFont typeface="Arial"/>
              <a:buNone/>
              <a:defRPr sz="4800">
                <a:solidFill>
                  <a:schemeClr val="tx1">
                    <a:tint val="75000"/>
                  </a:schemeClr>
                </a:solidFill>
                <a:latin typeface="+mn-lt"/>
                <a:ea typeface="+mn-ea"/>
              </a:defRPr>
            </a:lvl8pPr>
            <a:lvl9pPr marL="8701091" indent="0" algn="ctr" defTabSz="1087636">
              <a:spcBef>
                <a:spcPct val="20000"/>
              </a:spcBef>
              <a:buFont typeface="Arial"/>
              <a:buNone/>
              <a:defRPr sz="4800">
                <a:solidFill>
                  <a:schemeClr val="tx1">
                    <a:tint val="75000"/>
                  </a:schemeClr>
                </a:solidFill>
                <a:latin typeface="+mn-lt"/>
                <a:ea typeface="+mn-ea"/>
              </a:defRPr>
            </a:lvl9pPr>
          </a:lstStyle>
          <a:p>
            <a:r>
              <a:rPr lang="zh-TW" altLang="en-US" dirty="0">
                <a:sym typeface="时尚中黑简体" charset="0"/>
              </a:rPr>
              <a:t>提供多元性與挑戰性課程</a:t>
            </a:r>
            <a:r>
              <a:rPr lang="zh-TW" altLang="en-US" dirty="0" smtClean="0">
                <a:sym typeface="时尚中黑简体" charset="0"/>
              </a:rPr>
              <a:t>主題</a:t>
            </a:r>
            <a:endParaRPr lang="zh-TW" altLang="en-US" dirty="0">
              <a:sym typeface="时尚中黑简体" charset="0"/>
            </a:endParaRPr>
          </a:p>
          <a:p>
            <a:endParaRPr lang="zh-CN" altLang="en-US" dirty="0">
              <a:sym typeface="时尚中黑简体" charset="0"/>
            </a:endParaRPr>
          </a:p>
        </p:txBody>
      </p:sp>
      <p:sp>
        <p:nvSpPr>
          <p:cNvPr id="36" name="Subtitle 2"/>
          <p:cNvSpPr txBox="1">
            <a:spLocks/>
          </p:cNvSpPr>
          <p:nvPr/>
        </p:nvSpPr>
        <p:spPr>
          <a:xfrm>
            <a:off x="1832813" y="4649541"/>
            <a:ext cx="4361378" cy="626873"/>
          </a:xfrm>
          <a:prstGeom prst="rect">
            <a:avLst/>
          </a:prstGeom>
        </p:spPr>
        <p:txBody>
          <a:bodyPr vert="horz" wrap="square" lIns="108745" tIns="54373" rIns="108745" bIns="54373" rtlCol="0">
            <a:spAutoFit/>
          </a:bodyPr>
          <a:lstStyle>
            <a:defPPr>
              <a:defRPr lang="zh-TW"/>
            </a:defPPr>
            <a:lvl1pPr marL="0" marR="0" lvl="0" indent="0" defTabSz="1087636" eaLnBrk="1" fontAlgn="auto" latinLnBrk="0" hangingPunct="1">
              <a:lnSpc>
                <a:spcPct val="120000"/>
              </a:lnSpc>
              <a:spcBef>
                <a:spcPct val="20000"/>
              </a:spcBef>
              <a:spcAft>
                <a:spcPts val="0"/>
              </a:spcAft>
              <a:buClrTx/>
              <a:buSzTx/>
              <a:buFont typeface="Arial"/>
              <a:buNone/>
              <a:tabLst/>
              <a:defRPr sz="2800" kern="0">
                <a:solidFill>
                  <a:prstClr val="black">
                    <a:lumMod val="75000"/>
                    <a:lumOff val="25000"/>
                  </a:prstClr>
                </a:solidFill>
                <a:latin typeface="微軟正黑體" panose="020B0604030504040204" pitchFamily="34" charset="-120"/>
                <a:ea typeface="微軟正黑體" panose="020B0604030504040204" pitchFamily="34" charset="-120"/>
                <a:cs typeface="Open Sans Light"/>
              </a:defRPr>
            </a:lvl1pPr>
            <a:lvl2pPr marL="108763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5pPr>
            <a:lvl6pPr marL="5438184" indent="0" algn="ctr" defTabSz="1087636">
              <a:spcBef>
                <a:spcPct val="20000"/>
              </a:spcBef>
              <a:buFont typeface="Arial"/>
              <a:buNone/>
              <a:defRPr sz="4800">
                <a:solidFill>
                  <a:schemeClr val="tx1">
                    <a:tint val="75000"/>
                  </a:schemeClr>
                </a:solidFill>
                <a:latin typeface="+mn-lt"/>
                <a:ea typeface="+mn-ea"/>
              </a:defRPr>
            </a:lvl6pPr>
            <a:lvl7pPr marL="6525820" indent="0" algn="ctr" defTabSz="1087636">
              <a:spcBef>
                <a:spcPct val="20000"/>
              </a:spcBef>
              <a:buFont typeface="Arial"/>
              <a:buNone/>
              <a:defRPr sz="4800">
                <a:solidFill>
                  <a:schemeClr val="tx1">
                    <a:tint val="75000"/>
                  </a:schemeClr>
                </a:solidFill>
                <a:latin typeface="+mn-lt"/>
                <a:ea typeface="+mn-ea"/>
              </a:defRPr>
            </a:lvl7pPr>
            <a:lvl8pPr marL="7613455" indent="0" algn="ctr" defTabSz="1087636">
              <a:spcBef>
                <a:spcPct val="20000"/>
              </a:spcBef>
              <a:buFont typeface="Arial"/>
              <a:buNone/>
              <a:defRPr sz="4800">
                <a:solidFill>
                  <a:schemeClr val="tx1">
                    <a:tint val="75000"/>
                  </a:schemeClr>
                </a:solidFill>
                <a:latin typeface="+mn-lt"/>
                <a:ea typeface="+mn-ea"/>
              </a:defRPr>
            </a:lvl8pPr>
            <a:lvl9pPr marL="8701091" indent="0" algn="ctr" defTabSz="1087636">
              <a:spcBef>
                <a:spcPct val="20000"/>
              </a:spcBef>
              <a:buFont typeface="Arial"/>
              <a:buNone/>
              <a:defRPr sz="4800">
                <a:solidFill>
                  <a:schemeClr val="tx1">
                    <a:tint val="75000"/>
                  </a:schemeClr>
                </a:solidFill>
                <a:latin typeface="+mn-lt"/>
                <a:ea typeface="+mn-ea"/>
              </a:defRPr>
            </a:lvl9pPr>
          </a:lstStyle>
          <a:p>
            <a:r>
              <a:rPr lang="zh-TW" altLang="en-US" dirty="0">
                <a:sym typeface="时尚中黑简体" charset="0"/>
              </a:rPr>
              <a:t>考量學生需求性與差異</a:t>
            </a:r>
            <a:r>
              <a:rPr lang="zh-TW" altLang="en-US" dirty="0" smtClean="0">
                <a:sym typeface="时尚中黑简体" charset="0"/>
              </a:rPr>
              <a:t>性</a:t>
            </a:r>
            <a:endParaRPr lang="zh-TW" altLang="en-US" dirty="0">
              <a:sym typeface="时尚中黑简体" charset="0"/>
            </a:endParaRPr>
          </a:p>
        </p:txBody>
      </p:sp>
      <p:sp>
        <p:nvSpPr>
          <p:cNvPr id="37" name="Subtitle 2"/>
          <p:cNvSpPr txBox="1">
            <a:spLocks/>
          </p:cNvSpPr>
          <p:nvPr/>
        </p:nvSpPr>
        <p:spPr>
          <a:xfrm>
            <a:off x="1868960" y="5608812"/>
            <a:ext cx="4361378" cy="580065"/>
          </a:xfrm>
          <a:prstGeom prst="rect">
            <a:avLst/>
          </a:prstGeom>
        </p:spPr>
        <p:txBody>
          <a:bodyPr vert="horz" wrap="square" lIns="108745" tIns="54373" rIns="108745" bIns="54373" rtlCol="0">
            <a:spAutoFit/>
          </a:bodyPr>
          <a:lstStyle>
            <a:defPPr>
              <a:defRPr lang="zh-TW"/>
            </a:defPPr>
            <a:lvl1pPr marL="0" marR="0" lvl="0" indent="0" defTabSz="1087636" eaLnBrk="1" fontAlgn="auto" latinLnBrk="0" hangingPunct="1">
              <a:lnSpc>
                <a:spcPct val="120000"/>
              </a:lnSpc>
              <a:spcBef>
                <a:spcPct val="20000"/>
              </a:spcBef>
              <a:spcAft>
                <a:spcPts val="0"/>
              </a:spcAft>
              <a:buClrTx/>
              <a:buSzTx/>
              <a:buFont typeface="Arial"/>
              <a:buNone/>
              <a:tabLst/>
              <a:defRPr sz="2800" kern="0">
                <a:solidFill>
                  <a:prstClr val="black">
                    <a:lumMod val="75000"/>
                    <a:lumOff val="25000"/>
                  </a:prstClr>
                </a:solidFill>
                <a:latin typeface="微軟正黑體" panose="020B0604030504040204" pitchFamily="34" charset="-120"/>
                <a:ea typeface="微軟正黑體" panose="020B0604030504040204" pitchFamily="34" charset="-120"/>
                <a:cs typeface="Open Sans Light"/>
              </a:defRPr>
            </a:lvl1pPr>
            <a:lvl2pPr marL="108763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5pPr>
            <a:lvl6pPr marL="5438184" indent="0" algn="ctr" defTabSz="1087636">
              <a:spcBef>
                <a:spcPct val="20000"/>
              </a:spcBef>
              <a:buFont typeface="Arial"/>
              <a:buNone/>
              <a:defRPr sz="4800">
                <a:solidFill>
                  <a:schemeClr val="tx1">
                    <a:tint val="75000"/>
                  </a:schemeClr>
                </a:solidFill>
                <a:latin typeface="+mn-lt"/>
                <a:ea typeface="+mn-ea"/>
              </a:defRPr>
            </a:lvl6pPr>
            <a:lvl7pPr marL="6525820" indent="0" algn="ctr" defTabSz="1087636">
              <a:spcBef>
                <a:spcPct val="20000"/>
              </a:spcBef>
              <a:buFont typeface="Arial"/>
              <a:buNone/>
              <a:defRPr sz="4800">
                <a:solidFill>
                  <a:schemeClr val="tx1">
                    <a:tint val="75000"/>
                  </a:schemeClr>
                </a:solidFill>
                <a:latin typeface="+mn-lt"/>
                <a:ea typeface="+mn-ea"/>
              </a:defRPr>
            </a:lvl7pPr>
            <a:lvl8pPr marL="7613455" indent="0" algn="ctr" defTabSz="1087636">
              <a:spcBef>
                <a:spcPct val="20000"/>
              </a:spcBef>
              <a:buFont typeface="Arial"/>
              <a:buNone/>
              <a:defRPr sz="4800">
                <a:solidFill>
                  <a:schemeClr val="tx1">
                    <a:tint val="75000"/>
                  </a:schemeClr>
                </a:solidFill>
                <a:latin typeface="+mn-lt"/>
                <a:ea typeface="+mn-ea"/>
              </a:defRPr>
            </a:lvl8pPr>
            <a:lvl9pPr marL="8701091" indent="0" algn="ctr" defTabSz="1087636">
              <a:spcBef>
                <a:spcPct val="20000"/>
              </a:spcBef>
              <a:buFont typeface="Arial"/>
              <a:buNone/>
              <a:defRPr sz="4800">
                <a:solidFill>
                  <a:schemeClr val="tx1">
                    <a:tint val="75000"/>
                  </a:schemeClr>
                </a:solidFill>
                <a:latin typeface="+mn-lt"/>
                <a:ea typeface="+mn-ea"/>
              </a:defRPr>
            </a:lvl9pPr>
          </a:lstStyle>
          <a:p>
            <a:r>
              <a:rPr lang="zh-TW" altLang="en-US" dirty="0"/>
              <a:t>善用團隊合作發展課程</a:t>
            </a:r>
          </a:p>
        </p:txBody>
      </p:sp>
      <p:sp>
        <p:nvSpPr>
          <p:cNvPr id="38" name="Subtitle 2"/>
          <p:cNvSpPr txBox="1">
            <a:spLocks/>
          </p:cNvSpPr>
          <p:nvPr/>
        </p:nvSpPr>
        <p:spPr>
          <a:xfrm>
            <a:off x="1868287" y="1787451"/>
            <a:ext cx="4960555" cy="580065"/>
          </a:xfrm>
          <a:prstGeom prst="rect">
            <a:avLst/>
          </a:prstGeom>
        </p:spPr>
        <p:txBody>
          <a:bodyPr vert="horz" wrap="square" lIns="108745" tIns="54373" rIns="108745" bIns="54373" rtlCol="0">
            <a:spAutoFit/>
          </a:bodyPr>
          <a:lstStyle>
            <a:defPPr>
              <a:defRPr lang="zh-TW"/>
            </a:defPPr>
            <a:lvl1pPr marL="0" marR="0" lvl="0" indent="0" defTabSz="1087636" eaLnBrk="1" fontAlgn="auto" latinLnBrk="0" hangingPunct="1">
              <a:lnSpc>
                <a:spcPct val="120000"/>
              </a:lnSpc>
              <a:spcBef>
                <a:spcPct val="20000"/>
              </a:spcBef>
              <a:spcAft>
                <a:spcPts val="0"/>
              </a:spcAft>
              <a:buClrTx/>
              <a:buSzTx/>
              <a:buFont typeface="Arial"/>
              <a:buNone/>
              <a:tabLst/>
              <a:defRPr sz="2800" kern="0">
                <a:solidFill>
                  <a:prstClr val="black">
                    <a:lumMod val="75000"/>
                    <a:lumOff val="25000"/>
                  </a:prstClr>
                </a:solidFill>
                <a:latin typeface="微軟正黑體" panose="020B0604030504040204" pitchFamily="34" charset="-120"/>
                <a:ea typeface="微軟正黑體" panose="020B0604030504040204" pitchFamily="34" charset="-120"/>
                <a:cs typeface="Open Sans Light"/>
              </a:defRPr>
            </a:lvl1pPr>
            <a:lvl2pPr marL="108763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2pPr>
            <a:lvl3pPr marL="2175271"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3pPr>
            <a:lvl4pPr marL="3262912"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4pPr>
            <a:lvl5pPr marL="4350546" indent="0" algn="ctr" defTabSz="1087636" eaLnBrk="1" latinLnBrk="0" hangingPunct="1">
              <a:lnSpc>
                <a:spcPct val="130000"/>
              </a:lnSpc>
              <a:spcBef>
                <a:spcPct val="20000"/>
              </a:spcBef>
              <a:buFont typeface="Arial"/>
              <a:buNone/>
              <a:defRPr sz="3200">
                <a:solidFill>
                  <a:schemeClr val="tx1">
                    <a:tint val="75000"/>
                  </a:schemeClr>
                </a:solidFill>
                <a:latin typeface="Open Sans"/>
                <a:ea typeface="+mn-ea"/>
                <a:cs typeface="Open Sans"/>
              </a:defRPr>
            </a:lvl5pPr>
            <a:lvl6pPr marL="5438184" indent="0" algn="ctr" defTabSz="1087636">
              <a:spcBef>
                <a:spcPct val="20000"/>
              </a:spcBef>
              <a:buFont typeface="Arial"/>
              <a:buNone/>
              <a:defRPr sz="4800">
                <a:solidFill>
                  <a:schemeClr val="tx1">
                    <a:tint val="75000"/>
                  </a:schemeClr>
                </a:solidFill>
                <a:latin typeface="+mn-lt"/>
                <a:ea typeface="+mn-ea"/>
              </a:defRPr>
            </a:lvl6pPr>
            <a:lvl7pPr marL="6525820" indent="0" algn="ctr" defTabSz="1087636">
              <a:spcBef>
                <a:spcPct val="20000"/>
              </a:spcBef>
              <a:buFont typeface="Arial"/>
              <a:buNone/>
              <a:defRPr sz="4800">
                <a:solidFill>
                  <a:schemeClr val="tx1">
                    <a:tint val="75000"/>
                  </a:schemeClr>
                </a:solidFill>
                <a:latin typeface="+mn-lt"/>
                <a:ea typeface="+mn-ea"/>
              </a:defRPr>
            </a:lvl7pPr>
            <a:lvl8pPr marL="7613455" indent="0" algn="ctr" defTabSz="1087636">
              <a:spcBef>
                <a:spcPct val="20000"/>
              </a:spcBef>
              <a:buFont typeface="Arial"/>
              <a:buNone/>
              <a:defRPr sz="4800">
                <a:solidFill>
                  <a:schemeClr val="tx1">
                    <a:tint val="75000"/>
                  </a:schemeClr>
                </a:solidFill>
                <a:latin typeface="+mn-lt"/>
                <a:ea typeface="+mn-ea"/>
              </a:defRPr>
            </a:lvl8pPr>
            <a:lvl9pPr marL="8701091" indent="0" algn="ctr" defTabSz="1087636">
              <a:spcBef>
                <a:spcPct val="20000"/>
              </a:spcBef>
              <a:buFont typeface="Arial"/>
              <a:buNone/>
              <a:defRPr sz="4800">
                <a:solidFill>
                  <a:schemeClr val="tx1">
                    <a:tint val="75000"/>
                  </a:schemeClr>
                </a:solidFill>
                <a:latin typeface="+mn-lt"/>
                <a:ea typeface="+mn-ea"/>
              </a:defRPr>
            </a:lvl9pPr>
          </a:lstStyle>
          <a:p>
            <a:r>
              <a:rPr lang="zh-TW" altLang="en-US" dirty="0"/>
              <a:t>兼顧獨立式與融入式課程設計</a:t>
            </a:r>
          </a:p>
        </p:txBody>
      </p:sp>
      <p:sp>
        <p:nvSpPr>
          <p:cNvPr id="39" name="矩形 38"/>
          <p:cNvSpPr/>
          <p:nvPr/>
        </p:nvSpPr>
        <p:spPr>
          <a:xfrm>
            <a:off x="1265779" y="595212"/>
            <a:ext cx="2738980" cy="717889"/>
          </a:xfrm>
          <a:prstGeom prst="rect">
            <a:avLst/>
          </a:prstGeom>
        </p:spPr>
        <p:txBody>
          <a:bodyPr wrap="square">
            <a:spAutoFit/>
          </a:bodyPr>
          <a:lstStyle/>
          <a:p>
            <a:pPr lvl="0" eaLnBrk="1" fontAlgn="auto" hangingPunct="1">
              <a:lnSpc>
                <a:spcPct val="110000"/>
              </a:lnSpc>
              <a:spcBef>
                <a:spcPts val="0"/>
              </a:spcBef>
              <a:spcAft>
                <a:spcPts val="0"/>
              </a:spcAft>
            </a:pPr>
            <a:r>
              <a:rPr kumimoji="1" lang="zh-CN" altLang="en-US" sz="4000" b="1" dirty="0" smtClean="0">
                <a:solidFill>
                  <a:srgbClr val="FF0000"/>
                </a:solidFill>
                <a:latin typeface="微軟正黑體" panose="020B0604030504040204" pitchFamily="34" charset="-120"/>
                <a:ea typeface="微軟正黑體" panose="020B0604030504040204" pitchFamily="34" charset="-120"/>
                <a:cs typeface="微软雅黑"/>
              </a:rPr>
              <a:t>課程</a:t>
            </a:r>
            <a:r>
              <a:rPr kumimoji="1" lang="zh-CN" altLang="en-US" sz="4000" b="1" dirty="0">
                <a:solidFill>
                  <a:srgbClr val="FF0000"/>
                </a:solidFill>
                <a:latin typeface="微軟正黑體" panose="020B0604030504040204" pitchFamily="34" charset="-120"/>
                <a:ea typeface="微軟正黑體" panose="020B0604030504040204" pitchFamily="34" charset="-120"/>
                <a:cs typeface="微软雅黑"/>
              </a:rPr>
              <a:t>發展</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sp>
        <p:nvSpPr>
          <p:cNvPr id="14" name="投影片編號版面配置區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266304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3381387303"/>
              </p:ext>
            </p:extLst>
          </p:nvPr>
        </p:nvGraphicFramePr>
        <p:xfrm>
          <a:off x="1746738" y="997195"/>
          <a:ext cx="8757139"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3" name="標題 1"/>
          <p:cNvSpPr>
            <a:spLocks noGrp="1"/>
          </p:cNvSpPr>
          <p:nvPr>
            <p:ph type="title" idx="4294967295"/>
          </p:nvPr>
        </p:nvSpPr>
        <p:spPr>
          <a:xfrm>
            <a:off x="1846262" y="169392"/>
            <a:ext cx="8229600" cy="722313"/>
          </a:xfrm>
        </p:spPr>
        <p:txBody>
          <a:bodyPr>
            <a:normAutofit/>
          </a:bodyPr>
          <a:lstStyle/>
          <a:p>
            <a:pPr algn="ctr" eaLnBrk="1" hangingPunct="1">
              <a:defRPr/>
            </a:pPr>
            <a:r>
              <a:rPr lang="zh-TW" altLang="en-US" sz="4000" b="1" dirty="0" smtClean="0">
                <a:solidFill>
                  <a:srgbClr val="FF0000"/>
                </a:solidFill>
                <a:latin typeface="微軟正黑體" panose="020B0604030504040204" pitchFamily="34" charset="-120"/>
                <a:ea typeface="微軟正黑體" panose="020B0604030504040204" pitchFamily="34" charset="-120"/>
              </a:rPr>
              <a:t>總綱的理念與目標</a:t>
            </a:r>
          </a:p>
        </p:txBody>
      </p:sp>
      <p:sp>
        <p:nvSpPr>
          <p:cNvPr id="21508" name="AutoShape 9"/>
          <p:cNvSpPr>
            <a:spLocks noChangeArrowheads="1"/>
          </p:cNvSpPr>
          <p:nvPr/>
        </p:nvSpPr>
        <p:spPr bwMode="auto">
          <a:xfrm>
            <a:off x="1814606" y="5519188"/>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4040320" y="5511161"/>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6194596" y="5485272"/>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8327949" y="5485272"/>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600686" y="1279327"/>
            <a:ext cx="104347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endParaRPr lang="en-US" altLang="zh-TW"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b="1" dirty="0" smtClean="0">
                <a:latin typeface="微軟正黑體" panose="020B0604030504040204" pitchFamily="34" charset="-120"/>
                <a:ea typeface="微軟正黑體" panose="020B0604030504040204" pitchFamily="34" charset="-120"/>
              </a:rPr>
              <a:t>理念</a:t>
            </a: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b="1" dirty="0" smtClean="0">
                <a:latin typeface="微軟正黑體" panose="020B0604030504040204" pitchFamily="34" charset="-120"/>
                <a:ea typeface="微軟正黑體" panose="020B0604030504040204" pitchFamily="34" charset="-120"/>
              </a:rPr>
              <a:t>願景</a:t>
            </a: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b="1" dirty="0" smtClean="0">
                <a:latin typeface="微軟正黑體" panose="020B0604030504040204" pitchFamily="34" charset="-120"/>
                <a:ea typeface="微軟正黑體" panose="020B0604030504040204" pitchFamily="34" charset="-120"/>
              </a:rPr>
              <a:t>目標</a:t>
            </a:r>
            <a:endParaRPr lang="en-US" altLang="zh-TW"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99BF4EED-F24C-420D-B541-F5B5D702392D}" type="slidenum">
              <a:rPr lang="zh-TW" altLang="en-US" smtClean="0"/>
              <a:pPr>
                <a:defRPr/>
              </a:pPr>
              <a:t>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D756"/>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66B407-7331-4BF1-9A0B-827918C9189C}"/>
              </a:ext>
            </a:extLst>
          </p:cNvPr>
          <p:cNvSpPr/>
          <p:nvPr/>
        </p:nvSpPr>
        <p:spPr>
          <a:xfrm>
            <a:off x="457200" y="537963"/>
            <a:ext cx="11734800" cy="707886"/>
          </a:xfrm>
          <a:prstGeom prst="rect">
            <a:avLst/>
          </a:prstGeom>
        </p:spPr>
        <p:txBody>
          <a:bodyPr wrap="square">
            <a:spAutoFit/>
          </a:bodyPr>
          <a:lstStyle/>
          <a:p>
            <a:pPr>
              <a:defRPr/>
            </a:pP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實施規範的重要</a:t>
            </a: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內涵</a:t>
            </a:r>
            <a:r>
              <a:rPr kumimoji="1" lang="en-US" altLang="zh-TW" sz="4000" b="1" dirty="0" smtClean="0">
                <a:solidFill>
                  <a:srgbClr val="FF0000"/>
                </a:solidFill>
                <a:latin typeface="微軟正黑體" panose="020B0604030504040204" pitchFamily="34" charset="-120"/>
                <a:ea typeface="微軟正黑體" panose="020B0604030504040204" pitchFamily="34" charset="-120"/>
                <a:cs typeface="微软雅黑"/>
              </a:rPr>
              <a:t>︰</a:t>
            </a: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資</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優學生</a:t>
            </a:r>
            <a:r>
              <a:rPr kumimoji="1" lang="en-US" altLang="zh-TW" sz="4000" b="1" dirty="0">
                <a:solidFill>
                  <a:srgbClr val="FF0000"/>
                </a:solidFill>
                <a:latin typeface="微軟正黑體" panose="020B0604030504040204" pitchFamily="34" charset="-120"/>
                <a:ea typeface="微軟正黑體" panose="020B0604030504040204" pitchFamily="34" charset="-120"/>
                <a:cs typeface="微软雅黑"/>
              </a:rPr>
              <a:t>IGP</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與課程</a:t>
            </a: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規劃</a:t>
            </a:r>
            <a:endPar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endParaRPr>
          </a:p>
        </p:txBody>
      </p:sp>
      <p:sp>
        <p:nvSpPr>
          <p:cNvPr id="18" name="Text Placeholder 3">
            <a:extLst>
              <a:ext uri="{FF2B5EF4-FFF2-40B4-BE49-F238E27FC236}">
                <a16:creationId xmlns:a16="http://schemas.microsoft.com/office/drawing/2014/main" id="{60F5785D-48A1-4D35-A00B-6FAA28B1E318}"/>
              </a:ext>
            </a:extLst>
          </p:cNvPr>
          <p:cNvSpPr txBox="1">
            <a:spLocks/>
          </p:cNvSpPr>
          <p:nvPr/>
        </p:nvSpPr>
        <p:spPr>
          <a:xfrm>
            <a:off x="1000855" y="2305055"/>
            <a:ext cx="8738567"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lgn="l">
              <a:lnSpc>
                <a:spcPts val="3360"/>
              </a:lnSpc>
              <a:buFont typeface="Arial" panose="020B0604020202020204" pitchFamily="34" charset="0"/>
              <a:buChar char="•"/>
              <a:defRPr/>
            </a:pPr>
            <a:r>
              <a:rPr kumimoji="1" lang="zh-TW" altLang="zh-TW" sz="2800" dirty="0" smtClean="0">
                <a:solidFill>
                  <a:srgbClr val="000000"/>
                </a:solidFill>
                <a:latin typeface="微軟正黑體" panose="020B0604030504040204" pitchFamily="34" charset="-120"/>
                <a:ea typeface="微軟正黑體" panose="020B0604030504040204" pitchFamily="34" charset="-120"/>
              </a:rPr>
              <a:t>新生</a:t>
            </a:r>
            <a:r>
              <a:rPr kumimoji="1" lang="zh-TW" altLang="zh-TW" sz="2800" dirty="0">
                <a:solidFill>
                  <a:srgbClr val="000000"/>
                </a:solidFill>
                <a:latin typeface="微軟正黑體" panose="020B0604030504040204" pitchFamily="34" charset="-120"/>
                <a:ea typeface="微軟正黑體" panose="020B0604030504040204" pitchFamily="34" charset="-120"/>
              </a:rPr>
              <a:t>及轉學生</a:t>
            </a:r>
            <a:r>
              <a:rPr kumimoji="1" lang="zh-TW" altLang="en-US" sz="2800" dirty="0">
                <a:solidFill>
                  <a:srgbClr val="000000"/>
                </a:solidFill>
                <a:latin typeface="微軟正黑體" panose="020B0604030504040204" pitchFamily="34" charset="-120"/>
                <a:ea typeface="微軟正黑體" panose="020B0604030504040204" pitchFamily="34" charset="-120"/>
              </a:rPr>
              <a:t>於安置或入學後一個月內訂定</a:t>
            </a:r>
            <a:endParaRPr kumimoji="1" lang="en-US" altLang="zh-TW" sz="2800" dirty="0">
              <a:solidFill>
                <a:srgbClr val="000000"/>
              </a:solidFill>
              <a:latin typeface="微軟正黑體" panose="020B0604030504040204" pitchFamily="34" charset="-120"/>
              <a:ea typeface="微軟正黑體" panose="020B0604030504040204" pitchFamily="34" charset="-120"/>
            </a:endParaRPr>
          </a:p>
          <a:p>
            <a:pPr marL="457200" indent="-457200" algn="l">
              <a:lnSpc>
                <a:spcPts val="3360"/>
              </a:lnSpc>
              <a:spcBef>
                <a:spcPts val="600"/>
              </a:spcBef>
              <a:buFont typeface="Arial" panose="020B0604020202020204" pitchFamily="34" charset="0"/>
              <a:buChar char="•"/>
              <a:defRPr/>
            </a:pPr>
            <a:r>
              <a:rPr kumimoji="1" lang="zh-TW" altLang="en-US" sz="2800" dirty="0" smtClean="0">
                <a:solidFill>
                  <a:srgbClr val="000000"/>
                </a:solidFill>
                <a:latin typeface="微軟正黑體" panose="020B0604030504040204" pitchFamily="34" charset="-120"/>
                <a:ea typeface="微軟正黑體" panose="020B0604030504040204" pitchFamily="34" charset="-120"/>
              </a:rPr>
              <a:t>在學</a:t>
            </a:r>
            <a:r>
              <a:rPr kumimoji="1" lang="zh-TW" altLang="en-US" sz="2800" dirty="0">
                <a:solidFill>
                  <a:srgbClr val="000000"/>
                </a:solidFill>
                <a:latin typeface="微軟正黑體" panose="020B0604030504040204" pitchFamily="34" charset="-120"/>
                <a:ea typeface="微軟正黑體" panose="020B0604030504040204" pitchFamily="34" charset="-120"/>
              </a:rPr>
              <a:t>舊生於開學前訂定</a:t>
            </a:r>
            <a:endParaRPr kumimoji="1" lang="en-US" altLang="zh-TW" sz="2800" dirty="0">
              <a:solidFill>
                <a:srgbClr val="000000"/>
              </a:solidFill>
              <a:latin typeface="微軟正黑體" panose="020B0604030504040204" pitchFamily="34" charset="-120"/>
              <a:ea typeface="微軟正黑體" panose="020B0604030504040204" pitchFamily="34" charset="-120"/>
            </a:endParaRPr>
          </a:p>
          <a:p>
            <a:pPr marL="457200" indent="-457200" algn="l">
              <a:lnSpc>
                <a:spcPts val="3360"/>
              </a:lnSpc>
              <a:spcBef>
                <a:spcPts val="600"/>
              </a:spcBef>
              <a:buFont typeface="Arial" panose="020B0604020202020204" pitchFamily="34" charset="0"/>
              <a:buChar char="•"/>
              <a:defRPr/>
            </a:pPr>
            <a:r>
              <a:rPr kumimoji="1" lang="zh-TW" altLang="zh-TW" sz="2800" dirty="0" smtClean="0">
                <a:solidFill>
                  <a:srgbClr val="000000"/>
                </a:solidFill>
                <a:latin typeface="微軟正黑體" panose="020B0604030504040204" pitchFamily="34" charset="-120"/>
                <a:ea typeface="微軟正黑體" panose="020B0604030504040204" pitchFamily="34" charset="-120"/>
              </a:rPr>
              <a:t>每</a:t>
            </a:r>
            <a:r>
              <a:rPr kumimoji="1" lang="zh-TW" altLang="zh-TW" sz="2800" dirty="0">
                <a:solidFill>
                  <a:srgbClr val="000000"/>
                </a:solidFill>
                <a:latin typeface="微軟正黑體" panose="020B0604030504040204" pitchFamily="34" charset="-120"/>
                <a:ea typeface="微軟正黑體" panose="020B0604030504040204" pitchFamily="34" charset="-120"/>
              </a:rPr>
              <a:t>學期應至少檢討一次</a:t>
            </a:r>
            <a:endParaRPr kumimoji="1" lang="en-US" altLang="en-US" sz="2800" dirty="0">
              <a:solidFill>
                <a:srgbClr val="000000"/>
              </a:solidFill>
              <a:latin typeface="微軟正黑體" panose="020B0604030504040204" pitchFamily="34" charset="-120"/>
              <a:ea typeface="微軟正黑體" panose="020B0604030504040204" pitchFamily="34" charset="-120"/>
            </a:endParaRPr>
          </a:p>
        </p:txBody>
      </p:sp>
      <p:sp>
        <p:nvSpPr>
          <p:cNvPr id="29" name="Text Placeholder 3">
            <a:extLst>
              <a:ext uri="{FF2B5EF4-FFF2-40B4-BE49-F238E27FC236}">
                <a16:creationId xmlns:a16="http://schemas.microsoft.com/office/drawing/2014/main" id="{D937BFAA-1CC3-472E-BDE2-73CDFF31F750}"/>
              </a:ext>
            </a:extLst>
          </p:cNvPr>
          <p:cNvSpPr txBox="1">
            <a:spLocks/>
          </p:cNvSpPr>
          <p:nvPr/>
        </p:nvSpPr>
        <p:spPr>
          <a:xfrm>
            <a:off x="1000855" y="4646836"/>
            <a:ext cx="8028384" cy="19543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lgn="l">
              <a:lnSpc>
                <a:spcPts val="3360"/>
              </a:lnSpc>
              <a:buFont typeface="Arial" panose="020B0604020202020204" pitchFamily="34" charset="0"/>
              <a:buChar char="•"/>
              <a:defRPr/>
            </a:pPr>
            <a:r>
              <a:rPr kumimoji="1" lang="zh-TW" altLang="zh-TW" sz="2800" dirty="0">
                <a:solidFill>
                  <a:srgbClr val="000000"/>
                </a:solidFill>
                <a:latin typeface="微軟正黑體" panose="020B0604030504040204" pitchFamily="34" charset="-120"/>
                <a:ea typeface="微軟正黑體" panose="020B0604030504040204" pitchFamily="34" charset="-120"/>
              </a:rPr>
              <a:t>基本項目</a:t>
            </a:r>
            <a:endParaRPr kumimoji="1" lang="en-US" altLang="zh-TW" sz="2800" dirty="0">
              <a:solidFill>
                <a:srgbClr val="000000"/>
              </a:solidFill>
              <a:latin typeface="微軟正黑體" panose="020B0604030504040204" pitchFamily="34" charset="-120"/>
              <a:ea typeface="微軟正黑體" panose="020B0604030504040204" pitchFamily="34" charset="-120"/>
            </a:endParaRPr>
          </a:p>
          <a:p>
            <a:pPr marL="457200" indent="-457200" algn="l">
              <a:lnSpc>
                <a:spcPts val="3360"/>
              </a:lnSpc>
              <a:spcBef>
                <a:spcPts val="600"/>
              </a:spcBef>
              <a:buFont typeface="Arial" panose="020B0604020202020204" pitchFamily="34" charset="0"/>
              <a:buChar char="•"/>
              <a:defRPr/>
            </a:pPr>
            <a:r>
              <a:rPr kumimoji="1" lang="zh-TW" altLang="zh-TW" sz="2800" dirty="0" smtClean="0">
                <a:solidFill>
                  <a:srgbClr val="000000"/>
                </a:solidFill>
                <a:latin typeface="微軟正黑體" panose="020B0604030504040204" pitchFamily="34" charset="-120"/>
                <a:ea typeface="微軟正黑體" panose="020B0604030504040204" pitchFamily="34" charset="-120"/>
              </a:rPr>
              <a:t>教育</a:t>
            </a:r>
            <a:r>
              <a:rPr kumimoji="1" lang="zh-TW" altLang="zh-TW" sz="2800" dirty="0">
                <a:solidFill>
                  <a:srgbClr val="000000"/>
                </a:solidFill>
                <a:latin typeface="微軟正黑體" panose="020B0604030504040204" pitchFamily="34" charset="-120"/>
                <a:ea typeface="微軟正黑體" panose="020B0604030504040204" pitchFamily="34" charset="-120"/>
              </a:rPr>
              <a:t>需求評估</a:t>
            </a:r>
            <a:endParaRPr kumimoji="1" lang="en-US" altLang="zh-TW" sz="2800" dirty="0">
              <a:solidFill>
                <a:srgbClr val="000000"/>
              </a:solidFill>
              <a:latin typeface="微軟正黑體" panose="020B0604030504040204" pitchFamily="34" charset="-120"/>
              <a:ea typeface="微軟正黑體" panose="020B0604030504040204" pitchFamily="34" charset="-120"/>
            </a:endParaRPr>
          </a:p>
          <a:p>
            <a:pPr marL="457200" indent="-457200" algn="l">
              <a:lnSpc>
                <a:spcPts val="3360"/>
              </a:lnSpc>
              <a:spcBef>
                <a:spcPts val="600"/>
              </a:spcBef>
              <a:buFont typeface="Arial" panose="020B0604020202020204" pitchFamily="34" charset="0"/>
              <a:buChar char="•"/>
              <a:defRPr/>
            </a:pPr>
            <a:r>
              <a:rPr kumimoji="1" lang="zh-TW" altLang="zh-TW" sz="2800" dirty="0" smtClean="0">
                <a:solidFill>
                  <a:srgbClr val="000000"/>
                </a:solidFill>
                <a:latin typeface="微軟正黑體" panose="020B0604030504040204" pitchFamily="34" charset="-120"/>
                <a:ea typeface="微軟正黑體" panose="020B0604030504040204" pitchFamily="34" charset="-120"/>
              </a:rPr>
              <a:t>相關</a:t>
            </a:r>
            <a:r>
              <a:rPr kumimoji="1" lang="zh-TW" altLang="zh-TW" sz="2800" dirty="0">
                <a:solidFill>
                  <a:srgbClr val="000000"/>
                </a:solidFill>
                <a:latin typeface="微軟正黑體" panose="020B0604030504040204" pitchFamily="34" charset="-120"/>
                <a:ea typeface="微軟正黑體" panose="020B0604030504040204" pitchFamily="34" charset="-120"/>
              </a:rPr>
              <a:t>服務與支持策略</a:t>
            </a:r>
            <a:endParaRPr kumimoji="1" lang="en-US" altLang="zh-TW" sz="2800" dirty="0">
              <a:solidFill>
                <a:srgbClr val="000000"/>
              </a:solidFill>
              <a:latin typeface="微軟正黑體" panose="020B0604030504040204" pitchFamily="34" charset="-120"/>
              <a:ea typeface="微軟正黑體" panose="020B0604030504040204" pitchFamily="34" charset="-120"/>
            </a:endParaRPr>
          </a:p>
          <a:p>
            <a:pPr marL="457200" indent="-457200" algn="l">
              <a:lnSpc>
                <a:spcPts val="3360"/>
              </a:lnSpc>
              <a:spcBef>
                <a:spcPts val="600"/>
              </a:spcBef>
              <a:buFont typeface="Arial" panose="020B0604020202020204" pitchFamily="34" charset="0"/>
              <a:buChar char="•"/>
              <a:defRPr/>
            </a:pPr>
            <a:r>
              <a:rPr kumimoji="1" lang="zh-TW" altLang="zh-TW" sz="2800" dirty="0" smtClean="0">
                <a:solidFill>
                  <a:srgbClr val="000000"/>
                </a:solidFill>
                <a:latin typeface="微軟正黑體" panose="020B0604030504040204" pitchFamily="34" charset="-120"/>
                <a:ea typeface="微軟正黑體" panose="020B0604030504040204" pitchFamily="34" charset="-120"/>
              </a:rPr>
              <a:t>學年</a:t>
            </a:r>
            <a:r>
              <a:rPr kumimoji="1" lang="zh-TW" altLang="zh-TW" sz="2800" dirty="0">
                <a:solidFill>
                  <a:srgbClr val="000000"/>
                </a:solidFill>
                <a:latin typeface="微軟正黑體" panose="020B0604030504040204" pitchFamily="34" charset="-120"/>
                <a:ea typeface="微軟正黑體" panose="020B0604030504040204" pitchFamily="34" charset="-120"/>
              </a:rPr>
              <a:t>與學期教育</a:t>
            </a:r>
            <a:r>
              <a:rPr kumimoji="1" lang="zh-TW" altLang="zh-TW" sz="2800" dirty="0" smtClean="0">
                <a:solidFill>
                  <a:srgbClr val="000000"/>
                </a:solidFill>
                <a:latin typeface="微軟正黑體" panose="020B0604030504040204" pitchFamily="34" charset="-120"/>
                <a:ea typeface="微軟正黑體" panose="020B0604030504040204" pitchFamily="34" charset="-120"/>
              </a:rPr>
              <a:t>目標</a:t>
            </a:r>
            <a:endParaRPr kumimoji="1" lang="zh-TW" altLang="zh-TW" sz="2800" dirty="0">
              <a:solidFill>
                <a:srgbClr val="000000"/>
              </a:solidFill>
              <a:latin typeface="微軟正黑體" panose="020B0604030504040204" pitchFamily="34" charset="-120"/>
              <a:ea typeface="微軟正黑體" panose="020B0604030504040204" pitchFamily="34" charset="-120"/>
            </a:endParaRPr>
          </a:p>
        </p:txBody>
      </p:sp>
      <p:sp>
        <p:nvSpPr>
          <p:cNvPr id="31" name="矩形圖說文字 30"/>
          <p:cNvSpPr/>
          <p:nvPr/>
        </p:nvSpPr>
        <p:spPr bwMode="auto">
          <a:xfrm>
            <a:off x="5916637" y="2943241"/>
            <a:ext cx="6093226" cy="3510722"/>
          </a:xfrm>
          <a:prstGeom prst="wedgeRectCallout">
            <a:avLst>
              <a:gd name="adj1" fmla="val -72133"/>
              <a:gd name="adj2" fmla="val 50039"/>
            </a:avLst>
          </a:prstGeom>
          <a:solidFill>
            <a:srgbClr val="4BC9D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274638" indent="-274638">
              <a:buFont typeface="Arial" pitchFamily="34" charset="0"/>
              <a:buChar char="•"/>
              <a:defRPr/>
            </a:pPr>
            <a:r>
              <a:rPr kumimoji="1" lang="zh-TW" altLang="zh-TW" sz="2800" dirty="0">
                <a:solidFill>
                  <a:schemeClr val="bg1"/>
                </a:solidFill>
                <a:latin typeface="微軟正黑體" panose="020B0604030504040204" pitchFamily="34" charset="-120"/>
                <a:ea typeface="微軟正黑體" panose="020B0604030504040204" pitchFamily="34" charset="-120"/>
              </a:rPr>
              <a:t>需參照部定必修課程、</a:t>
            </a:r>
            <a:r>
              <a:rPr kumimoji="1" lang="zh-TW" altLang="en-US" sz="2800" dirty="0">
                <a:solidFill>
                  <a:schemeClr val="bg1"/>
                </a:solidFill>
                <a:latin typeface="微軟正黑體" panose="020B0604030504040204" pitchFamily="34" charset="-120"/>
                <a:ea typeface="微軟正黑體" panose="020B0604030504040204" pitchFamily="34" charset="-120"/>
              </a:rPr>
              <a:t>或參考</a:t>
            </a:r>
            <a:r>
              <a:rPr kumimoji="1" lang="zh-TW" altLang="zh-TW" sz="2800" dirty="0">
                <a:solidFill>
                  <a:schemeClr val="bg1"/>
                </a:solidFill>
                <a:latin typeface="微軟正黑體" panose="020B0604030504040204" pitchFamily="34" charset="-120"/>
                <a:ea typeface="微軟正黑體" panose="020B0604030504040204" pitchFamily="34" charset="-120"/>
              </a:rPr>
              <a:t>領域課程調整應用手冊、</a:t>
            </a:r>
            <a:r>
              <a:rPr kumimoji="1" lang="zh-TW" altLang="en-US" sz="2800" dirty="0">
                <a:solidFill>
                  <a:schemeClr val="bg1"/>
                </a:solidFill>
                <a:latin typeface="微軟正黑體" panose="020B0604030504040204" pitchFamily="34" charset="-120"/>
                <a:ea typeface="微軟正黑體" panose="020B0604030504040204" pitchFamily="34" charset="-120"/>
              </a:rPr>
              <a:t>資賦優異</a:t>
            </a:r>
            <a:r>
              <a:rPr kumimoji="1" lang="zh-TW" altLang="zh-TW" sz="2800" dirty="0">
                <a:solidFill>
                  <a:schemeClr val="bg1"/>
                </a:solidFill>
                <a:latin typeface="微軟正黑體" panose="020B0604030504040204" pitchFamily="34" charset="-120"/>
                <a:ea typeface="微軟正黑體" panose="020B0604030504040204" pitchFamily="34" charset="-120"/>
              </a:rPr>
              <a:t>相關之特殊需求領域課程綱要該學習階段各核心素養相關之學習重點擬定。</a:t>
            </a:r>
            <a:endParaRPr kumimoji="1" lang="en-US" altLang="zh-TW" sz="2800" dirty="0">
              <a:solidFill>
                <a:schemeClr val="bg1"/>
              </a:solidFill>
              <a:latin typeface="微軟正黑體" panose="020B0604030504040204" pitchFamily="34" charset="-120"/>
              <a:ea typeface="微軟正黑體" panose="020B0604030504040204" pitchFamily="34" charset="-120"/>
            </a:endParaRPr>
          </a:p>
          <a:p>
            <a:pPr marL="274638" indent="-274638">
              <a:buFont typeface="Arial" pitchFamily="34" charset="0"/>
              <a:buChar char="•"/>
              <a:defRPr/>
            </a:pPr>
            <a:r>
              <a:rPr kumimoji="1" lang="zh-TW" altLang="zh-TW" sz="2800" dirty="0">
                <a:solidFill>
                  <a:schemeClr val="bg1"/>
                </a:solidFill>
                <a:latin typeface="微軟正黑體" panose="020B0604030504040204" pitchFamily="34" charset="-120"/>
                <a:ea typeface="微軟正黑體" panose="020B0604030504040204" pitchFamily="34" charset="-120"/>
              </a:rPr>
              <a:t>校訂科目部分則應依各類型資賦優異學生之特質與需求訂定，並得參照學校課程計畫發展</a:t>
            </a:r>
            <a:r>
              <a:rPr kumimoji="1" lang="zh-TW" altLang="zh-TW" sz="2800" dirty="0" smtClean="0">
                <a:solidFill>
                  <a:schemeClr val="bg1"/>
                </a:solidFill>
                <a:latin typeface="微軟正黑體" panose="020B0604030504040204" pitchFamily="34" charset="-120"/>
                <a:ea typeface="微軟正黑體" panose="020B0604030504040204" pitchFamily="34" charset="-120"/>
              </a:rPr>
              <a:t>。</a:t>
            </a:r>
            <a:endParaRPr kumimoji="1" lang="zh-TW" altLang="en-US" sz="2800" dirty="0">
              <a:solidFill>
                <a:schemeClr val="bg1"/>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577962" y="1462366"/>
            <a:ext cx="2880000" cy="540000"/>
            <a:chOff x="577962" y="1462365"/>
            <a:chExt cx="2880000" cy="720080"/>
          </a:xfrm>
        </p:grpSpPr>
        <p:sp>
          <p:nvSpPr>
            <p:cNvPr id="17" name="圓角矩形 16"/>
            <p:cNvSpPr/>
            <p:nvPr/>
          </p:nvSpPr>
          <p:spPr bwMode="auto">
            <a:xfrm>
              <a:off x="577962" y="1462365"/>
              <a:ext cx="2880000"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defRPr/>
              </a:pPr>
              <a:endParaRPr kumimoji="1" lang="zh-TW" altLang="en-US">
                <a:solidFill>
                  <a:srgbClr val="FFFFFF"/>
                </a:solidFill>
                <a:latin typeface="Arial"/>
                <a:ea typeface="標楷體"/>
              </a:endParaRPr>
            </a:p>
          </p:txBody>
        </p:sp>
        <p:sp>
          <p:nvSpPr>
            <p:cNvPr id="32" name="Text Placeholder 3">
              <a:extLst>
                <a:ext uri="{FF2B5EF4-FFF2-40B4-BE49-F238E27FC236}">
                  <a16:creationId xmlns:a16="http://schemas.microsoft.com/office/drawing/2014/main" id="{60F5785D-48A1-4D35-A00B-6FAA28B1E318}"/>
                </a:ext>
              </a:extLst>
            </p:cNvPr>
            <p:cNvSpPr txBox="1">
              <a:spLocks/>
            </p:cNvSpPr>
            <p:nvPr/>
          </p:nvSpPr>
          <p:spPr>
            <a:xfrm>
              <a:off x="726725" y="1593768"/>
              <a:ext cx="2622531" cy="5745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indent="-2060575">
                <a:defRPr/>
              </a:pPr>
              <a:r>
                <a:rPr kumimoji="1" lang="zh-TW" altLang="en-US" sz="2800" b="1" dirty="0">
                  <a:solidFill>
                    <a:srgbClr val="FFFFFF"/>
                  </a:solidFill>
                  <a:latin typeface="微軟正黑體" panose="020B0604030504040204" pitchFamily="34" charset="-120"/>
                  <a:ea typeface="微軟正黑體" panose="020B0604030504040204" pitchFamily="34" charset="-120"/>
                </a:rPr>
                <a:t>訂</a:t>
              </a:r>
              <a:r>
                <a:rPr kumimoji="1" lang="zh-TW" altLang="en-US" sz="2800" b="1" dirty="0" smtClean="0">
                  <a:solidFill>
                    <a:srgbClr val="FFFFFF"/>
                  </a:solidFill>
                  <a:latin typeface="微軟正黑體" panose="020B0604030504040204" pitchFamily="34" charset="-120"/>
                  <a:ea typeface="微軟正黑體" panose="020B0604030504040204" pitchFamily="34" charset="-120"/>
                </a:rPr>
                <a:t>定與檢討時間</a:t>
              </a:r>
              <a:endParaRPr kumimoji="1" lang="zh-TW" altLang="en-US" sz="2800" b="1" dirty="0">
                <a:solidFill>
                  <a:srgbClr val="FFFFFF"/>
                </a:solidFill>
                <a:latin typeface="微軟正黑體" panose="020B0604030504040204" pitchFamily="34" charset="-120"/>
                <a:ea typeface="微軟正黑體" panose="020B0604030504040204" pitchFamily="34" charset="-120"/>
              </a:endParaRPr>
            </a:p>
          </p:txBody>
        </p:sp>
      </p:grpSp>
      <p:grpSp>
        <p:nvGrpSpPr>
          <p:cNvPr id="35" name="群組 34"/>
          <p:cNvGrpSpPr/>
          <p:nvPr/>
        </p:nvGrpSpPr>
        <p:grpSpPr>
          <a:xfrm>
            <a:off x="551702" y="3883140"/>
            <a:ext cx="2880000" cy="540000"/>
            <a:chOff x="577962" y="1462365"/>
            <a:chExt cx="2880000" cy="720080"/>
          </a:xfrm>
        </p:grpSpPr>
        <p:sp>
          <p:nvSpPr>
            <p:cNvPr id="36" name="圓角矩形 35"/>
            <p:cNvSpPr/>
            <p:nvPr/>
          </p:nvSpPr>
          <p:spPr bwMode="auto">
            <a:xfrm>
              <a:off x="577962" y="1462365"/>
              <a:ext cx="2880000" cy="720080"/>
            </a:xfrm>
            <a:prstGeom prst="roundRect">
              <a:avLst>
                <a:gd name="adj" fmla="val 50000"/>
              </a:avLst>
            </a:prstGeom>
            <a:solidFill>
              <a:srgbClr val="4BC9D0"/>
            </a:solidFill>
            <a:ln>
              <a:solidFill>
                <a:srgbClr val="4BC9D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defRPr/>
              </a:pPr>
              <a:endParaRPr kumimoji="1" lang="zh-TW" altLang="en-US">
                <a:solidFill>
                  <a:srgbClr val="FFFFFF"/>
                </a:solidFill>
                <a:latin typeface="Arial"/>
                <a:ea typeface="標楷體"/>
              </a:endParaRPr>
            </a:p>
          </p:txBody>
        </p:sp>
        <p:sp>
          <p:nvSpPr>
            <p:cNvPr id="37" name="Text Placeholder 3">
              <a:extLst>
                <a:ext uri="{FF2B5EF4-FFF2-40B4-BE49-F238E27FC236}">
                  <a16:creationId xmlns:a16="http://schemas.microsoft.com/office/drawing/2014/main" id="{60F5785D-48A1-4D35-A00B-6FAA28B1E318}"/>
                </a:ext>
              </a:extLst>
            </p:cNvPr>
            <p:cNvSpPr txBox="1">
              <a:spLocks/>
            </p:cNvSpPr>
            <p:nvPr/>
          </p:nvSpPr>
          <p:spPr>
            <a:xfrm>
              <a:off x="726725" y="1593768"/>
              <a:ext cx="2622531" cy="5745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indent="-2060575">
                <a:defRPr/>
              </a:pPr>
              <a:r>
                <a:rPr kumimoji="1" lang="zh-TW" altLang="en-US" sz="2800" b="1" dirty="0">
                  <a:solidFill>
                    <a:srgbClr val="FFFFFF"/>
                  </a:solidFill>
                  <a:latin typeface="微軟正黑體" panose="020B0604030504040204" pitchFamily="34" charset="-120"/>
                  <a:ea typeface="微軟正黑體" panose="020B0604030504040204" pitchFamily="34" charset="-120"/>
                </a:rPr>
                <a:t>訂</a:t>
              </a:r>
              <a:r>
                <a:rPr kumimoji="1" lang="zh-TW" altLang="en-US" sz="2800" b="1" dirty="0" smtClean="0">
                  <a:solidFill>
                    <a:srgbClr val="FFFFFF"/>
                  </a:solidFill>
                  <a:latin typeface="微軟正黑體" panose="020B0604030504040204" pitchFamily="34" charset="-120"/>
                  <a:ea typeface="微軟正黑體" panose="020B0604030504040204" pitchFamily="34" charset="-120"/>
                </a:rPr>
                <a:t>定內容</a:t>
              </a:r>
              <a:endParaRPr kumimoji="1" lang="en-US" altLang="zh-TW" sz="2800" b="1" dirty="0">
                <a:solidFill>
                  <a:srgbClr val="FFFFFF"/>
                </a:solidFill>
                <a:latin typeface="微軟正黑體" panose="020B0604030504040204" pitchFamily="34" charset="-120"/>
                <a:ea typeface="微軟正黑體" panose="020B0604030504040204" pitchFamily="34" charset="-120"/>
              </a:endParaRPr>
            </a:p>
          </p:txBody>
        </p:sp>
      </p:grpSp>
      <p:sp>
        <p:nvSpPr>
          <p:cNvPr id="13"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40</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57055547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D756"/>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66B407-7331-4BF1-9A0B-827918C9189C}"/>
              </a:ext>
            </a:extLst>
          </p:cNvPr>
          <p:cNvSpPr/>
          <p:nvPr/>
        </p:nvSpPr>
        <p:spPr>
          <a:xfrm>
            <a:off x="457200" y="537963"/>
            <a:ext cx="117348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實施規範的重要</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內涵</a:t>
            </a:r>
            <a:r>
              <a:rPr kumimoji="1" lang="en-US" altLang="zh-TW"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資</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優學生</a:t>
            </a:r>
            <a:r>
              <a:rPr kumimoji="1" lang="en-US" altLang="zh-TW"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IGP</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與課程</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規劃</a:t>
            </a:r>
            <a:endPar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sp>
        <p:nvSpPr>
          <p:cNvPr id="18" name="Text Placeholder 3">
            <a:extLst>
              <a:ext uri="{FF2B5EF4-FFF2-40B4-BE49-F238E27FC236}">
                <a16:creationId xmlns:a16="http://schemas.microsoft.com/office/drawing/2014/main" id="{60F5785D-48A1-4D35-A00B-6FAA28B1E318}"/>
              </a:ext>
            </a:extLst>
          </p:cNvPr>
          <p:cNvSpPr txBox="1">
            <a:spLocks/>
          </p:cNvSpPr>
          <p:nvPr/>
        </p:nvSpPr>
        <p:spPr>
          <a:xfrm>
            <a:off x="1000855" y="2305055"/>
            <a:ext cx="9823089" cy="12938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1" lang="zh-TW" altLang="en-US" sz="2800" dirty="0" smtClean="0">
                <a:solidFill>
                  <a:srgbClr val="000000"/>
                </a:solidFill>
                <a:latin typeface="微軟正黑體" panose="020B0604030504040204" pitchFamily="34" charset="-120"/>
                <a:ea typeface="微軟正黑體" panose="020B0604030504040204" pitchFamily="34" charset="-120"/>
              </a:rPr>
              <a:t>教師</a:t>
            </a:r>
            <a:r>
              <a:rPr kumimoji="1" lang="zh-TW" altLang="en-US" sz="2800" dirty="0">
                <a:solidFill>
                  <a:srgbClr val="000000"/>
                </a:solidFill>
                <a:latin typeface="微軟正黑體" panose="020B0604030504040204" pitchFamily="34" charset="-120"/>
                <a:ea typeface="微軟正黑體" panose="020B0604030504040204" pitchFamily="34" charset="-120"/>
              </a:rPr>
              <a:t>應依學生個別需求，彈性調整課程、開設資優特需課程</a:t>
            </a:r>
          </a:p>
          <a:p>
            <a:pPr marL="457200" lvl="0" indent="-457200" algn="l">
              <a:lnSpc>
                <a:spcPct val="150000"/>
              </a:lnSpc>
              <a:spcBef>
                <a:spcPts val="600"/>
              </a:spcBef>
              <a:buFont typeface="Arial" panose="020B0604020202020204" pitchFamily="34" charset="0"/>
              <a:buChar char="•"/>
              <a:defRPr/>
            </a:pPr>
            <a:r>
              <a:rPr kumimoji="1" lang="zh-TW" altLang="en-US" sz="2800" dirty="0">
                <a:solidFill>
                  <a:srgbClr val="000000"/>
                </a:solidFill>
                <a:latin typeface="微軟正黑體" panose="020B0604030504040204" pitchFamily="34" charset="-120"/>
                <a:ea typeface="微軟正黑體" panose="020B0604030504040204" pitchFamily="34" charset="-120"/>
              </a:rPr>
              <a:t>根據</a:t>
            </a:r>
            <a:r>
              <a:rPr kumimoji="1" lang="en-US" altLang="zh-TW" sz="2800" dirty="0">
                <a:solidFill>
                  <a:srgbClr val="000000"/>
                </a:solidFill>
                <a:latin typeface="微軟正黑體" panose="020B0604030504040204" pitchFamily="34" charset="-120"/>
                <a:ea typeface="微軟正黑體" panose="020B0604030504040204" pitchFamily="34" charset="-120"/>
              </a:rPr>
              <a:t>IGP</a:t>
            </a:r>
            <a:r>
              <a:rPr kumimoji="1" lang="zh-TW" altLang="en-US" sz="2800" dirty="0">
                <a:solidFill>
                  <a:srgbClr val="000000"/>
                </a:solidFill>
                <a:latin typeface="微軟正黑體" panose="020B0604030504040204" pitchFamily="34" charset="-120"/>
                <a:ea typeface="微軟正黑體" panose="020B0604030504040204" pitchFamily="34" charset="-120"/>
              </a:rPr>
              <a:t>中學生能力現況與需求作為課程安排之</a:t>
            </a:r>
            <a:r>
              <a:rPr kumimoji="1" lang="zh-TW" altLang="en-US" sz="2800" dirty="0" smtClean="0">
                <a:solidFill>
                  <a:srgbClr val="000000"/>
                </a:solidFill>
                <a:latin typeface="微軟正黑體" panose="020B0604030504040204" pitchFamily="34" charset="-120"/>
                <a:ea typeface="微軟正黑體" panose="020B0604030504040204" pitchFamily="34" charset="-120"/>
              </a:rPr>
              <a:t>依據</a:t>
            </a:r>
            <a:endParaRPr kumimoji="1" lang="zh-TW" altLang="en-US" sz="2800" dirty="0">
              <a:solidFill>
                <a:srgbClr val="000000"/>
              </a:solidFill>
              <a:latin typeface="微軟正黑體" panose="020B0604030504040204" pitchFamily="34" charset="-120"/>
              <a:ea typeface="微軟正黑體" panose="020B0604030504040204" pitchFamily="34" charset="-120"/>
            </a:endParaRPr>
          </a:p>
        </p:txBody>
      </p:sp>
      <p:sp>
        <p:nvSpPr>
          <p:cNvPr id="29" name="Text Placeholder 3">
            <a:extLst>
              <a:ext uri="{FF2B5EF4-FFF2-40B4-BE49-F238E27FC236}">
                <a16:creationId xmlns:a16="http://schemas.microsoft.com/office/drawing/2014/main" id="{D937BFAA-1CC3-472E-BDE2-73CDFF31F750}"/>
              </a:ext>
            </a:extLst>
          </p:cNvPr>
          <p:cNvSpPr txBox="1">
            <a:spLocks/>
          </p:cNvSpPr>
          <p:nvPr/>
        </p:nvSpPr>
        <p:spPr>
          <a:xfrm>
            <a:off x="1000855" y="4646836"/>
            <a:ext cx="9046912" cy="121693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lvl="0" indent="-457200" algn="l">
              <a:lnSpc>
                <a:spcPct val="150000"/>
              </a:lnSpc>
              <a:buFont typeface="Arial" panose="020B0604020202020204" pitchFamily="34" charset="0"/>
              <a:buChar char="•"/>
              <a:defRPr/>
            </a:pPr>
            <a:r>
              <a:rPr kumimoji="1" lang="zh-TW" altLang="en-US" sz="2800" dirty="0">
                <a:solidFill>
                  <a:srgbClr val="000000"/>
                </a:solidFill>
                <a:latin typeface="微軟正黑體" panose="020B0604030504040204" pitchFamily="34" charset="-120"/>
                <a:ea typeface="微軟正黑體" panose="020B0604030504040204" pitchFamily="34" charset="-120"/>
              </a:rPr>
              <a:t>以團隊合作方式進行評估，並由</a:t>
            </a:r>
            <a:r>
              <a:rPr kumimoji="1" lang="en-US" altLang="zh-TW" sz="2800" dirty="0">
                <a:solidFill>
                  <a:srgbClr val="000000"/>
                </a:solidFill>
                <a:latin typeface="微軟正黑體" panose="020B0604030504040204" pitchFamily="34" charset="-120"/>
                <a:ea typeface="微軟正黑體" panose="020B0604030504040204" pitchFamily="34" charset="-120"/>
              </a:rPr>
              <a:t>IGP</a:t>
            </a:r>
            <a:r>
              <a:rPr kumimoji="1" lang="zh-TW" altLang="en-US" sz="2800" dirty="0">
                <a:solidFill>
                  <a:srgbClr val="000000"/>
                </a:solidFill>
                <a:latin typeface="微軟正黑體" panose="020B0604030504040204" pitchFamily="34" charset="-120"/>
                <a:ea typeface="微軟正黑體" panose="020B0604030504040204" pitchFamily="34" charset="-120"/>
              </a:rPr>
              <a:t>小組召開會議</a:t>
            </a:r>
          </a:p>
          <a:p>
            <a:pPr marL="457200" lvl="0" indent="-457200" algn="l">
              <a:lnSpc>
                <a:spcPct val="150000"/>
              </a:lnSpc>
              <a:buFont typeface="Arial" panose="020B0604020202020204" pitchFamily="34" charset="0"/>
              <a:buChar char="•"/>
              <a:defRPr/>
            </a:pPr>
            <a:r>
              <a:rPr kumimoji="1" lang="zh-TW" altLang="en-US" sz="2800" dirty="0" smtClean="0">
                <a:solidFill>
                  <a:srgbClr val="000000"/>
                </a:solidFill>
                <a:latin typeface="微軟正黑體" panose="020B0604030504040204" pitchFamily="34" charset="-120"/>
                <a:ea typeface="微軟正黑體" panose="020B0604030504040204" pitchFamily="34" charset="-120"/>
              </a:rPr>
              <a:t>確保</a:t>
            </a:r>
            <a:r>
              <a:rPr kumimoji="1" lang="zh-TW" altLang="en-US" sz="2800" dirty="0">
                <a:solidFill>
                  <a:srgbClr val="000000"/>
                </a:solidFill>
                <a:latin typeface="微軟正黑體" panose="020B0604030504040204" pitchFamily="34" charset="-120"/>
                <a:ea typeface="微軟正黑體" panose="020B0604030504040204" pitchFamily="34" charset="-120"/>
              </a:rPr>
              <a:t>資賦優異學生自由表達意見之</a:t>
            </a:r>
            <a:r>
              <a:rPr kumimoji="1" lang="zh-TW" altLang="en-US" sz="2800" dirty="0" smtClean="0">
                <a:solidFill>
                  <a:srgbClr val="000000"/>
                </a:solidFill>
                <a:latin typeface="微軟正黑體" panose="020B0604030504040204" pitchFamily="34" charset="-120"/>
                <a:ea typeface="微軟正黑體" panose="020B0604030504040204" pitchFamily="34" charset="-120"/>
              </a:rPr>
              <a:t>權利</a:t>
            </a:r>
            <a:endParaRPr kumimoji="1" lang="zh-TW" altLang="en-US" sz="2800" dirty="0">
              <a:solidFill>
                <a:srgbClr val="00000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577962" y="1462365"/>
            <a:ext cx="2880000" cy="540000"/>
            <a:chOff x="577962" y="1462365"/>
            <a:chExt cx="2880000" cy="720080"/>
          </a:xfrm>
        </p:grpSpPr>
        <p:sp>
          <p:nvSpPr>
            <p:cNvPr id="17" name="圓角矩形 16"/>
            <p:cNvSpPr/>
            <p:nvPr/>
          </p:nvSpPr>
          <p:spPr bwMode="auto">
            <a:xfrm>
              <a:off x="577962" y="1462365"/>
              <a:ext cx="2880000"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Arial"/>
                <a:ea typeface="標楷體"/>
                <a:cs typeface="+mn-cs"/>
              </a:endParaRPr>
            </a:p>
          </p:txBody>
        </p:sp>
        <p:sp>
          <p:nvSpPr>
            <p:cNvPr id="32" name="Text Placeholder 3">
              <a:extLst>
                <a:ext uri="{FF2B5EF4-FFF2-40B4-BE49-F238E27FC236}">
                  <a16:creationId xmlns:a16="http://schemas.microsoft.com/office/drawing/2014/main" id="{60F5785D-48A1-4D35-A00B-6FAA28B1E318}"/>
                </a:ext>
              </a:extLst>
            </p:cNvPr>
            <p:cNvSpPr txBox="1">
              <a:spLocks/>
            </p:cNvSpPr>
            <p:nvPr/>
          </p:nvSpPr>
          <p:spPr>
            <a:xfrm>
              <a:off x="726725" y="1593768"/>
              <a:ext cx="2622531" cy="5745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marR="0" lvl="0" indent="-2060575" defTabSz="914400" rtl="0" eaLnBrk="0" fontAlgn="base" latinLnBrk="0" hangingPunct="0">
                <a:lnSpc>
                  <a:spcPct val="100000"/>
                </a:lnSpc>
                <a:spcBef>
                  <a:spcPct val="0"/>
                </a:spcBef>
                <a:spcAft>
                  <a:spcPct val="0"/>
                </a:spcAft>
                <a:buClrTx/>
                <a:buSzTx/>
                <a:buFontTx/>
                <a:buNone/>
                <a:tabLst/>
                <a:defRPr/>
              </a:pPr>
              <a:r>
                <a:rPr kumimoji="1" lang="zh-TW" altLang="en-US" sz="2800" b="1" dirty="0" smtClean="0">
                  <a:solidFill>
                    <a:srgbClr val="FFFFFF"/>
                  </a:solidFill>
                  <a:latin typeface="微軟正黑體" panose="020B0604030504040204" pitchFamily="34" charset="-120"/>
                  <a:ea typeface="微軟正黑體" panose="020B0604030504040204" pitchFamily="34" charset="-120"/>
                </a:rPr>
                <a:t>課程安</a:t>
              </a:r>
              <a:r>
                <a:rPr kumimoji="1" lang="zh-TW" altLang="en-US" sz="2800" b="1" dirty="0">
                  <a:solidFill>
                    <a:srgbClr val="FFFFFF"/>
                  </a:solidFill>
                  <a:latin typeface="微軟正黑體" panose="020B0604030504040204" pitchFamily="34" charset="-120"/>
                  <a:ea typeface="微軟正黑體" panose="020B0604030504040204" pitchFamily="34" charset="-120"/>
                </a:rPr>
                <a:t>排</a:t>
              </a:r>
              <a:endParaRPr kumimoji="1" lang="en-US" altLang="zh-TW"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35" name="群組 34"/>
          <p:cNvGrpSpPr/>
          <p:nvPr/>
        </p:nvGrpSpPr>
        <p:grpSpPr>
          <a:xfrm>
            <a:off x="551702" y="3883140"/>
            <a:ext cx="2880000" cy="960315"/>
            <a:chOff x="577962" y="1462365"/>
            <a:chExt cx="2880000" cy="1280562"/>
          </a:xfrm>
        </p:grpSpPr>
        <p:sp>
          <p:nvSpPr>
            <p:cNvPr id="36" name="圓角矩形 35"/>
            <p:cNvSpPr/>
            <p:nvPr/>
          </p:nvSpPr>
          <p:spPr bwMode="auto">
            <a:xfrm>
              <a:off x="577962" y="1462365"/>
              <a:ext cx="2880000" cy="720080"/>
            </a:xfrm>
            <a:prstGeom prst="roundRect">
              <a:avLst>
                <a:gd name="adj" fmla="val 50000"/>
              </a:avLst>
            </a:prstGeom>
            <a:solidFill>
              <a:srgbClr val="4BC9D0"/>
            </a:solidFill>
            <a:ln>
              <a:solidFill>
                <a:srgbClr val="4BC9D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Arial"/>
                <a:ea typeface="標楷體"/>
                <a:cs typeface="+mn-cs"/>
              </a:endParaRPr>
            </a:p>
          </p:txBody>
        </p:sp>
        <p:sp>
          <p:nvSpPr>
            <p:cNvPr id="37" name="Text Placeholder 3">
              <a:extLst>
                <a:ext uri="{FF2B5EF4-FFF2-40B4-BE49-F238E27FC236}">
                  <a16:creationId xmlns:a16="http://schemas.microsoft.com/office/drawing/2014/main" id="{60F5785D-48A1-4D35-A00B-6FAA28B1E318}"/>
                </a:ext>
              </a:extLst>
            </p:cNvPr>
            <p:cNvSpPr txBox="1">
              <a:spLocks/>
            </p:cNvSpPr>
            <p:nvPr/>
          </p:nvSpPr>
          <p:spPr>
            <a:xfrm>
              <a:off x="726725" y="1593768"/>
              <a:ext cx="2622531" cy="1149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lvl="0" indent="-2060575">
                <a:defRPr/>
              </a:pPr>
              <a:r>
                <a:rPr kumimoji="1" lang="zh-TW" altLang="en-US" sz="2800" b="1" dirty="0" smtClean="0">
                  <a:solidFill>
                    <a:srgbClr val="FFFFFF"/>
                  </a:solidFill>
                  <a:latin typeface="微軟正黑體" panose="020B0604030504040204" pitchFamily="34" charset="-120"/>
                  <a:ea typeface="微軟正黑體" panose="020B0604030504040204" pitchFamily="34" charset="-120"/>
                </a:rPr>
                <a:t>訂</a:t>
              </a:r>
              <a:r>
                <a:rPr kumimoji="1" lang="zh-TW" altLang="en-US" sz="2800" b="1" dirty="0">
                  <a:solidFill>
                    <a:srgbClr val="FFFFFF"/>
                  </a:solidFill>
                  <a:latin typeface="微軟正黑體" panose="020B0604030504040204" pitchFamily="34" charset="-120"/>
                  <a:ea typeface="微軟正黑體" panose="020B0604030504040204" pitchFamily="34" charset="-120"/>
                </a:rPr>
                <a:t>定過程</a:t>
              </a:r>
            </a:p>
            <a:p>
              <a:pPr marL="2060575" marR="0" lvl="0" indent="-2060575"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grpSp>
      <p:sp>
        <p:nvSpPr>
          <p:cNvPr id="11"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41</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28773115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D756"/>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66B407-7331-4BF1-9A0B-827918C9189C}"/>
              </a:ext>
            </a:extLst>
          </p:cNvPr>
          <p:cNvSpPr/>
          <p:nvPr/>
        </p:nvSpPr>
        <p:spPr>
          <a:xfrm>
            <a:off x="457200" y="537963"/>
            <a:ext cx="117348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實施規範的重要</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內涵</a:t>
            </a:r>
            <a:r>
              <a:rPr kumimoji="1" lang="en-US" altLang="zh-TW"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資</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優學生</a:t>
            </a:r>
            <a:r>
              <a:rPr kumimoji="1" lang="en-US" altLang="zh-TW"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IGP</a:t>
            </a:r>
            <a:r>
              <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與課程</a:t>
            </a:r>
            <a:r>
              <a:rPr kumimoji="1" lang="zh-TW" altLang="en-US" sz="4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微软雅黑"/>
              </a:rPr>
              <a:t>規劃</a:t>
            </a:r>
            <a:endParaRPr kumimoji="1"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grpSp>
        <p:nvGrpSpPr>
          <p:cNvPr id="2" name="群組 1"/>
          <p:cNvGrpSpPr/>
          <p:nvPr/>
        </p:nvGrpSpPr>
        <p:grpSpPr>
          <a:xfrm>
            <a:off x="577962" y="1462365"/>
            <a:ext cx="2880000" cy="540000"/>
            <a:chOff x="577962" y="1462365"/>
            <a:chExt cx="2880000" cy="720080"/>
          </a:xfrm>
        </p:grpSpPr>
        <p:sp>
          <p:nvSpPr>
            <p:cNvPr id="17" name="圓角矩形 16"/>
            <p:cNvSpPr/>
            <p:nvPr/>
          </p:nvSpPr>
          <p:spPr bwMode="auto">
            <a:xfrm>
              <a:off x="577962" y="1462365"/>
              <a:ext cx="2880000"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Arial"/>
                <a:ea typeface="標楷體"/>
                <a:cs typeface="+mn-cs"/>
              </a:endParaRPr>
            </a:p>
          </p:txBody>
        </p:sp>
        <p:sp>
          <p:nvSpPr>
            <p:cNvPr id="32" name="Text Placeholder 3">
              <a:extLst>
                <a:ext uri="{FF2B5EF4-FFF2-40B4-BE49-F238E27FC236}">
                  <a16:creationId xmlns:a16="http://schemas.microsoft.com/office/drawing/2014/main" id="{60F5785D-48A1-4D35-A00B-6FAA28B1E318}"/>
                </a:ext>
              </a:extLst>
            </p:cNvPr>
            <p:cNvSpPr txBox="1">
              <a:spLocks/>
            </p:cNvSpPr>
            <p:nvPr/>
          </p:nvSpPr>
          <p:spPr>
            <a:xfrm>
              <a:off x="726725" y="1593768"/>
              <a:ext cx="2622531" cy="5745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marR="0" lvl="0" indent="-2060575" defTabSz="914400" rtl="0" eaLnBrk="0" fontAlgn="base" latinLnBrk="0" hangingPunct="0">
                <a:lnSpc>
                  <a:spcPct val="100000"/>
                </a:lnSpc>
                <a:spcBef>
                  <a:spcPct val="0"/>
                </a:spcBef>
                <a:spcAft>
                  <a:spcPct val="0"/>
                </a:spcAft>
                <a:buClrTx/>
                <a:buSzTx/>
                <a:buFontTx/>
                <a:buNone/>
                <a:tabLst/>
                <a:defRPr/>
              </a:pPr>
              <a:r>
                <a:rPr kumimoji="1" lang="zh-TW" altLang="en-US" sz="2800" b="1" noProof="0" dirty="0" smtClean="0">
                  <a:solidFill>
                    <a:srgbClr val="FFFFFF"/>
                  </a:solidFill>
                  <a:latin typeface="微軟正黑體" panose="020B0604030504040204" pitchFamily="34" charset="-120"/>
                  <a:ea typeface="微軟正黑體" panose="020B0604030504040204" pitchFamily="34" charset="-120"/>
                </a:rPr>
                <a:t>行政程序</a:t>
              </a:r>
              <a:endParaRPr kumimoji="1" lang="en-US" altLang="zh-TW"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grpSp>
      <p:sp>
        <p:nvSpPr>
          <p:cNvPr id="13" name="向右箭號 12"/>
          <p:cNvSpPr/>
          <p:nvPr/>
        </p:nvSpPr>
        <p:spPr bwMode="auto">
          <a:xfrm flipV="1">
            <a:off x="2975568" y="3476846"/>
            <a:ext cx="2044800" cy="1137683"/>
          </a:xfrm>
          <a:prstGeom prst="rightArrow">
            <a:avLst/>
          </a:prstGeom>
          <a:solidFill>
            <a:srgbClr val="4BC9D0"/>
          </a:solidFill>
          <a:ln>
            <a:noFill/>
          </a:ln>
          <a:extLst/>
        </p:spPr>
        <p:txBody>
          <a:bodyPr vert="horz" wrap="square" lIns="91440" tIns="45720" rIns="91440" bIns="45720" numCol="1" rtlCol="0" anchor="t" anchorCtr="0" compatLnSpc="1"/>
          <a:lstStyle/>
          <a:p>
            <a:pPr algn="ctr">
              <a:defRPr/>
            </a:pPr>
            <a:endParaRPr kumimoji="1" lang="zh-TW" altLang="en-US" dirty="0">
              <a:solidFill>
                <a:srgbClr val="000000"/>
              </a:solidFill>
              <a:latin typeface="Arial" panose="020B0604020202020204" pitchFamily="34" charset="0"/>
            </a:endParaRPr>
          </a:p>
        </p:txBody>
      </p:sp>
      <p:sp>
        <p:nvSpPr>
          <p:cNvPr id="16" name="圓角矩形 15"/>
          <p:cNvSpPr/>
          <p:nvPr/>
        </p:nvSpPr>
        <p:spPr bwMode="auto">
          <a:xfrm>
            <a:off x="455566" y="2989123"/>
            <a:ext cx="2520000" cy="1800000"/>
          </a:xfrm>
          <a:prstGeom prst="roundRect">
            <a:avLst/>
          </a:prstGeom>
          <a:grpFill/>
          <a:ln w="38100">
            <a:solidFill>
              <a:srgbClr val="0070C0"/>
            </a:solidFill>
          </a:ln>
        </p:spPr>
        <p:txBody>
          <a:bodyPr vert="horz" wrap="square" lIns="91440" tIns="45720" rIns="91440" bIns="45720" numCol="1" rtlCol="0" anchor="t" anchorCtr="0" compatLnSpc="1"/>
          <a:lstStyle/>
          <a:p>
            <a:pPr algn="ctr">
              <a:defRPr/>
            </a:pPr>
            <a:r>
              <a:rPr kumimoji="1" lang="zh-TW" altLang="en-US" sz="2800" b="1" dirty="0">
                <a:solidFill>
                  <a:srgbClr val="0070C0"/>
                </a:solidFill>
                <a:latin typeface="微軟正黑體" panose="020B0604030504040204" pitchFamily="34" charset="-120"/>
                <a:ea typeface="微軟正黑體" panose="020B0604030504040204" pitchFamily="34" charset="-120"/>
              </a:rPr>
              <a:t>特推會</a:t>
            </a:r>
            <a:r>
              <a:rPr kumimoji="1" lang="zh-TW" altLang="en-US" sz="2800" b="1" dirty="0" smtClean="0">
                <a:solidFill>
                  <a:srgbClr val="0070C0"/>
                </a:solidFill>
                <a:latin typeface="微軟正黑體" panose="020B0604030504040204" pitchFamily="34" charset="-120"/>
                <a:ea typeface="微軟正黑體" panose="020B0604030504040204" pitchFamily="34" charset="-120"/>
              </a:rPr>
              <a:t>審議</a:t>
            </a:r>
            <a:endParaRPr kumimoji="1" lang="en-US" altLang="zh-TW" sz="2800" b="1" dirty="0" smtClean="0">
              <a:solidFill>
                <a:srgbClr val="0070C0"/>
              </a:solidFill>
              <a:latin typeface="微軟正黑體" panose="020B0604030504040204" pitchFamily="34" charset="-120"/>
              <a:ea typeface="微軟正黑體" panose="020B0604030504040204" pitchFamily="34" charset="-120"/>
            </a:endParaRPr>
          </a:p>
          <a:p>
            <a:pPr algn="ctr">
              <a:spcBef>
                <a:spcPts val="2400"/>
              </a:spcBef>
              <a:defRPr/>
            </a:pPr>
            <a:r>
              <a:rPr kumimoji="1" lang="zh-TW" altLang="en-US" sz="2800" dirty="0">
                <a:solidFill>
                  <a:srgbClr val="000000"/>
                </a:solidFill>
                <a:latin typeface="微軟正黑體" panose="020B0604030504040204" pitchFamily="34" charset="-120"/>
                <a:ea typeface="微軟正黑體" panose="020B0604030504040204" pitchFamily="34" charset="-120"/>
              </a:rPr>
              <a:t>資賦優異</a:t>
            </a:r>
            <a:r>
              <a:rPr kumimoji="1" lang="zh-TW" altLang="zh-TW" sz="2800" dirty="0" smtClean="0">
                <a:solidFill>
                  <a:srgbClr val="000000"/>
                </a:solidFill>
                <a:latin typeface="微軟正黑體" panose="020B0604030504040204" pitchFamily="34" charset="-120"/>
                <a:ea typeface="微軟正黑體" panose="020B0604030504040204" pitchFamily="34" charset="-120"/>
              </a:rPr>
              <a:t>學生</a:t>
            </a:r>
            <a:endParaRPr kumimoji="1" lang="en-US" altLang="zh-TW" sz="2800" dirty="0" smtClean="0">
              <a:solidFill>
                <a:srgbClr val="000000"/>
              </a:solidFill>
              <a:latin typeface="微軟正黑體" panose="020B0604030504040204" pitchFamily="34" charset="-120"/>
              <a:ea typeface="微軟正黑體" panose="020B0604030504040204" pitchFamily="34" charset="-120"/>
            </a:endParaRPr>
          </a:p>
          <a:p>
            <a:pPr algn="ctr">
              <a:defRPr/>
            </a:pPr>
            <a:r>
              <a:rPr kumimoji="1" lang="zh-TW" altLang="zh-TW" sz="2800" dirty="0" smtClean="0">
                <a:solidFill>
                  <a:srgbClr val="000000"/>
                </a:solidFill>
                <a:latin typeface="微軟正黑體" panose="020B0604030504040204" pitchFamily="34" charset="-120"/>
                <a:ea typeface="微軟正黑體" panose="020B0604030504040204" pitchFamily="34" charset="-120"/>
              </a:rPr>
              <a:t>的</a:t>
            </a:r>
            <a:r>
              <a:rPr kumimoji="1" lang="zh-TW" altLang="zh-TW" sz="2800" dirty="0">
                <a:solidFill>
                  <a:srgbClr val="000000"/>
                </a:solidFill>
                <a:latin typeface="微軟正黑體" panose="020B0604030504040204" pitchFamily="34" charset="-120"/>
                <a:ea typeface="微軟正黑體" panose="020B0604030504040204" pitchFamily="34" charset="-120"/>
              </a:rPr>
              <a:t>課程</a:t>
            </a:r>
            <a:r>
              <a:rPr kumimoji="1" lang="zh-TW" altLang="zh-TW" sz="2800" dirty="0" smtClean="0">
                <a:solidFill>
                  <a:srgbClr val="000000"/>
                </a:solidFill>
                <a:latin typeface="微軟正黑體" panose="020B0604030504040204" pitchFamily="34" charset="-120"/>
                <a:ea typeface="微軟正黑體" panose="020B0604030504040204" pitchFamily="34" charset="-120"/>
              </a:rPr>
              <a:t>規劃</a:t>
            </a:r>
            <a:endParaRPr kumimoji="1" lang="en-US" altLang="zh-TW" sz="2800" dirty="0" smtClean="0">
              <a:solidFill>
                <a:srgbClr val="0070C0"/>
              </a:solidFill>
              <a:latin typeface="微軟正黑體" panose="020B0604030504040204" pitchFamily="34" charset="-120"/>
              <a:ea typeface="微軟正黑體" panose="020B0604030504040204" pitchFamily="34" charset="-120"/>
            </a:endParaRPr>
          </a:p>
        </p:txBody>
      </p:sp>
      <p:sp>
        <p:nvSpPr>
          <p:cNvPr id="22" name="圓角矩形 21"/>
          <p:cNvSpPr/>
          <p:nvPr/>
        </p:nvSpPr>
        <p:spPr bwMode="auto">
          <a:xfrm>
            <a:off x="5064601" y="2989123"/>
            <a:ext cx="2144274" cy="1800000"/>
          </a:xfrm>
          <a:prstGeom prst="roundRect">
            <a:avLst/>
          </a:prstGeom>
          <a:grpFill/>
          <a:ln w="38100">
            <a:solidFill>
              <a:srgbClr val="0070C0"/>
            </a:solidFill>
          </a:ln>
        </p:spPr>
        <p:txBody>
          <a:bodyPr vert="horz" wrap="square" lIns="91440" tIns="45720" rIns="91440" bIns="45720" numCol="1" rtlCol="0" anchor="t" anchorCtr="0" compatLnSpc="1"/>
          <a:lstStyle/>
          <a:p>
            <a:pPr algn="ctr">
              <a:defRPr/>
            </a:pPr>
            <a:r>
              <a:rPr kumimoji="1" lang="zh-TW" altLang="en-US" sz="2800" b="1" dirty="0" smtClean="0">
                <a:solidFill>
                  <a:srgbClr val="0070C0"/>
                </a:solidFill>
                <a:latin typeface="微軟正黑體" panose="020B0604030504040204" pitchFamily="34" charset="-120"/>
                <a:ea typeface="微軟正黑體" panose="020B0604030504040204" pitchFamily="34" charset="-120"/>
              </a:rPr>
              <a:t>課發會通過</a:t>
            </a:r>
            <a:endParaRPr kumimoji="1" lang="en-US" altLang="zh-TW" sz="2800" b="1" dirty="0" smtClean="0">
              <a:solidFill>
                <a:srgbClr val="0070C0"/>
              </a:solidFill>
              <a:latin typeface="微軟正黑體" panose="020B0604030504040204" pitchFamily="34" charset="-120"/>
              <a:ea typeface="微軟正黑體" panose="020B0604030504040204" pitchFamily="34" charset="-120"/>
            </a:endParaRPr>
          </a:p>
          <a:p>
            <a:pPr algn="ctr">
              <a:spcBef>
                <a:spcPts val="2400"/>
              </a:spcBef>
              <a:defRPr/>
            </a:pPr>
            <a:r>
              <a:rPr kumimoji="1" lang="zh-TW" altLang="en-US" sz="2800" dirty="0" smtClean="0">
                <a:solidFill>
                  <a:srgbClr val="000000"/>
                </a:solidFill>
                <a:latin typeface="微軟正黑體" panose="020B0604030504040204" pitchFamily="34" charset="-120"/>
                <a:ea typeface="微軟正黑體" panose="020B0604030504040204" pitchFamily="34" charset="-120"/>
              </a:rPr>
              <a:t>全校</a:t>
            </a:r>
            <a:endParaRPr kumimoji="1" lang="en-US" altLang="zh-TW" sz="2800" dirty="0">
              <a:solidFill>
                <a:srgbClr val="000000"/>
              </a:solidFill>
              <a:latin typeface="微軟正黑體" panose="020B0604030504040204" pitchFamily="34" charset="-120"/>
              <a:ea typeface="微軟正黑體" panose="020B0604030504040204" pitchFamily="34" charset="-120"/>
            </a:endParaRPr>
          </a:p>
          <a:p>
            <a:pPr algn="ctr">
              <a:spcBef>
                <a:spcPts val="0"/>
              </a:spcBef>
              <a:defRPr/>
            </a:pPr>
            <a:r>
              <a:rPr kumimoji="1" lang="zh-TW" altLang="en-US" sz="2800" dirty="0" smtClean="0">
                <a:solidFill>
                  <a:srgbClr val="000000"/>
                </a:solidFill>
                <a:latin typeface="微軟正黑體" panose="020B0604030504040204" pitchFamily="34" charset="-120"/>
                <a:ea typeface="微軟正黑體" panose="020B0604030504040204" pitchFamily="34" charset="-120"/>
              </a:rPr>
              <a:t>課程計畫</a:t>
            </a:r>
            <a:endParaRPr kumimoji="1" lang="en-US" altLang="zh-TW" sz="2800" dirty="0" smtClean="0">
              <a:solidFill>
                <a:srgbClr val="0070C0"/>
              </a:solidFill>
              <a:latin typeface="微軟正黑體" panose="020B0604030504040204" pitchFamily="34" charset="-120"/>
              <a:ea typeface="微軟正黑體" panose="020B0604030504040204" pitchFamily="34" charset="-120"/>
            </a:endParaRPr>
          </a:p>
        </p:txBody>
      </p:sp>
      <p:sp>
        <p:nvSpPr>
          <p:cNvPr id="23" name="圓角矩形 22"/>
          <p:cNvSpPr/>
          <p:nvPr/>
        </p:nvSpPr>
        <p:spPr bwMode="auto">
          <a:xfrm>
            <a:off x="9297910" y="2989123"/>
            <a:ext cx="2520000" cy="1800000"/>
          </a:xfrm>
          <a:prstGeom prst="roundRect">
            <a:avLst/>
          </a:prstGeom>
          <a:grpFill/>
          <a:ln w="38100">
            <a:solidFill>
              <a:srgbClr val="0070C0"/>
            </a:solidFill>
          </a:ln>
        </p:spPr>
        <p:txBody>
          <a:bodyPr vert="horz" wrap="square" lIns="91440" tIns="45720" rIns="91440" bIns="45720" numCol="1" rtlCol="0" anchor="t" anchorCtr="0" compatLnSpc="1"/>
          <a:lstStyle/>
          <a:p>
            <a:pPr algn="ctr">
              <a:defRPr/>
            </a:pPr>
            <a:r>
              <a:rPr kumimoji="1" lang="zh-TW" altLang="en-US" sz="2800" b="1" dirty="0" smtClean="0">
                <a:solidFill>
                  <a:srgbClr val="0070C0"/>
                </a:solidFill>
                <a:latin typeface="微軟正黑體" panose="020B0604030504040204" pitchFamily="34" charset="-120"/>
                <a:ea typeface="微軟正黑體" panose="020B0604030504040204" pitchFamily="34" charset="-120"/>
              </a:rPr>
              <a:t>陳</a:t>
            </a:r>
            <a:r>
              <a:rPr kumimoji="1" lang="zh-TW" altLang="en-US" sz="2800" b="1" dirty="0">
                <a:solidFill>
                  <a:srgbClr val="0070C0"/>
                </a:solidFill>
                <a:latin typeface="微軟正黑體" panose="020B0604030504040204" pitchFamily="34" charset="-120"/>
                <a:ea typeface="微軟正黑體" panose="020B0604030504040204" pitchFamily="34" charset="-120"/>
              </a:rPr>
              <a:t>報</a:t>
            </a:r>
            <a:endParaRPr kumimoji="1" lang="en-US" altLang="zh-TW" sz="2800" b="1" dirty="0" smtClean="0">
              <a:solidFill>
                <a:srgbClr val="0070C0"/>
              </a:solidFill>
              <a:latin typeface="微軟正黑體" panose="020B0604030504040204" pitchFamily="34" charset="-120"/>
              <a:ea typeface="微軟正黑體" panose="020B0604030504040204" pitchFamily="34" charset="-120"/>
            </a:endParaRPr>
          </a:p>
          <a:p>
            <a:pPr algn="ctr">
              <a:spcBef>
                <a:spcPts val="2400"/>
              </a:spcBef>
              <a:defRPr/>
            </a:pPr>
            <a:r>
              <a:rPr kumimoji="1" lang="zh-TW" altLang="en-US" sz="2800" dirty="0" smtClean="0">
                <a:solidFill>
                  <a:srgbClr val="000000"/>
                </a:solidFill>
                <a:latin typeface="微軟正黑體" panose="020B0604030504040204" pitchFamily="34" charset="-120"/>
                <a:ea typeface="微軟正黑體" panose="020B0604030504040204" pitchFamily="34" charset="-120"/>
              </a:rPr>
              <a:t>各該主管機關備查</a:t>
            </a:r>
            <a:endParaRPr kumimoji="1" lang="en-US" altLang="zh-TW" sz="2800" dirty="0" smtClean="0">
              <a:solidFill>
                <a:srgbClr val="00000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953041" y="3853458"/>
            <a:ext cx="2089032" cy="369332"/>
          </a:xfrm>
          <a:prstGeom prst="rect">
            <a:avLst/>
          </a:prstGeom>
          <a:noFill/>
        </p:spPr>
        <p:txBody>
          <a:bodyPr wrap="squar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融入學校課程計畫</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4" name="向右箭號 23"/>
          <p:cNvSpPr/>
          <p:nvPr/>
        </p:nvSpPr>
        <p:spPr bwMode="auto">
          <a:xfrm flipV="1">
            <a:off x="7231403" y="3476844"/>
            <a:ext cx="2043978" cy="1137684"/>
          </a:xfrm>
          <a:prstGeom prst="rightArrow">
            <a:avLst/>
          </a:prstGeom>
          <a:solidFill>
            <a:srgbClr val="4BC9D0"/>
          </a:solidFill>
          <a:ln>
            <a:noFill/>
          </a:ln>
          <a:extLst/>
        </p:spPr>
        <p:txBody>
          <a:bodyPr vert="horz" wrap="square" lIns="91440" tIns="45720" rIns="91440" bIns="45720" numCol="1" rtlCol="0" anchor="t" anchorCtr="0" compatLnSpc="1"/>
          <a:lstStyle/>
          <a:p>
            <a:pPr algn="ctr">
              <a:defRPr/>
            </a:pPr>
            <a:endParaRPr kumimoji="1" lang="zh-TW" altLang="en-US" dirty="0">
              <a:solidFill>
                <a:srgbClr val="000000"/>
              </a:solidFill>
              <a:latin typeface="Arial" panose="020B0604020202020204" pitchFamily="34" charset="0"/>
            </a:endParaRPr>
          </a:p>
        </p:txBody>
      </p:sp>
      <p:sp>
        <p:nvSpPr>
          <p:cNvPr id="14"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42</a:t>
            </a:r>
          </a:p>
        </p:txBody>
      </p:sp>
    </p:spTree>
    <p:extLst>
      <p:ext uri="{BB962C8B-B14F-4D97-AF65-F5344CB8AC3E}">
        <p14:creationId xmlns:p14="http://schemas.microsoft.com/office/powerpoint/2010/main" val="98484460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0" name="Group 6"/>
          <p:cNvGrpSpPr>
            <a:grpSpLocks/>
          </p:cNvGrpSpPr>
          <p:nvPr/>
        </p:nvGrpSpPr>
        <p:grpSpPr bwMode="auto">
          <a:xfrm>
            <a:off x="145875" y="2304227"/>
            <a:ext cx="2880000" cy="2880000"/>
            <a:chOff x="639460" y="1417358"/>
            <a:chExt cx="4338640" cy="4338640"/>
          </a:xfrm>
        </p:grpSpPr>
        <p:sp>
          <p:nvSpPr>
            <p:cNvPr id="21" name="Shape 2362"/>
            <p:cNvSpPr>
              <a:spLocks/>
            </p:cNvSpPr>
            <p:nvPr/>
          </p:nvSpPr>
          <p:spPr bwMode="auto">
            <a:xfrm>
              <a:off x="1548303" y="3847028"/>
              <a:ext cx="2139564" cy="1908970"/>
            </a:xfrm>
            <a:custGeom>
              <a:avLst/>
              <a:gdLst>
                <a:gd name="T0" fmla="*/ 1069782 w 21469"/>
                <a:gd name="T1" fmla="*/ 954485 h 21466"/>
                <a:gd name="T2" fmla="*/ 1069782 w 21469"/>
                <a:gd name="T3" fmla="*/ 954485 h 21466"/>
                <a:gd name="T4" fmla="*/ 1069782 w 21469"/>
                <a:gd name="T5" fmla="*/ 954485 h 21466"/>
                <a:gd name="T6" fmla="*/ 1069782 w 21469"/>
                <a:gd name="T7" fmla="*/ 954485 h 2146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69" h="21466" extrusionOk="0">
                  <a:moveTo>
                    <a:pt x="9685" y="2749"/>
                  </a:moveTo>
                  <a:cubicBezTo>
                    <a:pt x="10641" y="3320"/>
                    <a:pt x="11182" y="2928"/>
                    <a:pt x="13126" y="1821"/>
                  </a:cubicBezTo>
                  <a:cubicBezTo>
                    <a:pt x="15037" y="678"/>
                    <a:pt x="15865" y="2285"/>
                    <a:pt x="15865" y="2285"/>
                  </a:cubicBezTo>
                  <a:cubicBezTo>
                    <a:pt x="14336" y="5462"/>
                    <a:pt x="14336" y="5462"/>
                    <a:pt x="14336" y="5462"/>
                  </a:cubicBezTo>
                  <a:cubicBezTo>
                    <a:pt x="21122" y="12996"/>
                    <a:pt x="21122" y="12996"/>
                    <a:pt x="21122" y="12996"/>
                  </a:cubicBezTo>
                  <a:cubicBezTo>
                    <a:pt x="21568" y="13531"/>
                    <a:pt x="21600" y="14388"/>
                    <a:pt x="21122" y="14924"/>
                  </a:cubicBezTo>
                  <a:cubicBezTo>
                    <a:pt x="20644" y="15459"/>
                    <a:pt x="19880" y="15459"/>
                    <a:pt x="19402" y="14924"/>
                  </a:cubicBezTo>
                  <a:cubicBezTo>
                    <a:pt x="18414" y="13817"/>
                    <a:pt x="18414" y="13817"/>
                    <a:pt x="18414" y="13817"/>
                  </a:cubicBezTo>
                  <a:cubicBezTo>
                    <a:pt x="18350" y="13781"/>
                    <a:pt x="18287" y="13745"/>
                    <a:pt x="18223" y="13745"/>
                  </a:cubicBezTo>
                  <a:cubicBezTo>
                    <a:pt x="18159" y="13745"/>
                    <a:pt x="18096" y="13781"/>
                    <a:pt x="18032" y="13817"/>
                  </a:cubicBezTo>
                  <a:cubicBezTo>
                    <a:pt x="17936" y="13924"/>
                    <a:pt x="17936" y="14138"/>
                    <a:pt x="18032" y="14245"/>
                  </a:cubicBezTo>
                  <a:cubicBezTo>
                    <a:pt x="19529" y="15923"/>
                    <a:pt x="19529" y="15923"/>
                    <a:pt x="19529" y="15923"/>
                  </a:cubicBezTo>
                  <a:cubicBezTo>
                    <a:pt x="20007" y="16459"/>
                    <a:pt x="20007" y="17316"/>
                    <a:pt x="19561" y="17851"/>
                  </a:cubicBezTo>
                  <a:cubicBezTo>
                    <a:pt x="19561" y="17851"/>
                    <a:pt x="19561" y="17851"/>
                    <a:pt x="19561" y="17851"/>
                  </a:cubicBezTo>
                  <a:cubicBezTo>
                    <a:pt x="19083" y="18387"/>
                    <a:pt x="18319" y="18387"/>
                    <a:pt x="17841" y="17851"/>
                  </a:cubicBezTo>
                  <a:cubicBezTo>
                    <a:pt x="16280" y="16102"/>
                    <a:pt x="16280" y="16102"/>
                    <a:pt x="16280" y="16102"/>
                  </a:cubicBezTo>
                  <a:cubicBezTo>
                    <a:pt x="16248" y="16066"/>
                    <a:pt x="16152" y="16030"/>
                    <a:pt x="16088" y="16030"/>
                  </a:cubicBezTo>
                  <a:cubicBezTo>
                    <a:pt x="16025" y="16030"/>
                    <a:pt x="15961" y="16066"/>
                    <a:pt x="15897" y="16102"/>
                  </a:cubicBezTo>
                  <a:cubicBezTo>
                    <a:pt x="15802" y="16245"/>
                    <a:pt x="15802" y="16423"/>
                    <a:pt x="15897" y="16530"/>
                  </a:cubicBezTo>
                  <a:cubicBezTo>
                    <a:pt x="17076" y="17816"/>
                    <a:pt x="17076" y="17816"/>
                    <a:pt x="17076" y="17816"/>
                  </a:cubicBezTo>
                  <a:cubicBezTo>
                    <a:pt x="17299" y="18065"/>
                    <a:pt x="17427" y="18422"/>
                    <a:pt x="17427" y="18780"/>
                  </a:cubicBezTo>
                  <a:cubicBezTo>
                    <a:pt x="17427" y="19137"/>
                    <a:pt x="17299" y="19494"/>
                    <a:pt x="17076" y="19743"/>
                  </a:cubicBezTo>
                  <a:cubicBezTo>
                    <a:pt x="16598" y="20279"/>
                    <a:pt x="15834" y="20279"/>
                    <a:pt x="15356" y="19743"/>
                  </a:cubicBezTo>
                  <a:cubicBezTo>
                    <a:pt x="13731" y="17923"/>
                    <a:pt x="13731" y="17923"/>
                    <a:pt x="13731" y="17923"/>
                  </a:cubicBezTo>
                  <a:cubicBezTo>
                    <a:pt x="13635" y="17816"/>
                    <a:pt x="13444" y="17816"/>
                    <a:pt x="13349" y="17923"/>
                  </a:cubicBezTo>
                  <a:cubicBezTo>
                    <a:pt x="13349" y="17923"/>
                    <a:pt x="13349" y="17923"/>
                    <a:pt x="13349" y="17923"/>
                  </a:cubicBezTo>
                  <a:cubicBezTo>
                    <a:pt x="13317" y="17994"/>
                    <a:pt x="13285" y="18065"/>
                    <a:pt x="13285" y="18137"/>
                  </a:cubicBezTo>
                  <a:cubicBezTo>
                    <a:pt x="13285" y="18244"/>
                    <a:pt x="13317" y="18315"/>
                    <a:pt x="13349" y="18351"/>
                  </a:cubicBezTo>
                  <a:cubicBezTo>
                    <a:pt x="14081" y="19137"/>
                    <a:pt x="14081" y="19137"/>
                    <a:pt x="14081" y="19137"/>
                  </a:cubicBezTo>
                  <a:cubicBezTo>
                    <a:pt x="14527" y="19672"/>
                    <a:pt x="14559" y="20529"/>
                    <a:pt x="14081" y="21064"/>
                  </a:cubicBezTo>
                  <a:cubicBezTo>
                    <a:pt x="13604" y="21600"/>
                    <a:pt x="12839" y="21600"/>
                    <a:pt x="12361" y="21064"/>
                  </a:cubicBezTo>
                  <a:cubicBezTo>
                    <a:pt x="6595" y="14638"/>
                    <a:pt x="6595" y="14638"/>
                    <a:pt x="6595" y="14638"/>
                  </a:cubicBezTo>
                  <a:cubicBezTo>
                    <a:pt x="5894" y="13888"/>
                    <a:pt x="5320" y="12996"/>
                    <a:pt x="4874" y="12032"/>
                  </a:cubicBezTo>
                  <a:cubicBezTo>
                    <a:pt x="4396" y="11032"/>
                    <a:pt x="3791" y="10104"/>
                    <a:pt x="3058" y="9318"/>
                  </a:cubicBezTo>
                  <a:cubicBezTo>
                    <a:pt x="0" y="5891"/>
                    <a:pt x="0" y="5891"/>
                    <a:pt x="0" y="5891"/>
                  </a:cubicBezTo>
                  <a:cubicBezTo>
                    <a:pt x="5225" y="0"/>
                    <a:pt x="5225" y="0"/>
                    <a:pt x="5225" y="0"/>
                  </a:cubicBezTo>
                  <a:lnTo>
                    <a:pt x="9685" y="2749"/>
                  </a:lnTo>
                  <a:close/>
                </a:path>
              </a:pathLst>
            </a:custGeom>
            <a:solidFill>
              <a:schemeClr val="tx1">
                <a:lumMod val="75000"/>
                <a:lumOff val="2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Shape 2363"/>
            <p:cNvSpPr>
              <a:spLocks/>
            </p:cNvSpPr>
            <p:nvPr/>
          </p:nvSpPr>
          <p:spPr bwMode="auto">
            <a:xfrm>
              <a:off x="639460" y="2326201"/>
              <a:ext cx="1908970" cy="2140745"/>
            </a:xfrm>
            <a:custGeom>
              <a:avLst/>
              <a:gdLst>
                <a:gd name="T0" fmla="*/ 954485 w 21466"/>
                <a:gd name="T1" fmla="*/ 1070373 h 21481"/>
                <a:gd name="T2" fmla="*/ 954485 w 21466"/>
                <a:gd name="T3" fmla="*/ 1070373 h 21481"/>
                <a:gd name="T4" fmla="*/ 954485 w 21466"/>
                <a:gd name="T5" fmla="*/ 1070373 h 21481"/>
                <a:gd name="T6" fmla="*/ 954485 w 21466"/>
                <a:gd name="T7" fmla="*/ 1070373 h 2148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66" h="21481" extrusionOk="0">
                  <a:moveTo>
                    <a:pt x="18717" y="9685"/>
                  </a:moveTo>
                  <a:cubicBezTo>
                    <a:pt x="18146" y="10641"/>
                    <a:pt x="18538" y="11182"/>
                    <a:pt x="19645" y="13126"/>
                  </a:cubicBezTo>
                  <a:cubicBezTo>
                    <a:pt x="20788" y="15037"/>
                    <a:pt x="19181" y="15865"/>
                    <a:pt x="19181" y="15865"/>
                  </a:cubicBezTo>
                  <a:cubicBezTo>
                    <a:pt x="16004" y="14336"/>
                    <a:pt x="16004" y="14336"/>
                    <a:pt x="16004" y="14336"/>
                  </a:cubicBezTo>
                  <a:cubicBezTo>
                    <a:pt x="8470" y="21122"/>
                    <a:pt x="8470" y="21122"/>
                    <a:pt x="8470" y="21122"/>
                  </a:cubicBezTo>
                  <a:cubicBezTo>
                    <a:pt x="7935" y="21600"/>
                    <a:pt x="7078" y="21600"/>
                    <a:pt x="6542" y="21122"/>
                  </a:cubicBezTo>
                  <a:cubicBezTo>
                    <a:pt x="6007" y="20644"/>
                    <a:pt x="6007" y="19880"/>
                    <a:pt x="6542" y="19402"/>
                  </a:cubicBezTo>
                  <a:cubicBezTo>
                    <a:pt x="7649" y="18414"/>
                    <a:pt x="7649" y="18414"/>
                    <a:pt x="7649" y="18414"/>
                  </a:cubicBezTo>
                  <a:cubicBezTo>
                    <a:pt x="7721" y="18350"/>
                    <a:pt x="7721" y="18287"/>
                    <a:pt x="7721" y="18223"/>
                  </a:cubicBezTo>
                  <a:cubicBezTo>
                    <a:pt x="7721" y="18159"/>
                    <a:pt x="7721" y="18096"/>
                    <a:pt x="7649" y="18032"/>
                  </a:cubicBezTo>
                  <a:cubicBezTo>
                    <a:pt x="7542" y="17936"/>
                    <a:pt x="7328" y="17936"/>
                    <a:pt x="7221" y="18032"/>
                  </a:cubicBezTo>
                  <a:cubicBezTo>
                    <a:pt x="5543" y="19561"/>
                    <a:pt x="5543" y="19561"/>
                    <a:pt x="5543" y="19561"/>
                  </a:cubicBezTo>
                  <a:cubicBezTo>
                    <a:pt x="5007" y="20007"/>
                    <a:pt x="4150" y="20007"/>
                    <a:pt x="3615" y="19561"/>
                  </a:cubicBezTo>
                  <a:cubicBezTo>
                    <a:pt x="3615" y="19561"/>
                    <a:pt x="3615" y="19561"/>
                    <a:pt x="3615" y="19561"/>
                  </a:cubicBezTo>
                  <a:cubicBezTo>
                    <a:pt x="3115" y="19083"/>
                    <a:pt x="3079" y="18319"/>
                    <a:pt x="3615" y="17841"/>
                  </a:cubicBezTo>
                  <a:cubicBezTo>
                    <a:pt x="5364" y="16280"/>
                    <a:pt x="5364" y="16280"/>
                    <a:pt x="5364" y="16280"/>
                  </a:cubicBezTo>
                  <a:cubicBezTo>
                    <a:pt x="5400" y="16248"/>
                    <a:pt x="5436" y="16184"/>
                    <a:pt x="5436" y="16088"/>
                  </a:cubicBezTo>
                  <a:cubicBezTo>
                    <a:pt x="5436" y="16025"/>
                    <a:pt x="5400" y="15961"/>
                    <a:pt x="5364" y="15897"/>
                  </a:cubicBezTo>
                  <a:cubicBezTo>
                    <a:pt x="5221" y="15802"/>
                    <a:pt x="5043" y="15802"/>
                    <a:pt x="4936" y="15897"/>
                  </a:cubicBezTo>
                  <a:cubicBezTo>
                    <a:pt x="3650" y="17076"/>
                    <a:pt x="3650" y="17076"/>
                    <a:pt x="3650" y="17076"/>
                  </a:cubicBezTo>
                  <a:cubicBezTo>
                    <a:pt x="3401" y="17299"/>
                    <a:pt x="3044" y="17427"/>
                    <a:pt x="2686" y="17427"/>
                  </a:cubicBezTo>
                  <a:cubicBezTo>
                    <a:pt x="2329" y="17427"/>
                    <a:pt x="1972" y="17299"/>
                    <a:pt x="1723" y="17076"/>
                  </a:cubicBezTo>
                  <a:cubicBezTo>
                    <a:pt x="1187" y="16598"/>
                    <a:pt x="1187" y="15834"/>
                    <a:pt x="1723" y="15356"/>
                  </a:cubicBezTo>
                  <a:cubicBezTo>
                    <a:pt x="3543" y="13731"/>
                    <a:pt x="3543" y="13731"/>
                    <a:pt x="3543" y="13731"/>
                  </a:cubicBezTo>
                  <a:cubicBezTo>
                    <a:pt x="3650" y="13635"/>
                    <a:pt x="3650" y="13476"/>
                    <a:pt x="3543" y="13349"/>
                  </a:cubicBezTo>
                  <a:cubicBezTo>
                    <a:pt x="3543" y="13349"/>
                    <a:pt x="3543" y="13349"/>
                    <a:pt x="3543" y="13349"/>
                  </a:cubicBezTo>
                  <a:cubicBezTo>
                    <a:pt x="3472" y="13317"/>
                    <a:pt x="3401" y="13285"/>
                    <a:pt x="3329" y="13285"/>
                  </a:cubicBezTo>
                  <a:cubicBezTo>
                    <a:pt x="3258" y="13285"/>
                    <a:pt x="3151" y="13317"/>
                    <a:pt x="3115" y="13349"/>
                  </a:cubicBezTo>
                  <a:cubicBezTo>
                    <a:pt x="2329" y="14081"/>
                    <a:pt x="2329" y="14081"/>
                    <a:pt x="2329" y="14081"/>
                  </a:cubicBezTo>
                  <a:cubicBezTo>
                    <a:pt x="1794" y="14527"/>
                    <a:pt x="937" y="14559"/>
                    <a:pt x="402" y="14081"/>
                  </a:cubicBezTo>
                  <a:cubicBezTo>
                    <a:pt x="-134" y="13604"/>
                    <a:pt x="-134" y="12839"/>
                    <a:pt x="402" y="12361"/>
                  </a:cubicBezTo>
                  <a:cubicBezTo>
                    <a:pt x="6828" y="6595"/>
                    <a:pt x="6828" y="6595"/>
                    <a:pt x="6828" y="6595"/>
                  </a:cubicBezTo>
                  <a:cubicBezTo>
                    <a:pt x="7613" y="5894"/>
                    <a:pt x="8470" y="5320"/>
                    <a:pt x="9434" y="4874"/>
                  </a:cubicBezTo>
                  <a:cubicBezTo>
                    <a:pt x="10434" y="4396"/>
                    <a:pt x="11362" y="3791"/>
                    <a:pt x="12183" y="3058"/>
                  </a:cubicBezTo>
                  <a:cubicBezTo>
                    <a:pt x="15575" y="0"/>
                    <a:pt x="15575" y="0"/>
                    <a:pt x="15575" y="0"/>
                  </a:cubicBezTo>
                  <a:cubicBezTo>
                    <a:pt x="21466" y="5225"/>
                    <a:pt x="21466" y="5225"/>
                    <a:pt x="21466" y="5225"/>
                  </a:cubicBezTo>
                  <a:lnTo>
                    <a:pt x="18717" y="9685"/>
                  </a:lnTo>
                  <a:close/>
                </a:path>
              </a:pathLst>
            </a:custGeom>
            <a:solidFill>
              <a:srgbClr val="4BC9D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Shape 2364"/>
            <p:cNvSpPr/>
            <p:nvPr/>
          </p:nvSpPr>
          <p:spPr>
            <a:xfrm>
              <a:off x="1930098" y="1417358"/>
              <a:ext cx="2138364" cy="1909763"/>
            </a:xfrm>
            <a:custGeom>
              <a:avLst/>
              <a:gdLst/>
              <a:ahLst/>
              <a:cxnLst>
                <a:cxn ang="0">
                  <a:pos x="wd2" y="hd2"/>
                </a:cxn>
                <a:cxn ang="5400000">
                  <a:pos x="wd2" y="hd2"/>
                </a:cxn>
                <a:cxn ang="10800000">
                  <a:pos x="wd2" y="hd2"/>
                </a:cxn>
                <a:cxn ang="16200000">
                  <a:pos x="wd2" y="hd2"/>
                </a:cxn>
              </a:cxnLst>
              <a:rect l="0" t="0" r="r" b="b"/>
              <a:pathLst>
                <a:path w="21469" h="21466" extrusionOk="0">
                  <a:moveTo>
                    <a:pt x="11784" y="18717"/>
                  </a:moveTo>
                  <a:cubicBezTo>
                    <a:pt x="10828" y="18146"/>
                    <a:pt x="10287" y="18538"/>
                    <a:pt x="8343" y="19645"/>
                  </a:cubicBezTo>
                  <a:cubicBezTo>
                    <a:pt x="6432" y="20788"/>
                    <a:pt x="5604" y="19181"/>
                    <a:pt x="5604" y="19181"/>
                  </a:cubicBezTo>
                  <a:cubicBezTo>
                    <a:pt x="7133" y="16004"/>
                    <a:pt x="7133" y="16004"/>
                    <a:pt x="7133" y="16004"/>
                  </a:cubicBezTo>
                  <a:cubicBezTo>
                    <a:pt x="347" y="8470"/>
                    <a:pt x="347" y="8470"/>
                    <a:pt x="347" y="8470"/>
                  </a:cubicBezTo>
                  <a:cubicBezTo>
                    <a:pt x="-99" y="7935"/>
                    <a:pt x="-131" y="7078"/>
                    <a:pt x="347" y="6542"/>
                  </a:cubicBezTo>
                  <a:cubicBezTo>
                    <a:pt x="825" y="6007"/>
                    <a:pt x="1589" y="6007"/>
                    <a:pt x="2067" y="6542"/>
                  </a:cubicBezTo>
                  <a:cubicBezTo>
                    <a:pt x="3055" y="7649"/>
                    <a:pt x="3055" y="7649"/>
                    <a:pt x="3055" y="7649"/>
                  </a:cubicBezTo>
                  <a:cubicBezTo>
                    <a:pt x="3119" y="7721"/>
                    <a:pt x="3182" y="7756"/>
                    <a:pt x="3246" y="7721"/>
                  </a:cubicBezTo>
                  <a:cubicBezTo>
                    <a:pt x="3310" y="7721"/>
                    <a:pt x="3405" y="7721"/>
                    <a:pt x="3437" y="7649"/>
                  </a:cubicBezTo>
                  <a:cubicBezTo>
                    <a:pt x="3533" y="7542"/>
                    <a:pt x="3533" y="7328"/>
                    <a:pt x="3437" y="7221"/>
                  </a:cubicBezTo>
                  <a:cubicBezTo>
                    <a:pt x="1940" y="5543"/>
                    <a:pt x="1940" y="5543"/>
                    <a:pt x="1940" y="5543"/>
                  </a:cubicBezTo>
                  <a:cubicBezTo>
                    <a:pt x="1462" y="5007"/>
                    <a:pt x="1462" y="4150"/>
                    <a:pt x="1908" y="3615"/>
                  </a:cubicBezTo>
                  <a:cubicBezTo>
                    <a:pt x="1908" y="3615"/>
                    <a:pt x="1908" y="3615"/>
                    <a:pt x="1908" y="3615"/>
                  </a:cubicBezTo>
                  <a:cubicBezTo>
                    <a:pt x="2386" y="3115"/>
                    <a:pt x="3150" y="3079"/>
                    <a:pt x="3628" y="3615"/>
                  </a:cubicBezTo>
                  <a:cubicBezTo>
                    <a:pt x="5189" y="5364"/>
                    <a:pt x="5189" y="5364"/>
                    <a:pt x="5189" y="5364"/>
                  </a:cubicBezTo>
                  <a:cubicBezTo>
                    <a:pt x="5221" y="5400"/>
                    <a:pt x="5317" y="5436"/>
                    <a:pt x="5381" y="5436"/>
                  </a:cubicBezTo>
                  <a:cubicBezTo>
                    <a:pt x="5444" y="5436"/>
                    <a:pt x="5508" y="5400"/>
                    <a:pt x="5572" y="5364"/>
                  </a:cubicBezTo>
                  <a:cubicBezTo>
                    <a:pt x="5667" y="5221"/>
                    <a:pt x="5667" y="5043"/>
                    <a:pt x="5572" y="4936"/>
                  </a:cubicBezTo>
                  <a:cubicBezTo>
                    <a:pt x="4393" y="3650"/>
                    <a:pt x="4393" y="3650"/>
                    <a:pt x="4393" y="3650"/>
                  </a:cubicBezTo>
                  <a:cubicBezTo>
                    <a:pt x="4170" y="3401"/>
                    <a:pt x="4042" y="3044"/>
                    <a:pt x="4042" y="2686"/>
                  </a:cubicBezTo>
                  <a:cubicBezTo>
                    <a:pt x="4042" y="2329"/>
                    <a:pt x="4170" y="1972"/>
                    <a:pt x="4393" y="1723"/>
                  </a:cubicBezTo>
                  <a:cubicBezTo>
                    <a:pt x="4871" y="1187"/>
                    <a:pt x="5635" y="1187"/>
                    <a:pt x="6113" y="1723"/>
                  </a:cubicBezTo>
                  <a:cubicBezTo>
                    <a:pt x="7738" y="3543"/>
                    <a:pt x="7738" y="3543"/>
                    <a:pt x="7738" y="3543"/>
                  </a:cubicBezTo>
                  <a:cubicBezTo>
                    <a:pt x="7834" y="3650"/>
                    <a:pt x="8025" y="3650"/>
                    <a:pt x="8120" y="3543"/>
                  </a:cubicBezTo>
                  <a:cubicBezTo>
                    <a:pt x="8120" y="3543"/>
                    <a:pt x="8120" y="3543"/>
                    <a:pt x="8120" y="3543"/>
                  </a:cubicBezTo>
                  <a:cubicBezTo>
                    <a:pt x="8152" y="3472"/>
                    <a:pt x="8184" y="3401"/>
                    <a:pt x="8184" y="3329"/>
                  </a:cubicBezTo>
                  <a:cubicBezTo>
                    <a:pt x="8184" y="3258"/>
                    <a:pt x="8152" y="3186"/>
                    <a:pt x="8120" y="3115"/>
                  </a:cubicBezTo>
                  <a:cubicBezTo>
                    <a:pt x="7388" y="2329"/>
                    <a:pt x="7388" y="2329"/>
                    <a:pt x="7388" y="2329"/>
                  </a:cubicBezTo>
                  <a:cubicBezTo>
                    <a:pt x="6942" y="1794"/>
                    <a:pt x="6942" y="937"/>
                    <a:pt x="7388" y="402"/>
                  </a:cubicBezTo>
                  <a:cubicBezTo>
                    <a:pt x="7865" y="-134"/>
                    <a:pt x="8630" y="-134"/>
                    <a:pt x="9108" y="402"/>
                  </a:cubicBezTo>
                  <a:cubicBezTo>
                    <a:pt x="14874" y="6828"/>
                    <a:pt x="14874" y="6828"/>
                    <a:pt x="14874" y="6828"/>
                  </a:cubicBezTo>
                  <a:cubicBezTo>
                    <a:pt x="15575" y="7613"/>
                    <a:pt x="16149" y="8470"/>
                    <a:pt x="16595" y="9434"/>
                  </a:cubicBezTo>
                  <a:cubicBezTo>
                    <a:pt x="17073" y="10434"/>
                    <a:pt x="17678" y="11362"/>
                    <a:pt x="18411" y="12183"/>
                  </a:cubicBezTo>
                  <a:cubicBezTo>
                    <a:pt x="21469" y="15575"/>
                    <a:pt x="21469" y="15575"/>
                    <a:pt x="21469" y="15575"/>
                  </a:cubicBezTo>
                  <a:cubicBezTo>
                    <a:pt x="16244" y="21466"/>
                    <a:pt x="16244" y="21466"/>
                    <a:pt x="16244" y="21466"/>
                  </a:cubicBezTo>
                  <a:lnTo>
                    <a:pt x="11784" y="18717"/>
                  </a:lnTo>
                  <a:close/>
                </a:path>
              </a:pathLst>
            </a:custGeom>
            <a:solidFill>
              <a:schemeClr val="tx1">
                <a:lumMod val="75000"/>
                <a:lumOff val="25000"/>
              </a:schemeClr>
            </a:solidFill>
            <a:ln w="12700" cap="flat">
              <a:noFill/>
              <a:miter lim="400000"/>
            </a:ln>
            <a:effectLst/>
          </p:spPr>
          <p:txBody>
            <a:bodyPr lIns="45719" tIns="45719" rIns="45719" b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Shape 2365"/>
            <p:cNvSpPr/>
            <p:nvPr/>
          </p:nvSpPr>
          <p:spPr>
            <a:xfrm>
              <a:off x="3068337" y="2709584"/>
              <a:ext cx="1909763" cy="2138363"/>
            </a:xfrm>
            <a:custGeom>
              <a:avLst/>
              <a:gdLst/>
              <a:ahLst/>
              <a:cxnLst>
                <a:cxn ang="0">
                  <a:pos x="wd2" y="hd2"/>
                </a:cxn>
                <a:cxn ang="5400000">
                  <a:pos x="wd2" y="hd2"/>
                </a:cxn>
                <a:cxn ang="10800000">
                  <a:pos x="wd2" y="hd2"/>
                </a:cxn>
                <a:cxn ang="16200000">
                  <a:pos x="wd2" y="hd2"/>
                </a:cxn>
              </a:cxnLst>
              <a:rect l="0" t="0" r="r" b="b"/>
              <a:pathLst>
                <a:path w="21466" h="21488" extrusionOk="0">
                  <a:moveTo>
                    <a:pt x="2749" y="11789"/>
                  </a:moveTo>
                  <a:cubicBezTo>
                    <a:pt x="3320" y="10832"/>
                    <a:pt x="2928" y="10289"/>
                    <a:pt x="1821" y="8343"/>
                  </a:cubicBezTo>
                  <a:cubicBezTo>
                    <a:pt x="678" y="6429"/>
                    <a:pt x="2285" y="5599"/>
                    <a:pt x="2285" y="5599"/>
                  </a:cubicBezTo>
                  <a:cubicBezTo>
                    <a:pt x="5462" y="7131"/>
                    <a:pt x="5462" y="7131"/>
                    <a:pt x="5462" y="7131"/>
                  </a:cubicBezTo>
                  <a:cubicBezTo>
                    <a:pt x="12996" y="335"/>
                    <a:pt x="12996" y="335"/>
                    <a:pt x="12996" y="335"/>
                  </a:cubicBezTo>
                  <a:cubicBezTo>
                    <a:pt x="13531" y="-112"/>
                    <a:pt x="14388" y="-112"/>
                    <a:pt x="14924" y="335"/>
                  </a:cubicBezTo>
                  <a:cubicBezTo>
                    <a:pt x="15459" y="813"/>
                    <a:pt x="15459" y="1579"/>
                    <a:pt x="14924" y="2058"/>
                  </a:cubicBezTo>
                  <a:cubicBezTo>
                    <a:pt x="13817" y="3047"/>
                    <a:pt x="13817" y="3047"/>
                    <a:pt x="13817" y="3047"/>
                  </a:cubicBezTo>
                  <a:cubicBezTo>
                    <a:pt x="13745" y="3110"/>
                    <a:pt x="13745" y="3174"/>
                    <a:pt x="13745" y="3238"/>
                  </a:cubicBezTo>
                  <a:cubicBezTo>
                    <a:pt x="13745" y="3302"/>
                    <a:pt x="13745" y="3398"/>
                    <a:pt x="13817" y="3430"/>
                  </a:cubicBezTo>
                  <a:cubicBezTo>
                    <a:pt x="13924" y="3525"/>
                    <a:pt x="14138" y="3525"/>
                    <a:pt x="14245" y="3430"/>
                  </a:cubicBezTo>
                  <a:cubicBezTo>
                    <a:pt x="15923" y="1930"/>
                    <a:pt x="15923" y="1930"/>
                    <a:pt x="15923" y="1930"/>
                  </a:cubicBezTo>
                  <a:cubicBezTo>
                    <a:pt x="16459" y="1451"/>
                    <a:pt x="17316" y="1451"/>
                    <a:pt x="17851" y="1898"/>
                  </a:cubicBezTo>
                  <a:cubicBezTo>
                    <a:pt x="17851" y="1898"/>
                    <a:pt x="17851" y="1898"/>
                    <a:pt x="17851" y="1898"/>
                  </a:cubicBezTo>
                  <a:cubicBezTo>
                    <a:pt x="18387" y="2377"/>
                    <a:pt x="18387" y="3142"/>
                    <a:pt x="17851" y="3621"/>
                  </a:cubicBezTo>
                  <a:cubicBezTo>
                    <a:pt x="16102" y="5184"/>
                    <a:pt x="16102" y="5184"/>
                    <a:pt x="16102" y="5184"/>
                  </a:cubicBezTo>
                  <a:cubicBezTo>
                    <a:pt x="16066" y="5248"/>
                    <a:pt x="16030" y="5312"/>
                    <a:pt x="16030" y="5376"/>
                  </a:cubicBezTo>
                  <a:cubicBezTo>
                    <a:pt x="16030" y="5440"/>
                    <a:pt x="16066" y="5503"/>
                    <a:pt x="16102" y="5567"/>
                  </a:cubicBezTo>
                  <a:cubicBezTo>
                    <a:pt x="16245" y="5663"/>
                    <a:pt x="16423" y="5663"/>
                    <a:pt x="16530" y="5567"/>
                  </a:cubicBezTo>
                  <a:cubicBezTo>
                    <a:pt x="17816" y="4387"/>
                    <a:pt x="17816" y="4387"/>
                    <a:pt x="17816" y="4387"/>
                  </a:cubicBezTo>
                  <a:cubicBezTo>
                    <a:pt x="18065" y="4163"/>
                    <a:pt x="18422" y="4036"/>
                    <a:pt x="18780" y="4036"/>
                  </a:cubicBezTo>
                  <a:cubicBezTo>
                    <a:pt x="19137" y="4036"/>
                    <a:pt x="19494" y="4163"/>
                    <a:pt x="19743" y="4387"/>
                  </a:cubicBezTo>
                  <a:cubicBezTo>
                    <a:pt x="20279" y="4865"/>
                    <a:pt x="20279" y="5631"/>
                    <a:pt x="19743" y="6110"/>
                  </a:cubicBezTo>
                  <a:cubicBezTo>
                    <a:pt x="17923" y="7737"/>
                    <a:pt x="17923" y="7737"/>
                    <a:pt x="17923" y="7737"/>
                  </a:cubicBezTo>
                  <a:cubicBezTo>
                    <a:pt x="17816" y="7832"/>
                    <a:pt x="17816" y="8024"/>
                    <a:pt x="17923" y="8120"/>
                  </a:cubicBezTo>
                  <a:cubicBezTo>
                    <a:pt x="17923" y="8120"/>
                    <a:pt x="17923" y="8120"/>
                    <a:pt x="17923" y="8120"/>
                  </a:cubicBezTo>
                  <a:cubicBezTo>
                    <a:pt x="17994" y="8152"/>
                    <a:pt x="18065" y="8183"/>
                    <a:pt x="18137" y="8183"/>
                  </a:cubicBezTo>
                  <a:cubicBezTo>
                    <a:pt x="18208" y="8183"/>
                    <a:pt x="18315" y="8152"/>
                    <a:pt x="18351" y="8120"/>
                  </a:cubicBezTo>
                  <a:cubicBezTo>
                    <a:pt x="19137" y="7418"/>
                    <a:pt x="19137" y="7418"/>
                    <a:pt x="19137" y="7418"/>
                  </a:cubicBezTo>
                  <a:cubicBezTo>
                    <a:pt x="19672" y="6939"/>
                    <a:pt x="20529" y="6939"/>
                    <a:pt x="21064" y="7386"/>
                  </a:cubicBezTo>
                  <a:cubicBezTo>
                    <a:pt x="21600" y="7864"/>
                    <a:pt x="21600" y="8630"/>
                    <a:pt x="21064" y="9109"/>
                  </a:cubicBezTo>
                  <a:cubicBezTo>
                    <a:pt x="14638" y="14884"/>
                    <a:pt x="14638" y="14884"/>
                    <a:pt x="14638" y="14884"/>
                  </a:cubicBezTo>
                  <a:cubicBezTo>
                    <a:pt x="13888" y="15585"/>
                    <a:pt x="12996" y="16160"/>
                    <a:pt x="12032" y="16606"/>
                  </a:cubicBezTo>
                  <a:cubicBezTo>
                    <a:pt x="11032" y="17085"/>
                    <a:pt x="10104" y="17691"/>
                    <a:pt x="9318" y="18425"/>
                  </a:cubicBezTo>
                  <a:cubicBezTo>
                    <a:pt x="5891" y="21488"/>
                    <a:pt x="5891" y="21488"/>
                    <a:pt x="5891" y="21488"/>
                  </a:cubicBezTo>
                  <a:cubicBezTo>
                    <a:pt x="0" y="16256"/>
                    <a:pt x="0" y="16256"/>
                    <a:pt x="0" y="16256"/>
                  </a:cubicBezTo>
                  <a:lnTo>
                    <a:pt x="2749" y="11789"/>
                  </a:lnTo>
                  <a:close/>
                </a:path>
              </a:pathLst>
            </a:custGeom>
            <a:solidFill>
              <a:srgbClr val="4BC9D0"/>
            </a:solidFill>
            <a:ln w="12700" cap="flat">
              <a:noFill/>
              <a:miter lim="400000"/>
            </a:ln>
            <a:effectLst/>
          </p:spPr>
          <p:txBody>
            <a:bodyPr lIns="45719" tIns="45719" rIns="45719" b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Shape 2369"/>
            <p:cNvSpPr>
              <a:spLocks noChangeArrowheads="1"/>
            </p:cNvSpPr>
            <p:nvPr/>
          </p:nvSpPr>
          <p:spPr bwMode="auto">
            <a:xfrm>
              <a:off x="1272079" y="2475427"/>
              <a:ext cx="574677" cy="577851"/>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26" name="Shape 2372"/>
            <p:cNvSpPr>
              <a:spLocks noChangeArrowheads="1"/>
            </p:cNvSpPr>
            <p:nvPr/>
          </p:nvSpPr>
          <p:spPr bwMode="auto">
            <a:xfrm>
              <a:off x="1697528" y="4548702"/>
              <a:ext cx="577851" cy="577851"/>
            </a:xfrm>
            <a:prstGeom prst="ellipse">
              <a:avLst/>
            </a:prstGeom>
            <a:solidFill>
              <a:srgbClr val="4BC9D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27" name="Shape 2375"/>
            <p:cNvSpPr>
              <a:spLocks noChangeArrowheads="1"/>
            </p:cNvSpPr>
            <p:nvPr/>
          </p:nvSpPr>
          <p:spPr bwMode="auto">
            <a:xfrm>
              <a:off x="3770804" y="4123253"/>
              <a:ext cx="577851" cy="57467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28" name="Shape 2378"/>
            <p:cNvSpPr>
              <a:spLocks noChangeArrowheads="1"/>
            </p:cNvSpPr>
            <p:nvPr/>
          </p:nvSpPr>
          <p:spPr bwMode="auto">
            <a:xfrm>
              <a:off x="3342179" y="2049977"/>
              <a:ext cx="577851" cy="574677"/>
            </a:xfrm>
            <a:prstGeom prst="ellipse">
              <a:avLst/>
            </a:prstGeom>
            <a:solidFill>
              <a:srgbClr val="4BC9D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Calibri" charset="0"/>
                <a:ea typeface="宋体" panose="02010600030101010101" pitchFamily="2" charset="-122"/>
                <a:cs typeface="+mn-cs"/>
              </a:endParaRPr>
            </a:p>
          </p:txBody>
        </p:sp>
        <p:sp>
          <p:nvSpPr>
            <p:cNvPr id="29" name="Shape 2784"/>
            <p:cNvSpPr/>
            <p:nvPr/>
          </p:nvSpPr>
          <p:spPr>
            <a:xfrm>
              <a:off x="3920824" y="4274860"/>
              <a:ext cx="277813" cy="27940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30" name="Shape 2748"/>
            <p:cNvSpPr/>
            <p:nvPr/>
          </p:nvSpPr>
          <p:spPr>
            <a:xfrm>
              <a:off x="3506487" y="2192059"/>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31" name="Shape 2778"/>
            <p:cNvSpPr/>
            <p:nvPr/>
          </p:nvSpPr>
          <p:spPr>
            <a:xfrm>
              <a:off x="1425273" y="2625446"/>
              <a:ext cx="279400" cy="277813"/>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32" name="Shape 2774"/>
            <p:cNvSpPr/>
            <p:nvPr/>
          </p:nvSpPr>
          <p:spPr>
            <a:xfrm>
              <a:off x="1847548" y="4733647"/>
              <a:ext cx="277813" cy="279400"/>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grpSp>
      <p:sp>
        <p:nvSpPr>
          <p:cNvPr id="52" name="矩形 51"/>
          <p:cNvSpPr/>
          <p:nvPr/>
        </p:nvSpPr>
        <p:spPr>
          <a:xfrm>
            <a:off x="4389134" y="371410"/>
            <a:ext cx="2738980" cy="717889"/>
          </a:xfrm>
          <a:prstGeom prst="rect">
            <a:avLst/>
          </a:prstGeom>
        </p:spPr>
        <p:txBody>
          <a:bodyPr wrap="square">
            <a:spAutoFit/>
          </a:bodyPr>
          <a:lstStyle/>
          <a:p>
            <a:pPr lvl="0" eaLnBrk="1" fontAlgn="auto" hangingPunct="1">
              <a:lnSpc>
                <a:spcPct val="110000"/>
              </a:lnSpc>
              <a:spcBef>
                <a:spcPts val="0"/>
              </a:spcBef>
              <a:spcAft>
                <a:spcPts val="0"/>
              </a:spcAft>
            </a:pPr>
            <a:r>
              <a:rPr lang="zh-TW" altLang="en-US" sz="4000" b="1" dirty="0" smtClean="0">
                <a:solidFill>
                  <a:srgbClr val="FF0000"/>
                </a:solidFill>
                <a:latin typeface="微軟正黑體" panose="020B0604030504040204" pitchFamily="34" charset="-120"/>
                <a:ea typeface="微軟正黑體" panose="020B0604030504040204" pitchFamily="34" charset="-120"/>
              </a:rPr>
              <a:t>教材</a:t>
            </a:r>
            <a:r>
              <a:rPr lang="zh-TW" altLang="en-US" sz="4000" b="1" dirty="0">
                <a:solidFill>
                  <a:srgbClr val="FF0000"/>
                </a:solidFill>
                <a:latin typeface="微軟正黑體" panose="020B0604030504040204" pitchFamily="34" charset="-120"/>
                <a:ea typeface="微軟正黑體" panose="020B0604030504040204" pitchFamily="34" charset="-120"/>
              </a:rPr>
              <a:t>編選</a:t>
            </a:r>
            <a:endParaRPr kumimoji="1" lang="zh-CN" altLang="en-US" sz="4000" b="1" i="0" u="none" strike="noStrike" kern="1200" cap="none" spc="0" normalizeH="0" baseline="0" noProof="0" dirty="0">
              <a:ln>
                <a:noFill/>
              </a:ln>
              <a:solidFill>
                <a:srgbClr val="FF0000"/>
              </a:solidFill>
              <a:uLnTx/>
              <a:uFillTx/>
              <a:latin typeface="微軟正黑體" panose="020B0604030504040204" pitchFamily="34" charset="-120"/>
              <a:ea typeface="微軟正黑體" panose="020B0604030504040204" pitchFamily="34" charset="-120"/>
              <a:cs typeface="微软雅黑"/>
            </a:endParaRPr>
          </a:p>
        </p:txBody>
      </p:sp>
      <p:grpSp>
        <p:nvGrpSpPr>
          <p:cNvPr id="36" name="群組 35"/>
          <p:cNvGrpSpPr/>
          <p:nvPr/>
        </p:nvGrpSpPr>
        <p:grpSpPr>
          <a:xfrm>
            <a:off x="3726194" y="1395953"/>
            <a:ext cx="8000986" cy="5408907"/>
            <a:chOff x="2152650" y="1449093"/>
            <a:chExt cx="7539962" cy="5408907"/>
          </a:xfrm>
        </p:grpSpPr>
        <p:grpSp>
          <p:nvGrpSpPr>
            <p:cNvPr id="37" name="群組 36"/>
            <p:cNvGrpSpPr/>
            <p:nvPr/>
          </p:nvGrpSpPr>
          <p:grpSpPr>
            <a:xfrm>
              <a:off x="2152650" y="1449093"/>
              <a:ext cx="7486649" cy="4116646"/>
              <a:chOff x="2152650" y="1449093"/>
              <a:chExt cx="7486649" cy="4116646"/>
            </a:xfrm>
          </p:grpSpPr>
          <p:sp>
            <p:nvSpPr>
              <p:cNvPr id="47" name="手繪多邊形 46"/>
              <p:cNvSpPr/>
              <p:nvPr/>
            </p:nvSpPr>
            <p:spPr>
              <a:xfrm>
                <a:off x="2152650" y="1449093"/>
                <a:ext cx="1051731" cy="1502473"/>
              </a:xfrm>
              <a:custGeom>
                <a:avLst/>
                <a:gdLst>
                  <a:gd name="connsiteX0" fmla="*/ 0 w 1502473"/>
                  <a:gd name="connsiteY0" fmla="*/ 0 h 1051731"/>
                  <a:gd name="connsiteX1" fmla="*/ 976608 w 1502473"/>
                  <a:gd name="connsiteY1" fmla="*/ 0 h 1051731"/>
                  <a:gd name="connsiteX2" fmla="*/ 1502473 w 1502473"/>
                  <a:gd name="connsiteY2" fmla="*/ 525866 h 1051731"/>
                  <a:gd name="connsiteX3" fmla="*/ 976608 w 1502473"/>
                  <a:gd name="connsiteY3" fmla="*/ 1051731 h 1051731"/>
                  <a:gd name="connsiteX4" fmla="*/ 0 w 1502473"/>
                  <a:gd name="connsiteY4" fmla="*/ 1051731 h 1051731"/>
                  <a:gd name="connsiteX5" fmla="*/ 525866 w 1502473"/>
                  <a:gd name="connsiteY5" fmla="*/ 525866 h 1051731"/>
                  <a:gd name="connsiteX6" fmla="*/ 0 w 1502473"/>
                  <a:gd name="connsiteY6" fmla="*/ 0 h 105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473" h="1051731">
                    <a:moveTo>
                      <a:pt x="1502473" y="0"/>
                    </a:moveTo>
                    <a:lnTo>
                      <a:pt x="1502473" y="683626"/>
                    </a:lnTo>
                    <a:lnTo>
                      <a:pt x="751236" y="1051731"/>
                    </a:lnTo>
                    <a:lnTo>
                      <a:pt x="0" y="683626"/>
                    </a:lnTo>
                    <a:lnTo>
                      <a:pt x="0" y="0"/>
                    </a:lnTo>
                    <a:lnTo>
                      <a:pt x="751236" y="368106"/>
                    </a:lnTo>
                    <a:lnTo>
                      <a:pt x="1502473" y="0"/>
                    </a:lnTo>
                    <a:close/>
                  </a:path>
                </a:pathLst>
              </a:custGeom>
              <a:solidFill>
                <a:srgbClr val="4BC9D0"/>
              </a:solidFill>
              <a:ln w="12700" cap="flat" cmpd="sng" algn="ctr">
                <a:solidFill>
                  <a:srgbClr val="5B9BD5">
                    <a:hueOff val="0"/>
                    <a:satOff val="0"/>
                    <a:lumOff val="0"/>
                    <a:alphaOff val="0"/>
                  </a:srgbClr>
                </a:solidFill>
                <a:prstDash val="solid"/>
                <a:miter lim="800000"/>
              </a:ln>
              <a:effectLst/>
            </p:spPr>
            <p:txBody>
              <a:bodyPr spcFirstLastPara="0" vert="horz" wrap="square" lIns="17146" tIns="543011" rIns="17144" bIns="543010"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蒐集</a:t>
                </a:r>
              </a:p>
            </p:txBody>
          </p:sp>
          <p:sp>
            <p:nvSpPr>
              <p:cNvPr id="53" name="手繪多邊形 52"/>
              <p:cNvSpPr/>
              <p:nvPr/>
            </p:nvSpPr>
            <p:spPr>
              <a:xfrm>
                <a:off x="3204380" y="1449094"/>
                <a:ext cx="6434919" cy="976608"/>
              </a:xfrm>
              <a:custGeom>
                <a:avLst/>
                <a:gdLst>
                  <a:gd name="connsiteX0" fmla="*/ 162771 w 976607"/>
                  <a:gd name="connsiteY0" fmla="*/ 0 h 6434918"/>
                  <a:gd name="connsiteX1" fmla="*/ 813836 w 976607"/>
                  <a:gd name="connsiteY1" fmla="*/ 0 h 6434918"/>
                  <a:gd name="connsiteX2" fmla="*/ 976607 w 976607"/>
                  <a:gd name="connsiteY2" fmla="*/ 162771 h 6434918"/>
                  <a:gd name="connsiteX3" fmla="*/ 976607 w 976607"/>
                  <a:gd name="connsiteY3" fmla="*/ 6434918 h 6434918"/>
                  <a:gd name="connsiteX4" fmla="*/ 976607 w 976607"/>
                  <a:gd name="connsiteY4" fmla="*/ 6434918 h 6434918"/>
                  <a:gd name="connsiteX5" fmla="*/ 0 w 976607"/>
                  <a:gd name="connsiteY5" fmla="*/ 6434918 h 6434918"/>
                  <a:gd name="connsiteX6" fmla="*/ 0 w 976607"/>
                  <a:gd name="connsiteY6" fmla="*/ 6434918 h 6434918"/>
                  <a:gd name="connsiteX7" fmla="*/ 0 w 976607"/>
                  <a:gd name="connsiteY7" fmla="*/ 162771 h 6434918"/>
                  <a:gd name="connsiteX8" fmla="*/ 162771 w 976607"/>
                  <a:gd name="connsiteY8" fmla="*/ 0 h 643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607" h="6434918">
                    <a:moveTo>
                      <a:pt x="976607" y="1072509"/>
                    </a:moveTo>
                    <a:lnTo>
                      <a:pt x="976607" y="5362409"/>
                    </a:lnTo>
                    <a:cubicBezTo>
                      <a:pt x="976607" y="5954738"/>
                      <a:pt x="965547" y="6434915"/>
                      <a:pt x="951904" y="6434915"/>
                    </a:cubicBezTo>
                    <a:lnTo>
                      <a:pt x="0" y="6434915"/>
                    </a:lnTo>
                    <a:lnTo>
                      <a:pt x="0" y="6434915"/>
                    </a:lnTo>
                    <a:lnTo>
                      <a:pt x="0" y="3"/>
                    </a:lnTo>
                    <a:lnTo>
                      <a:pt x="0" y="3"/>
                    </a:lnTo>
                    <a:lnTo>
                      <a:pt x="951904" y="3"/>
                    </a:lnTo>
                    <a:cubicBezTo>
                      <a:pt x="965547" y="3"/>
                      <a:pt x="976607" y="480180"/>
                      <a:pt x="976607" y="1072509"/>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txBody>
              <a:bodyPr spcFirstLastPara="0" vert="horz" wrap="square" lIns="142241" tIns="60374" rIns="60374" bIns="60375" numCol="1" spcCol="1270" anchor="ctr" anchorCtr="0">
                <a:noAutofit/>
              </a:bodyPr>
              <a:lstStyle/>
              <a:p>
                <a:pPr marL="228600" marR="0" lvl="1" indent="-228600" defTabSz="889000" eaLnBrk="1" fontAlgn="auto" latinLnBrk="0" hangingPunct="1">
                  <a:lnSpc>
                    <a:spcPts val="2400"/>
                  </a:lnSpc>
                  <a:spcBef>
                    <a:spcPts val="0"/>
                  </a:spcBef>
                  <a:spcAft>
                    <a:spcPct val="15000"/>
                  </a:spcAft>
                  <a:buClrTx/>
                  <a:buSzTx/>
                  <a:buFontTx/>
                  <a:buChar char="••"/>
                  <a:tabLst/>
                  <a:defRPr/>
                </a:pPr>
                <a:r>
                  <a:rPr kumimoji="0" lang="zh-TW" altLang="en-US" sz="2000" b="0" i="0" u="none" strike="noStrike" kern="0" cap="none" spc="0" normalizeH="0" baseline="0" noProof="0" dirty="0" smtClean="0">
                    <a:ln>
                      <a:noFill/>
                    </a:ln>
                    <a:solidFill>
                      <a:prstClr val="black">
                        <a:hueOff val="0"/>
                        <a:satOff val="0"/>
                        <a:lumOff val="0"/>
                        <a:alphaOff val="0"/>
                      </a:prstClr>
                    </a:solidFill>
                    <a:effectLst/>
                    <a:uLnTx/>
                    <a:uFillTx/>
                    <a:latin typeface="微軟正黑體" panose="020B0604030504040204" pitchFamily="34" charset="-120"/>
                    <a:ea typeface="微軟正黑體" panose="020B0604030504040204" pitchFamily="34" charset="-120"/>
                    <a:cs typeface="+mn-cs"/>
                  </a:rPr>
                  <a:t>蒐集合適教科用書、圖書、數位教材、適性學習教材、診斷工具及各種學習資源等，豐富學生學習。</a:t>
                </a:r>
              </a:p>
            </p:txBody>
          </p:sp>
          <p:sp>
            <p:nvSpPr>
              <p:cNvPr id="54" name="手繪多邊形 53"/>
              <p:cNvSpPr/>
              <p:nvPr/>
            </p:nvSpPr>
            <p:spPr>
              <a:xfrm>
                <a:off x="2152650" y="2756180"/>
                <a:ext cx="1051731" cy="1502473"/>
              </a:xfrm>
              <a:custGeom>
                <a:avLst/>
                <a:gdLst>
                  <a:gd name="connsiteX0" fmla="*/ 0 w 1502473"/>
                  <a:gd name="connsiteY0" fmla="*/ 0 h 1051731"/>
                  <a:gd name="connsiteX1" fmla="*/ 976608 w 1502473"/>
                  <a:gd name="connsiteY1" fmla="*/ 0 h 1051731"/>
                  <a:gd name="connsiteX2" fmla="*/ 1502473 w 1502473"/>
                  <a:gd name="connsiteY2" fmla="*/ 525866 h 1051731"/>
                  <a:gd name="connsiteX3" fmla="*/ 976608 w 1502473"/>
                  <a:gd name="connsiteY3" fmla="*/ 1051731 h 1051731"/>
                  <a:gd name="connsiteX4" fmla="*/ 0 w 1502473"/>
                  <a:gd name="connsiteY4" fmla="*/ 1051731 h 1051731"/>
                  <a:gd name="connsiteX5" fmla="*/ 525866 w 1502473"/>
                  <a:gd name="connsiteY5" fmla="*/ 525866 h 1051731"/>
                  <a:gd name="connsiteX6" fmla="*/ 0 w 1502473"/>
                  <a:gd name="connsiteY6" fmla="*/ 0 h 105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473" h="1051731">
                    <a:moveTo>
                      <a:pt x="1502473" y="0"/>
                    </a:moveTo>
                    <a:lnTo>
                      <a:pt x="1502473" y="683626"/>
                    </a:lnTo>
                    <a:lnTo>
                      <a:pt x="751236" y="1051731"/>
                    </a:lnTo>
                    <a:lnTo>
                      <a:pt x="0" y="683626"/>
                    </a:lnTo>
                    <a:lnTo>
                      <a:pt x="0" y="0"/>
                    </a:lnTo>
                    <a:lnTo>
                      <a:pt x="751236" y="368106"/>
                    </a:lnTo>
                    <a:lnTo>
                      <a:pt x="1502473" y="0"/>
                    </a:lnTo>
                    <a:close/>
                  </a:path>
                </a:pathLst>
              </a:custGeom>
              <a:solidFill>
                <a:srgbClr val="404040"/>
              </a:solidFill>
              <a:ln w="12700" cap="flat" cmpd="sng" algn="ctr">
                <a:solidFill>
                  <a:srgbClr val="5B9BD5">
                    <a:hueOff val="0"/>
                    <a:satOff val="0"/>
                    <a:lumOff val="0"/>
                    <a:alphaOff val="0"/>
                  </a:srgbClr>
                </a:solidFill>
                <a:prstDash val="solid"/>
                <a:miter lim="800000"/>
              </a:ln>
              <a:effectLst/>
            </p:spPr>
            <p:txBody>
              <a:bodyPr spcFirstLastPara="0" vert="horz" wrap="square" lIns="17146" tIns="543011" rIns="17144" bIns="543010"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lang="zh-TW" altLang="en-US" sz="2800" b="1" kern="0" dirty="0">
                    <a:solidFill>
                      <a:prstClr val="white"/>
                    </a:solidFill>
                    <a:latin typeface="微軟正黑體" panose="020B0604030504040204" pitchFamily="34" charset="-120"/>
                    <a:ea typeface="微軟正黑體" panose="020B0604030504040204" pitchFamily="34" charset="-120"/>
                  </a:rPr>
                  <a:t>分析</a:t>
                </a:r>
              </a:p>
            </p:txBody>
          </p:sp>
          <p:sp>
            <p:nvSpPr>
              <p:cNvPr id="55" name="手繪多邊形 54"/>
              <p:cNvSpPr/>
              <p:nvPr/>
            </p:nvSpPr>
            <p:spPr>
              <a:xfrm>
                <a:off x="3204380" y="2756180"/>
                <a:ext cx="6434919" cy="976608"/>
              </a:xfrm>
              <a:custGeom>
                <a:avLst/>
                <a:gdLst>
                  <a:gd name="connsiteX0" fmla="*/ 162771 w 976607"/>
                  <a:gd name="connsiteY0" fmla="*/ 0 h 6434918"/>
                  <a:gd name="connsiteX1" fmla="*/ 813836 w 976607"/>
                  <a:gd name="connsiteY1" fmla="*/ 0 h 6434918"/>
                  <a:gd name="connsiteX2" fmla="*/ 976607 w 976607"/>
                  <a:gd name="connsiteY2" fmla="*/ 162771 h 6434918"/>
                  <a:gd name="connsiteX3" fmla="*/ 976607 w 976607"/>
                  <a:gd name="connsiteY3" fmla="*/ 6434918 h 6434918"/>
                  <a:gd name="connsiteX4" fmla="*/ 976607 w 976607"/>
                  <a:gd name="connsiteY4" fmla="*/ 6434918 h 6434918"/>
                  <a:gd name="connsiteX5" fmla="*/ 0 w 976607"/>
                  <a:gd name="connsiteY5" fmla="*/ 6434918 h 6434918"/>
                  <a:gd name="connsiteX6" fmla="*/ 0 w 976607"/>
                  <a:gd name="connsiteY6" fmla="*/ 6434918 h 6434918"/>
                  <a:gd name="connsiteX7" fmla="*/ 0 w 976607"/>
                  <a:gd name="connsiteY7" fmla="*/ 162771 h 6434918"/>
                  <a:gd name="connsiteX8" fmla="*/ 162771 w 976607"/>
                  <a:gd name="connsiteY8" fmla="*/ 0 h 643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607" h="6434918">
                    <a:moveTo>
                      <a:pt x="976607" y="1072509"/>
                    </a:moveTo>
                    <a:lnTo>
                      <a:pt x="976607" y="5362409"/>
                    </a:lnTo>
                    <a:cubicBezTo>
                      <a:pt x="976607" y="5954738"/>
                      <a:pt x="965547" y="6434915"/>
                      <a:pt x="951904" y="6434915"/>
                    </a:cubicBezTo>
                    <a:lnTo>
                      <a:pt x="0" y="6434915"/>
                    </a:lnTo>
                    <a:lnTo>
                      <a:pt x="0" y="6434915"/>
                    </a:lnTo>
                    <a:lnTo>
                      <a:pt x="0" y="3"/>
                    </a:lnTo>
                    <a:lnTo>
                      <a:pt x="0" y="3"/>
                    </a:lnTo>
                    <a:lnTo>
                      <a:pt x="951904" y="3"/>
                    </a:lnTo>
                    <a:cubicBezTo>
                      <a:pt x="965547" y="3"/>
                      <a:pt x="976607" y="480180"/>
                      <a:pt x="976607" y="1072509"/>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txBody>
              <a:bodyPr spcFirstLastPara="0" vert="horz" wrap="square" lIns="142241" tIns="60374" rIns="60374" bIns="60375" numCol="1" spcCol="1270" anchor="ctr" anchorCtr="0">
                <a:noAutofit/>
              </a:bodyPr>
              <a:lstStyle/>
              <a:p>
                <a:pPr marL="228600" marR="0" lvl="1" indent="-228600" defTabSz="889000" eaLnBrk="1" fontAlgn="auto" latinLnBrk="0" hangingPunct="1">
                  <a:lnSpc>
                    <a:spcPts val="2400"/>
                  </a:lnSpc>
                  <a:spcBef>
                    <a:spcPts val="0"/>
                  </a:spcBef>
                  <a:spcAft>
                    <a:spcPct val="15000"/>
                  </a:spcAft>
                  <a:buClrTx/>
                  <a:buSzTx/>
                  <a:buFontTx/>
                  <a:buChar char="••"/>
                  <a:tabLst/>
                  <a:defRPr/>
                </a:pPr>
                <a:r>
                  <a:rPr lang="zh-TW" altLang="en-US" sz="2000" kern="0" dirty="0">
                    <a:solidFill>
                      <a:prstClr val="black">
                        <a:hueOff val="0"/>
                        <a:satOff val="0"/>
                        <a:lumOff val="0"/>
                        <a:alphaOff val="0"/>
                      </a:prstClr>
                    </a:solidFill>
                    <a:latin typeface="微軟正黑體" panose="020B0604030504040204" pitchFamily="34" charset="-120"/>
                    <a:ea typeface="微軟正黑體" panose="020B0604030504040204" pitchFamily="34" charset="-120"/>
                  </a:rPr>
                  <a:t>分析學科領域內容適合本領綱融入之課程，依循學習表現與學習內容，編選適合教材。</a:t>
                </a:r>
              </a:p>
            </p:txBody>
          </p:sp>
          <p:sp>
            <p:nvSpPr>
              <p:cNvPr id="56" name="手繪多邊形 55"/>
              <p:cNvSpPr/>
              <p:nvPr/>
            </p:nvSpPr>
            <p:spPr>
              <a:xfrm>
                <a:off x="2152650" y="4063266"/>
                <a:ext cx="1051731" cy="1502473"/>
              </a:xfrm>
              <a:custGeom>
                <a:avLst/>
                <a:gdLst>
                  <a:gd name="connsiteX0" fmla="*/ 0 w 1502473"/>
                  <a:gd name="connsiteY0" fmla="*/ 0 h 1051731"/>
                  <a:gd name="connsiteX1" fmla="*/ 976608 w 1502473"/>
                  <a:gd name="connsiteY1" fmla="*/ 0 h 1051731"/>
                  <a:gd name="connsiteX2" fmla="*/ 1502473 w 1502473"/>
                  <a:gd name="connsiteY2" fmla="*/ 525866 h 1051731"/>
                  <a:gd name="connsiteX3" fmla="*/ 976608 w 1502473"/>
                  <a:gd name="connsiteY3" fmla="*/ 1051731 h 1051731"/>
                  <a:gd name="connsiteX4" fmla="*/ 0 w 1502473"/>
                  <a:gd name="connsiteY4" fmla="*/ 1051731 h 1051731"/>
                  <a:gd name="connsiteX5" fmla="*/ 525866 w 1502473"/>
                  <a:gd name="connsiteY5" fmla="*/ 525866 h 1051731"/>
                  <a:gd name="connsiteX6" fmla="*/ 0 w 1502473"/>
                  <a:gd name="connsiteY6" fmla="*/ 0 h 105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473" h="1051731">
                    <a:moveTo>
                      <a:pt x="1502473" y="0"/>
                    </a:moveTo>
                    <a:lnTo>
                      <a:pt x="1502473" y="683626"/>
                    </a:lnTo>
                    <a:lnTo>
                      <a:pt x="751236" y="1051731"/>
                    </a:lnTo>
                    <a:lnTo>
                      <a:pt x="0" y="683626"/>
                    </a:lnTo>
                    <a:lnTo>
                      <a:pt x="0" y="0"/>
                    </a:lnTo>
                    <a:lnTo>
                      <a:pt x="751236" y="368106"/>
                    </a:lnTo>
                    <a:lnTo>
                      <a:pt x="1502473" y="0"/>
                    </a:lnTo>
                    <a:close/>
                  </a:path>
                </a:pathLst>
              </a:custGeom>
              <a:solidFill>
                <a:srgbClr val="4BC9D0"/>
              </a:solidFill>
              <a:ln w="12700" cap="flat" cmpd="sng" algn="ctr">
                <a:solidFill>
                  <a:srgbClr val="5B9BD5">
                    <a:hueOff val="0"/>
                    <a:satOff val="0"/>
                    <a:lumOff val="0"/>
                    <a:alphaOff val="0"/>
                  </a:srgbClr>
                </a:solidFill>
                <a:prstDash val="solid"/>
                <a:miter lim="800000"/>
              </a:ln>
              <a:effectLst/>
            </p:spPr>
            <p:txBody>
              <a:bodyPr spcFirstLastPara="0" vert="horz" wrap="square" lIns="17146" tIns="543011" rIns="17144" bIns="543010"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lang="zh-TW" altLang="en-US" sz="2800" b="1" kern="0" dirty="0">
                    <a:solidFill>
                      <a:prstClr val="white"/>
                    </a:solidFill>
                    <a:latin typeface="微軟正黑體" panose="020B0604030504040204" pitchFamily="34" charset="-120"/>
                    <a:ea typeface="微軟正黑體" panose="020B0604030504040204" pitchFamily="34" charset="-120"/>
                  </a:rPr>
                  <a:t>聯</a:t>
                </a:r>
                <a:r>
                  <a:rPr lang="zh-TW" altLang="en-US" sz="2800" b="1" kern="0" dirty="0" smtClean="0">
                    <a:solidFill>
                      <a:prstClr val="white"/>
                    </a:solidFill>
                    <a:latin typeface="微軟正黑體" panose="020B0604030504040204" pitchFamily="34" charset="-120"/>
                    <a:ea typeface="微軟正黑體" panose="020B0604030504040204" pitchFamily="34" charset="-120"/>
                  </a:rPr>
                  <a:t>結</a:t>
                </a:r>
                <a:endParaRPr lang="zh-TW" altLang="en-US" sz="2800" b="1" kern="0" dirty="0">
                  <a:solidFill>
                    <a:prstClr val="white"/>
                  </a:solidFill>
                  <a:latin typeface="微軟正黑體" panose="020B0604030504040204" pitchFamily="34" charset="-120"/>
                  <a:ea typeface="微軟正黑體" panose="020B0604030504040204" pitchFamily="34" charset="-120"/>
                </a:endParaRPr>
              </a:p>
            </p:txBody>
          </p:sp>
          <p:sp>
            <p:nvSpPr>
              <p:cNvPr id="57" name="手繪多邊形 56"/>
              <p:cNvSpPr/>
              <p:nvPr/>
            </p:nvSpPr>
            <p:spPr>
              <a:xfrm>
                <a:off x="3204380" y="4063267"/>
                <a:ext cx="6434919" cy="976608"/>
              </a:xfrm>
              <a:custGeom>
                <a:avLst/>
                <a:gdLst>
                  <a:gd name="connsiteX0" fmla="*/ 162771 w 976607"/>
                  <a:gd name="connsiteY0" fmla="*/ 0 h 6434918"/>
                  <a:gd name="connsiteX1" fmla="*/ 813836 w 976607"/>
                  <a:gd name="connsiteY1" fmla="*/ 0 h 6434918"/>
                  <a:gd name="connsiteX2" fmla="*/ 976607 w 976607"/>
                  <a:gd name="connsiteY2" fmla="*/ 162771 h 6434918"/>
                  <a:gd name="connsiteX3" fmla="*/ 976607 w 976607"/>
                  <a:gd name="connsiteY3" fmla="*/ 6434918 h 6434918"/>
                  <a:gd name="connsiteX4" fmla="*/ 976607 w 976607"/>
                  <a:gd name="connsiteY4" fmla="*/ 6434918 h 6434918"/>
                  <a:gd name="connsiteX5" fmla="*/ 0 w 976607"/>
                  <a:gd name="connsiteY5" fmla="*/ 6434918 h 6434918"/>
                  <a:gd name="connsiteX6" fmla="*/ 0 w 976607"/>
                  <a:gd name="connsiteY6" fmla="*/ 6434918 h 6434918"/>
                  <a:gd name="connsiteX7" fmla="*/ 0 w 976607"/>
                  <a:gd name="connsiteY7" fmla="*/ 162771 h 6434918"/>
                  <a:gd name="connsiteX8" fmla="*/ 162771 w 976607"/>
                  <a:gd name="connsiteY8" fmla="*/ 0 h 643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607" h="6434918">
                    <a:moveTo>
                      <a:pt x="976607" y="1072509"/>
                    </a:moveTo>
                    <a:lnTo>
                      <a:pt x="976607" y="5362409"/>
                    </a:lnTo>
                    <a:cubicBezTo>
                      <a:pt x="976607" y="5954738"/>
                      <a:pt x="965547" y="6434915"/>
                      <a:pt x="951904" y="6434915"/>
                    </a:cubicBezTo>
                    <a:lnTo>
                      <a:pt x="0" y="6434915"/>
                    </a:lnTo>
                    <a:lnTo>
                      <a:pt x="0" y="6434915"/>
                    </a:lnTo>
                    <a:lnTo>
                      <a:pt x="0" y="3"/>
                    </a:lnTo>
                    <a:lnTo>
                      <a:pt x="0" y="3"/>
                    </a:lnTo>
                    <a:lnTo>
                      <a:pt x="951904" y="3"/>
                    </a:lnTo>
                    <a:cubicBezTo>
                      <a:pt x="965547" y="3"/>
                      <a:pt x="976607" y="480180"/>
                      <a:pt x="976607" y="1072509"/>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txBody>
              <a:bodyPr spcFirstLastPara="0" vert="horz" wrap="square" lIns="142241" tIns="60374" rIns="60374" bIns="60375" numCol="1" spcCol="1270" anchor="ctr" anchorCtr="0">
                <a:noAutofit/>
              </a:bodyPr>
              <a:lstStyle/>
              <a:p>
                <a:pPr marL="228600" marR="0" lvl="1" indent="-228600" defTabSz="889000" eaLnBrk="1" fontAlgn="auto" latinLnBrk="0" hangingPunct="1">
                  <a:lnSpc>
                    <a:spcPts val="2400"/>
                  </a:lnSpc>
                  <a:spcBef>
                    <a:spcPts val="0"/>
                  </a:spcBef>
                  <a:spcAft>
                    <a:spcPct val="15000"/>
                  </a:spcAft>
                  <a:buClrTx/>
                  <a:buSzTx/>
                  <a:buFontTx/>
                  <a:buChar char="••"/>
                  <a:tabLst/>
                  <a:defRPr/>
                </a:pPr>
                <a:r>
                  <a:rPr lang="zh-TW" altLang="en-US" sz="2000" kern="0" dirty="0">
                    <a:solidFill>
                      <a:prstClr val="black">
                        <a:hueOff val="0"/>
                        <a:satOff val="0"/>
                        <a:lumOff val="0"/>
                        <a:alphaOff val="0"/>
                      </a:prstClr>
                    </a:solidFill>
                    <a:latin typeface="微軟正黑體" panose="020B0604030504040204" pitchFamily="34" charset="-120"/>
                    <a:ea typeface="微軟正黑體" panose="020B0604030504040204" pitchFamily="34" charset="-120"/>
                  </a:rPr>
                  <a:t>聯結學生生活經驗、校園、社會與國際等重大時事與相關議題，引領學生於生活中實踐。</a:t>
                </a:r>
              </a:p>
            </p:txBody>
          </p:sp>
        </p:grpSp>
        <p:grpSp>
          <p:nvGrpSpPr>
            <p:cNvPr id="39" name="群組 38"/>
            <p:cNvGrpSpPr/>
            <p:nvPr/>
          </p:nvGrpSpPr>
          <p:grpSpPr>
            <a:xfrm>
              <a:off x="2152650" y="5279366"/>
              <a:ext cx="1105044" cy="1578634"/>
              <a:chOff x="2152650" y="5279366"/>
              <a:chExt cx="1105044" cy="1578634"/>
            </a:xfrm>
          </p:grpSpPr>
          <p:sp>
            <p:nvSpPr>
              <p:cNvPr id="45" name="＞形箭號 44"/>
              <p:cNvSpPr/>
              <p:nvPr/>
            </p:nvSpPr>
            <p:spPr>
              <a:xfrm rot="5400000">
                <a:off x="1915855" y="5516161"/>
                <a:ext cx="1578634" cy="1105044"/>
              </a:xfrm>
              <a:prstGeom prst="chevron">
                <a:avLst/>
              </a:prstGeom>
              <a:solidFill>
                <a:srgbClr val="404040"/>
              </a:solidFill>
              <a:ln w="12700" cap="flat" cmpd="sng" algn="ctr">
                <a:solidFill>
                  <a:srgbClr val="5B9BD5">
                    <a:hueOff val="0"/>
                    <a:satOff val="0"/>
                    <a:lumOff val="0"/>
                    <a:alphaOff val="0"/>
                  </a:srgbClr>
                </a:solidFill>
                <a:prstDash val="solid"/>
                <a:miter lim="800000"/>
              </a:ln>
              <a:effectLst/>
            </p:spPr>
          </p:sp>
          <p:sp>
            <p:nvSpPr>
              <p:cNvPr id="46" name="＞形箭號 4"/>
              <p:cNvSpPr txBox="1"/>
              <p:nvPr/>
            </p:nvSpPr>
            <p:spPr>
              <a:xfrm>
                <a:off x="2152650" y="5831888"/>
                <a:ext cx="1105044" cy="473590"/>
              </a:xfrm>
              <a:prstGeom prst="rect">
                <a:avLst/>
              </a:prstGeom>
              <a:noFill/>
              <a:ln>
                <a:noFill/>
              </a:ln>
              <a:effectLst/>
            </p:spPr>
            <p:txBody>
              <a:bodyPr spcFirstLastPara="0" vert="horz" wrap="square" lIns="17780" tIns="17780" rIns="17780" bIns="1778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lang="zh-TW" altLang="en-US" sz="2800" b="1" kern="0" dirty="0">
                    <a:solidFill>
                      <a:prstClr val="white"/>
                    </a:solidFill>
                    <a:latin typeface="微軟正黑體" panose="020B0604030504040204" pitchFamily="34" charset="-120"/>
                    <a:ea typeface="微軟正黑體" panose="020B0604030504040204" pitchFamily="34" charset="-120"/>
                  </a:rPr>
                  <a:t>深化</a:t>
                </a:r>
              </a:p>
            </p:txBody>
          </p:sp>
        </p:grpSp>
        <p:grpSp>
          <p:nvGrpSpPr>
            <p:cNvPr id="40" name="群組 39"/>
            <p:cNvGrpSpPr/>
            <p:nvPr/>
          </p:nvGrpSpPr>
          <p:grpSpPr>
            <a:xfrm>
              <a:off x="3257694" y="5302579"/>
              <a:ext cx="6434918" cy="976607"/>
              <a:chOff x="3257694" y="5302579"/>
              <a:chExt cx="6434918" cy="976607"/>
            </a:xfrm>
          </p:grpSpPr>
          <p:sp>
            <p:nvSpPr>
              <p:cNvPr id="42" name="圓角化同側角落矩形 41"/>
              <p:cNvSpPr/>
              <p:nvPr/>
            </p:nvSpPr>
            <p:spPr>
              <a:xfrm rot="5400000">
                <a:off x="5986849" y="2573424"/>
                <a:ext cx="976607" cy="6434918"/>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p>
          <p:sp>
            <p:nvSpPr>
              <p:cNvPr id="43" name="圓角化同側角落矩形 4"/>
              <p:cNvSpPr txBox="1"/>
              <p:nvPr/>
            </p:nvSpPr>
            <p:spPr>
              <a:xfrm>
                <a:off x="3257694" y="5350253"/>
                <a:ext cx="6387244" cy="881259"/>
              </a:xfrm>
              <a:prstGeom prst="rect">
                <a:avLst/>
              </a:prstGeom>
              <a:noFill/>
              <a:ln>
                <a:noFill/>
              </a:ln>
              <a:effectLst/>
            </p:spPr>
            <p:txBody>
              <a:bodyPr spcFirstLastPara="0" vert="horz" wrap="square" lIns="177800" tIns="15875" rIns="15875" bIns="15875" numCol="1" spcCol="1270" anchor="ctr" anchorCtr="0">
                <a:noAutofit/>
              </a:bodyPr>
              <a:lstStyle/>
              <a:p>
                <a:pPr marL="228600" marR="0" lvl="1" indent="-228600" defTabSz="1111250" eaLnBrk="1" fontAlgn="auto" latinLnBrk="0" hangingPunct="1">
                  <a:lnSpc>
                    <a:spcPts val="2400"/>
                  </a:lnSpc>
                  <a:spcBef>
                    <a:spcPts val="0"/>
                  </a:spcBef>
                  <a:spcAft>
                    <a:spcPct val="15000"/>
                  </a:spcAft>
                  <a:buClrTx/>
                  <a:buSzTx/>
                  <a:buFontTx/>
                  <a:buChar char="••"/>
                  <a:tabLst/>
                  <a:defRPr/>
                </a:pPr>
                <a:r>
                  <a:rPr lang="zh-TW" altLang="en-US" sz="2000" kern="0" dirty="0">
                    <a:solidFill>
                      <a:prstClr val="black">
                        <a:hueOff val="0"/>
                        <a:satOff val="0"/>
                        <a:lumOff val="0"/>
                        <a:alphaOff val="0"/>
                      </a:prstClr>
                    </a:solidFill>
                    <a:latin typeface="微軟正黑體" panose="020B0604030504040204" pitchFamily="34" charset="-120"/>
                    <a:ea typeface="微軟正黑體" panose="020B0604030504040204" pitchFamily="34" charset="-120"/>
                  </a:rPr>
                  <a:t>考量學生身心特質，設計彈性、多層次性、複雜性高、多樣化、具挑戰性與高層次思考之教材內容。</a:t>
                </a:r>
              </a:p>
            </p:txBody>
          </p:sp>
        </p:grpSp>
      </p:grpSp>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1934695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Line 2"/>
          <p:cNvSpPr>
            <a:spLocks noChangeShapeType="1"/>
          </p:cNvSpPr>
          <p:nvPr/>
        </p:nvSpPr>
        <p:spPr bwMode="auto">
          <a:xfrm flipV="1">
            <a:off x="4003675" y="3198019"/>
            <a:ext cx="0" cy="2742407"/>
          </a:xfrm>
          <a:prstGeom prst="line">
            <a:avLst/>
          </a:prstGeom>
          <a:noFill/>
          <a:ln w="12700">
            <a:solidFill>
              <a:schemeClr val="tx2"/>
            </a:solidFill>
            <a:prstDash val="lgDash"/>
            <a:round/>
            <a:headEnd/>
            <a:tailEnd type="oval" w="med" len="med"/>
          </a:ln>
          <a:extLst>
            <a:ext uri="{909E8E84-426E-40dd-AFC4-6F175D3DCCD1}">
              <a14:hiddenFill xmlns:a14="http://schemas.microsoft.com/office/drawing/2010/main" xmlns="">
                <a:noFill/>
              </a14:hiddenFill>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4" name="Line 3"/>
          <p:cNvSpPr>
            <a:spLocks noChangeShapeType="1"/>
          </p:cNvSpPr>
          <p:nvPr/>
        </p:nvSpPr>
        <p:spPr bwMode="auto">
          <a:xfrm flipV="1">
            <a:off x="2570956" y="4729958"/>
            <a:ext cx="0" cy="1210468"/>
          </a:xfrm>
          <a:prstGeom prst="line">
            <a:avLst/>
          </a:prstGeom>
          <a:noFill/>
          <a:ln w="12700">
            <a:solidFill>
              <a:schemeClr val="tx2"/>
            </a:solidFill>
            <a:prstDash val="lgDash"/>
            <a:round/>
            <a:headEnd/>
            <a:tailEnd type="oval" w="med" len="med"/>
          </a:ln>
          <a:extLst>
            <a:ext uri="{909E8E84-426E-40dd-AFC4-6F175D3DCCD1}">
              <a14:hiddenFill xmlns:a14="http://schemas.microsoft.com/office/drawing/2010/main" xmlns="">
                <a:noFill/>
              </a14:hiddenFill>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5" name="AutoShape 4"/>
          <p:cNvSpPr>
            <a:spLocks/>
          </p:cNvSpPr>
          <p:nvPr/>
        </p:nvSpPr>
        <p:spPr bwMode="auto">
          <a:xfrm>
            <a:off x="8868569" y="5915026"/>
            <a:ext cx="1503363" cy="942181"/>
          </a:xfrm>
          <a:custGeom>
            <a:avLst/>
            <a:gdLst>
              <a:gd name="T0" fmla="*/ 1503363 w 20692"/>
              <a:gd name="T1" fmla="*/ 942182 h 21600"/>
              <a:gd name="T2" fmla="*/ 1503363 w 20692"/>
              <a:gd name="T3" fmla="*/ 942182 h 21600"/>
              <a:gd name="T4" fmla="*/ 1503363 w 20692"/>
              <a:gd name="T5" fmla="*/ 942182 h 21600"/>
              <a:gd name="T6" fmla="*/ 1503363 w 20692"/>
              <a:gd name="T7" fmla="*/ 942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92" h="21600">
                <a:moveTo>
                  <a:pt x="9547" y="0"/>
                </a:moveTo>
                <a:cubicBezTo>
                  <a:pt x="8121" y="0"/>
                  <a:pt x="6695" y="903"/>
                  <a:pt x="5607" y="2714"/>
                </a:cubicBezTo>
                <a:cubicBezTo>
                  <a:pt x="4324" y="4849"/>
                  <a:pt x="3805" y="7767"/>
                  <a:pt x="4034" y="10544"/>
                </a:cubicBezTo>
                <a:cubicBezTo>
                  <a:pt x="2996" y="10519"/>
                  <a:pt x="1954" y="11162"/>
                  <a:pt x="1162" y="12481"/>
                </a:cubicBezTo>
                <a:cubicBezTo>
                  <a:pt x="-344" y="14988"/>
                  <a:pt x="-385" y="18999"/>
                  <a:pt x="1028" y="21600"/>
                </a:cubicBezTo>
                <a:lnTo>
                  <a:pt x="18824" y="21600"/>
                </a:lnTo>
                <a:cubicBezTo>
                  <a:pt x="18922" y="21457"/>
                  <a:pt x="19026" y="21331"/>
                  <a:pt x="19120" y="21175"/>
                </a:cubicBezTo>
                <a:cubicBezTo>
                  <a:pt x="21215" y="17688"/>
                  <a:pt x="21214" y="12032"/>
                  <a:pt x="19120" y="8546"/>
                </a:cubicBezTo>
                <a:cubicBezTo>
                  <a:pt x="17927" y="6560"/>
                  <a:pt x="16310" y="5710"/>
                  <a:pt x="14753" y="5986"/>
                </a:cubicBezTo>
                <a:cubicBezTo>
                  <a:pt x="14482" y="4795"/>
                  <a:pt x="14064" y="3673"/>
                  <a:pt x="13488" y="2714"/>
                </a:cubicBezTo>
                <a:cubicBezTo>
                  <a:pt x="12400" y="903"/>
                  <a:pt x="10973" y="0"/>
                  <a:pt x="9547" y="0"/>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6" name="AutoShape 5"/>
          <p:cNvSpPr>
            <a:spLocks/>
          </p:cNvSpPr>
          <p:nvPr/>
        </p:nvSpPr>
        <p:spPr bwMode="auto">
          <a:xfrm>
            <a:off x="6615114" y="5179219"/>
            <a:ext cx="2742407" cy="1678781"/>
          </a:xfrm>
          <a:custGeom>
            <a:avLst/>
            <a:gdLst>
              <a:gd name="T0" fmla="*/ 2742275 w 20837"/>
              <a:gd name="T1" fmla="*/ 1678781 h 21600"/>
              <a:gd name="T2" fmla="*/ 2742275 w 20837"/>
              <a:gd name="T3" fmla="*/ 1678781 h 21600"/>
              <a:gd name="T4" fmla="*/ 2742275 w 20837"/>
              <a:gd name="T5" fmla="*/ 1678781 h 21600"/>
              <a:gd name="T6" fmla="*/ 2742275 w 20837"/>
              <a:gd name="T7" fmla="*/ 16787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37" h="21600">
                <a:moveTo>
                  <a:pt x="12198" y="0"/>
                </a:moveTo>
                <a:cubicBezTo>
                  <a:pt x="11040" y="0"/>
                  <a:pt x="9883" y="750"/>
                  <a:pt x="9000" y="2247"/>
                </a:cubicBezTo>
                <a:cubicBezTo>
                  <a:pt x="8738" y="2691"/>
                  <a:pt x="8526" y="3183"/>
                  <a:pt x="8342" y="3697"/>
                </a:cubicBezTo>
                <a:cubicBezTo>
                  <a:pt x="6922" y="2265"/>
                  <a:pt x="5061" y="2566"/>
                  <a:pt x="3839" y="4636"/>
                </a:cubicBezTo>
                <a:cubicBezTo>
                  <a:pt x="3083" y="5918"/>
                  <a:pt x="2735" y="7617"/>
                  <a:pt x="2771" y="9296"/>
                </a:cubicBezTo>
                <a:cubicBezTo>
                  <a:pt x="2154" y="9567"/>
                  <a:pt x="1566" y="10083"/>
                  <a:pt x="1083" y="10902"/>
                </a:cubicBezTo>
                <a:cubicBezTo>
                  <a:pt x="-361" y="13349"/>
                  <a:pt x="-361" y="17318"/>
                  <a:pt x="1083" y="19765"/>
                </a:cubicBezTo>
                <a:cubicBezTo>
                  <a:pt x="1693" y="20800"/>
                  <a:pt x="2467" y="21367"/>
                  <a:pt x="3262" y="21527"/>
                </a:cubicBezTo>
                <a:lnTo>
                  <a:pt x="3262" y="21599"/>
                </a:lnTo>
                <a:lnTo>
                  <a:pt x="3699" y="21599"/>
                </a:lnTo>
                <a:lnTo>
                  <a:pt x="16724" y="21599"/>
                </a:lnTo>
                <a:lnTo>
                  <a:pt x="17045" y="21599"/>
                </a:lnTo>
                <a:lnTo>
                  <a:pt x="17045" y="21546"/>
                </a:lnTo>
                <a:cubicBezTo>
                  <a:pt x="17988" y="21421"/>
                  <a:pt x="18912" y="20782"/>
                  <a:pt x="19633" y="19561"/>
                </a:cubicBezTo>
                <a:cubicBezTo>
                  <a:pt x="21238" y="16841"/>
                  <a:pt x="21239" y="12425"/>
                  <a:pt x="19633" y="9705"/>
                </a:cubicBezTo>
                <a:cubicBezTo>
                  <a:pt x="18830" y="8345"/>
                  <a:pt x="17776" y="7667"/>
                  <a:pt x="16724" y="7667"/>
                </a:cubicBezTo>
                <a:cubicBezTo>
                  <a:pt x="16724" y="5704"/>
                  <a:pt x="16281" y="3744"/>
                  <a:pt x="15397" y="2247"/>
                </a:cubicBezTo>
                <a:cubicBezTo>
                  <a:pt x="14514" y="750"/>
                  <a:pt x="13357" y="0"/>
                  <a:pt x="12198" y="0"/>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7" name="AutoShape 6"/>
          <p:cNvSpPr>
            <a:spLocks/>
          </p:cNvSpPr>
          <p:nvPr/>
        </p:nvSpPr>
        <p:spPr bwMode="auto">
          <a:xfrm>
            <a:off x="2958308" y="5578475"/>
            <a:ext cx="2090737" cy="1278732"/>
          </a:xfrm>
          <a:custGeom>
            <a:avLst/>
            <a:gdLst>
              <a:gd name="T0" fmla="*/ 2090637 w 20837"/>
              <a:gd name="T1" fmla="*/ 1278732 h 21600"/>
              <a:gd name="T2" fmla="*/ 2090637 w 20837"/>
              <a:gd name="T3" fmla="*/ 1278732 h 21600"/>
              <a:gd name="T4" fmla="*/ 2090637 w 20837"/>
              <a:gd name="T5" fmla="*/ 1278732 h 21600"/>
              <a:gd name="T6" fmla="*/ 2090637 w 20837"/>
              <a:gd name="T7" fmla="*/ 12787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37" h="21600">
                <a:moveTo>
                  <a:pt x="12198" y="0"/>
                </a:moveTo>
                <a:cubicBezTo>
                  <a:pt x="11040" y="0"/>
                  <a:pt x="9883" y="750"/>
                  <a:pt x="9000" y="2247"/>
                </a:cubicBezTo>
                <a:cubicBezTo>
                  <a:pt x="8738" y="2691"/>
                  <a:pt x="8526" y="3183"/>
                  <a:pt x="8342" y="3697"/>
                </a:cubicBezTo>
                <a:cubicBezTo>
                  <a:pt x="6922" y="2265"/>
                  <a:pt x="5061" y="2566"/>
                  <a:pt x="3839" y="4636"/>
                </a:cubicBezTo>
                <a:cubicBezTo>
                  <a:pt x="3083" y="5918"/>
                  <a:pt x="2735" y="7617"/>
                  <a:pt x="2771" y="9296"/>
                </a:cubicBezTo>
                <a:cubicBezTo>
                  <a:pt x="2154" y="9567"/>
                  <a:pt x="1566" y="10083"/>
                  <a:pt x="1083" y="10902"/>
                </a:cubicBezTo>
                <a:cubicBezTo>
                  <a:pt x="-361" y="13349"/>
                  <a:pt x="-361" y="17318"/>
                  <a:pt x="1083" y="19765"/>
                </a:cubicBezTo>
                <a:cubicBezTo>
                  <a:pt x="1693" y="20800"/>
                  <a:pt x="2467" y="21367"/>
                  <a:pt x="3262" y="21527"/>
                </a:cubicBezTo>
                <a:lnTo>
                  <a:pt x="3262" y="21599"/>
                </a:lnTo>
                <a:lnTo>
                  <a:pt x="3699" y="21599"/>
                </a:lnTo>
                <a:lnTo>
                  <a:pt x="16724" y="21599"/>
                </a:lnTo>
                <a:lnTo>
                  <a:pt x="17045" y="21599"/>
                </a:lnTo>
                <a:lnTo>
                  <a:pt x="17045" y="21546"/>
                </a:lnTo>
                <a:cubicBezTo>
                  <a:pt x="17988" y="21421"/>
                  <a:pt x="18912" y="20782"/>
                  <a:pt x="19633" y="19561"/>
                </a:cubicBezTo>
                <a:cubicBezTo>
                  <a:pt x="21238" y="16841"/>
                  <a:pt x="21238" y="12425"/>
                  <a:pt x="19633" y="9705"/>
                </a:cubicBezTo>
                <a:cubicBezTo>
                  <a:pt x="18830" y="8345"/>
                  <a:pt x="17776" y="7667"/>
                  <a:pt x="16724" y="7667"/>
                </a:cubicBezTo>
                <a:cubicBezTo>
                  <a:pt x="16724" y="5704"/>
                  <a:pt x="16281" y="3744"/>
                  <a:pt x="15397" y="2247"/>
                </a:cubicBezTo>
                <a:cubicBezTo>
                  <a:pt x="14514" y="750"/>
                  <a:pt x="13357" y="0"/>
                  <a:pt x="12198" y="0"/>
                </a:cubicBezTo>
                <a:close/>
              </a:path>
            </a:pathLst>
          </a:custGeom>
          <a:solidFill>
            <a:schemeClr val="tx1">
              <a:lumMod val="75000"/>
              <a:lumOff val="25000"/>
            </a:schemeClr>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8" name="AutoShape 7"/>
          <p:cNvSpPr>
            <a:spLocks/>
          </p:cNvSpPr>
          <p:nvPr/>
        </p:nvSpPr>
        <p:spPr bwMode="auto">
          <a:xfrm>
            <a:off x="1889125" y="5856289"/>
            <a:ext cx="1596232" cy="1000919"/>
          </a:xfrm>
          <a:custGeom>
            <a:avLst/>
            <a:gdLst>
              <a:gd name="T0" fmla="*/ 1596232 w 20692"/>
              <a:gd name="T1" fmla="*/ 1000919 h 21600"/>
              <a:gd name="T2" fmla="*/ 1596232 w 20692"/>
              <a:gd name="T3" fmla="*/ 1000919 h 21600"/>
              <a:gd name="T4" fmla="*/ 1596232 w 20692"/>
              <a:gd name="T5" fmla="*/ 1000919 h 21600"/>
              <a:gd name="T6" fmla="*/ 1596232 w 20692"/>
              <a:gd name="T7" fmla="*/ 1000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92" h="21600">
                <a:moveTo>
                  <a:pt x="9547" y="0"/>
                </a:moveTo>
                <a:cubicBezTo>
                  <a:pt x="8121" y="0"/>
                  <a:pt x="6695" y="903"/>
                  <a:pt x="5607" y="2714"/>
                </a:cubicBezTo>
                <a:cubicBezTo>
                  <a:pt x="4324" y="4849"/>
                  <a:pt x="3805" y="7767"/>
                  <a:pt x="4034" y="10544"/>
                </a:cubicBezTo>
                <a:cubicBezTo>
                  <a:pt x="2996" y="10519"/>
                  <a:pt x="1954" y="11162"/>
                  <a:pt x="1162" y="12481"/>
                </a:cubicBezTo>
                <a:cubicBezTo>
                  <a:pt x="-344" y="14988"/>
                  <a:pt x="-385" y="18999"/>
                  <a:pt x="1028" y="21600"/>
                </a:cubicBezTo>
                <a:lnTo>
                  <a:pt x="18824" y="21600"/>
                </a:lnTo>
                <a:cubicBezTo>
                  <a:pt x="18922" y="21457"/>
                  <a:pt x="19026" y="21331"/>
                  <a:pt x="19120" y="21175"/>
                </a:cubicBezTo>
                <a:cubicBezTo>
                  <a:pt x="21215" y="17688"/>
                  <a:pt x="21214" y="12032"/>
                  <a:pt x="19120" y="8546"/>
                </a:cubicBezTo>
                <a:cubicBezTo>
                  <a:pt x="17927" y="6560"/>
                  <a:pt x="16310" y="5710"/>
                  <a:pt x="14753" y="5986"/>
                </a:cubicBezTo>
                <a:cubicBezTo>
                  <a:pt x="14482" y="4795"/>
                  <a:pt x="14064" y="3673"/>
                  <a:pt x="13488" y="2714"/>
                </a:cubicBezTo>
                <a:cubicBezTo>
                  <a:pt x="12400" y="903"/>
                  <a:pt x="10973" y="0"/>
                  <a:pt x="9547" y="0"/>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9" name="AutoShape 8"/>
          <p:cNvSpPr>
            <a:spLocks/>
          </p:cNvSpPr>
          <p:nvPr/>
        </p:nvSpPr>
        <p:spPr bwMode="auto">
          <a:xfrm>
            <a:off x="1231901" y="5103019"/>
            <a:ext cx="952500" cy="596900"/>
          </a:xfrm>
          <a:custGeom>
            <a:avLst/>
            <a:gdLst>
              <a:gd name="T0" fmla="*/ 952500 w 20692"/>
              <a:gd name="T1" fmla="*/ 596900 h 21600"/>
              <a:gd name="T2" fmla="*/ 952500 w 20692"/>
              <a:gd name="T3" fmla="*/ 596900 h 21600"/>
              <a:gd name="T4" fmla="*/ 952500 w 20692"/>
              <a:gd name="T5" fmla="*/ 596900 h 21600"/>
              <a:gd name="T6" fmla="*/ 952500 w 20692"/>
              <a:gd name="T7" fmla="*/ 5969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92" h="21600">
                <a:moveTo>
                  <a:pt x="9547" y="0"/>
                </a:moveTo>
                <a:cubicBezTo>
                  <a:pt x="8121" y="0"/>
                  <a:pt x="6695" y="903"/>
                  <a:pt x="5607" y="2714"/>
                </a:cubicBezTo>
                <a:cubicBezTo>
                  <a:pt x="4324" y="4849"/>
                  <a:pt x="3805" y="7767"/>
                  <a:pt x="4034" y="10544"/>
                </a:cubicBezTo>
                <a:cubicBezTo>
                  <a:pt x="2996" y="10519"/>
                  <a:pt x="1954" y="11162"/>
                  <a:pt x="1162" y="12481"/>
                </a:cubicBezTo>
                <a:cubicBezTo>
                  <a:pt x="-344" y="14988"/>
                  <a:pt x="-385" y="18999"/>
                  <a:pt x="1028" y="21599"/>
                </a:cubicBezTo>
                <a:lnTo>
                  <a:pt x="18824" y="21599"/>
                </a:lnTo>
                <a:cubicBezTo>
                  <a:pt x="18922" y="21457"/>
                  <a:pt x="19026" y="21331"/>
                  <a:pt x="19120" y="21175"/>
                </a:cubicBezTo>
                <a:cubicBezTo>
                  <a:pt x="21215" y="17688"/>
                  <a:pt x="21214" y="12032"/>
                  <a:pt x="19120" y="8546"/>
                </a:cubicBezTo>
                <a:cubicBezTo>
                  <a:pt x="17927" y="6560"/>
                  <a:pt x="16310" y="5710"/>
                  <a:pt x="14753" y="5986"/>
                </a:cubicBezTo>
                <a:cubicBezTo>
                  <a:pt x="14482" y="4795"/>
                  <a:pt x="14064" y="3673"/>
                  <a:pt x="13488" y="2714"/>
                </a:cubicBezTo>
                <a:cubicBezTo>
                  <a:pt x="12400" y="903"/>
                  <a:pt x="10973" y="0"/>
                  <a:pt x="9547" y="0"/>
                </a:cubicBezTo>
                <a:close/>
              </a:path>
            </a:pathLst>
          </a:custGeom>
          <a:solidFill>
            <a:srgbClr val="000000">
              <a:alpha val="16470"/>
            </a:srgb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0" name="AutoShape 9"/>
          <p:cNvSpPr>
            <a:spLocks/>
          </p:cNvSpPr>
          <p:nvPr/>
        </p:nvSpPr>
        <p:spPr bwMode="auto">
          <a:xfrm>
            <a:off x="10233819" y="5420519"/>
            <a:ext cx="515144" cy="315119"/>
          </a:xfrm>
          <a:custGeom>
            <a:avLst/>
            <a:gdLst>
              <a:gd name="T0" fmla="*/ 515119 w 20837"/>
              <a:gd name="T1" fmla="*/ 315119 h 21600"/>
              <a:gd name="T2" fmla="*/ 515119 w 20837"/>
              <a:gd name="T3" fmla="*/ 315119 h 21600"/>
              <a:gd name="T4" fmla="*/ 515119 w 20837"/>
              <a:gd name="T5" fmla="*/ 315119 h 21600"/>
              <a:gd name="T6" fmla="*/ 515119 w 20837"/>
              <a:gd name="T7" fmla="*/ 315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37" h="21600">
                <a:moveTo>
                  <a:pt x="12198" y="0"/>
                </a:moveTo>
                <a:cubicBezTo>
                  <a:pt x="11040" y="0"/>
                  <a:pt x="9883" y="750"/>
                  <a:pt x="9000" y="2247"/>
                </a:cubicBezTo>
                <a:cubicBezTo>
                  <a:pt x="8738" y="2691"/>
                  <a:pt x="8526" y="3183"/>
                  <a:pt x="8342" y="3697"/>
                </a:cubicBezTo>
                <a:cubicBezTo>
                  <a:pt x="6922" y="2265"/>
                  <a:pt x="5061" y="2566"/>
                  <a:pt x="3839" y="4636"/>
                </a:cubicBezTo>
                <a:cubicBezTo>
                  <a:pt x="3083" y="5918"/>
                  <a:pt x="2735" y="7617"/>
                  <a:pt x="2771" y="9296"/>
                </a:cubicBezTo>
                <a:cubicBezTo>
                  <a:pt x="2154" y="9567"/>
                  <a:pt x="1566" y="10083"/>
                  <a:pt x="1083" y="10902"/>
                </a:cubicBezTo>
                <a:cubicBezTo>
                  <a:pt x="-361" y="13349"/>
                  <a:pt x="-361" y="17318"/>
                  <a:pt x="1083" y="19765"/>
                </a:cubicBezTo>
                <a:cubicBezTo>
                  <a:pt x="1693" y="20800"/>
                  <a:pt x="2467" y="21367"/>
                  <a:pt x="3262" y="21527"/>
                </a:cubicBezTo>
                <a:lnTo>
                  <a:pt x="3262" y="21600"/>
                </a:lnTo>
                <a:lnTo>
                  <a:pt x="3699" y="21600"/>
                </a:lnTo>
                <a:lnTo>
                  <a:pt x="16724" y="21600"/>
                </a:lnTo>
                <a:lnTo>
                  <a:pt x="17045" y="21600"/>
                </a:lnTo>
                <a:lnTo>
                  <a:pt x="17045" y="21546"/>
                </a:lnTo>
                <a:cubicBezTo>
                  <a:pt x="17988" y="21421"/>
                  <a:pt x="18912" y="20782"/>
                  <a:pt x="19633" y="19561"/>
                </a:cubicBezTo>
                <a:cubicBezTo>
                  <a:pt x="21238" y="16841"/>
                  <a:pt x="21238" y="12425"/>
                  <a:pt x="19633" y="9705"/>
                </a:cubicBezTo>
                <a:cubicBezTo>
                  <a:pt x="18830" y="8345"/>
                  <a:pt x="17776" y="7667"/>
                  <a:pt x="16724" y="7667"/>
                </a:cubicBezTo>
                <a:cubicBezTo>
                  <a:pt x="16724" y="5704"/>
                  <a:pt x="16281" y="3744"/>
                  <a:pt x="15397" y="2247"/>
                </a:cubicBezTo>
                <a:cubicBezTo>
                  <a:pt x="14514" y="750"/>
                  <a:pt x="13357" y="0"/>
                  <a:pt x="12198" y="0"/>
                </a:cubicBezTo>
                <a:close/>
              </a:path>
            </a:pathLst>
          </a:custGeom>
          <a:solidFill>
            <a:srgbClr val="000000">
              <a:alpha val="16470"/>
            </a:srgb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5" name="Line 14"/>
          <p:cNvSpPr>
            <a:spLocks noChangeShapeType="1"/>
          </p:cNvSpPr>
          <p:nvPr/>
        </p:nvSpPr>
        <p:spPr bwMode="auto">
          <a:xfrm flipV="1">
            <a:off x="9652795" y="4849812"/>
            <a:ext cx="0" cy="1778000"/>
          </a:xfrm>
          <a:prstGeom prst="line">
            <a:avLst/>
          </a:prstGeom>
          <a:noFill/>
          <a:ln w="12700">
            <a:solidFill>
              <a:schemeClr val="tx2"/>
            </a:solidFill>
            <a:prstDash val="lgDash"/>
            <a:round/>
            <a:headEnd/>
            <a:tailEnd type="oval" w="med" len="med"/>
          </a:ln>
          <a:extLst>
            <a:ext uri="{909E8E84-426E-40dd-AFC4-6F175D3DCCD1}">
              <a14:hiddenFill xmlns:a14="http://schemas.microsoft.com/office/drawing/2010/main" xmlns="">
                <a:noFill/>
              </a14:hiddenFill>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3" name="Line 12"/>
          <p:cNvSpPr>
            <a:spLocks noChangeShapeType="1"/>
          </p:cNvSpPr>
          <p:nvPr/>
        </p:nvSpPr>
        <p:spPr bwMode="auto">
          <a:xfrm flipV="1">
            <a:off x="5815807" y="4367214"/>
            <a:ext cx="0" cy="1211263"/>
          </a:xfrm>
          <a:prstGeom prst="line">
            <a:avLst/>
          </a:prstGeom>
          <a:noFill/>
          <a:ln w="12700">
            <a:solidFill>
              <a:schemeClr val="tx2"/>
            </a:solidFill>
            <a:prstDash val="lgDash"/>
            <a:round/>
            <a:headEnd/>
            <a:tailEnd type="oval" w="med" len="med"/>
          </a:ln>
          <a:extLst>
            <a:ext uri="{909E8E84-426E-40dd-AFC4-6F175D3DCCD1}">
              <a14:hiddenFill xmlns:a14="http://schemas.microsoft.com/office/drawing/2010/main" xmlns="">
                <a:noFill/>
              </a14:hiddenFill>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4" name="Line 13"/>
          <p:cNvSpPr>
            <a:spLocks noChangeShapeType="1"/>
          </p:cNvSpPr>
          <p:nvPr/>
        </p:nvSpPr>
        <p:spPr bwMode="auto">
          <a:xfrm flipV="1">
            <a:off x="7970836" y="3023949"/>
            <a:ext cx="19051" cy="2554528"/>
          </a:xfrm>
          <a:prstGeom prst="line">
            <a:avLst/>
          </a:prstGeom>
          <a:noFill/>
          <a:ln w="12700">
            <a:solidFill>
              <a:schemeClr val="tx2"/>
            </a:solidFill>
            <a:prstDash val="lgDash"/>
            <a:round/>
            <a:headEnd/>
            <a:tailEnd type="oval" w="med" len="med"/>
          </a:ln>
          <a:extLst>
            <a:ext uri="{909E8E84-426E-40dd-AFC4-6F175D3DCCD1}">
              <a14:hiddenFill xmlns:a14="http://schemas.microsoft.com/office/drawing/2010/main" xmlns="">
                <a:noFill/>
              </a14:hiddenFill>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18" name="AutoShape 17"/>
          <p:cNvSpPr>
            <a:spLocks/>
          </p:cNvSpPr>
          <p:nvPr/>
        </p:nvSpPr>
        <p:spPr bwMode="auto">
          <a:xfrm>
            <a:off x="4414838" y="5013325"/>
            <a:ext cx="2940844" cy="1844675"/>
          </a:xfrm>
          <a:custGeom>
            <a:avLst/>
            <a:gdLst>
              <a:gd name="T0" fmla="*/ 2940844 w 20692"/>
              <a:gd name="T1" fmla="*/ 1844675 h 21600"/>
              <a:gd name="T2" fmla="*/ 2940844 w 20692"/>
              <a:gd name="T3" fmla="*/ 1844675 h 21600"/>
              <a:gd name="T4" fmla="*/ 2940844 w 20692"/>
              <a:gd name="T5" fmla="*/ 1844675 h 21600"/>
              <a:gd name="T6" fmla="*/ 2940844 w 20692"/>
              <a:gd name="T7" fmla="*/ 18446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92" h="21600">
                <a:moveTo>
                  <a:pt x="9547" y="0"/>
                </a:moveTo>
                <a:cubicBezTo>
                  <a:pt x="8121" y="0"/>
                  <a:pt x="6695" y="903"/>
                  <a:pt x="5607" y="2714"/>
                </a:cubicBezTo>
                <a:cubicBezTo>
                  <a:pt x="4324" y="4849"/>
                  <a:pt x="3805" y="7767"/>
                  <a:pt x="4034" y="10544"/>
                </a:cubicBezTo>
                <a:cubicBezTo>
                  <a:pt x="2996" y="10519"/>
                  <a:pt x="1954" y="11162"/>
                  <a:pt x="1162" y="12481"/>
                </a:cubicBezTo>
                <a:cubicBezTo>
                  <a:pt x="-344" y="14988"/>
                  <a:pt x="-385" y="18999"/>
                  <a:pt x="1028" y="21600"/>
                </a:cubicBezTo>
                <a:lnTo>
                  <a:pt x="18824" y="21600"/>
                </a:lnTo>
                <a:cubicBezTo>
                  <a:pt x="18922" y="21457"/>
                  <a:pt x="19026" y="21331"/>
                  <a:pt x="19120" y="21175"/>
                </a:cubicBezTo>
                <a:cubicBezTo>
                  <a:pt x="21214" y="17688"/>
                  <a:pt x="21214" y="12032"/>
                  <a:pt x="19120" y="8546"/>
                </a:cubicBezTo>
                <a:cubicBezTo>
                  <a:pt x="17927" y="6560"/>
                  <a:pt x="16310" y="5710"/>
                  <a:pt x="14753" y="5986"/>
                </a:cubicBezTo>
                <a:cubicBezTo>
                  <a:pt x="14482" y="4795"/>
                  <a:pt x="14064" y="3673"/>
                  <a:pt x="13488" y="2714"/>
                </a:cubicBezTo>
                <a:cubicBezTo>
                  <a:pt x="12400" y="903"/>
                  <a:pt x="10973" y="0"/>
                  <a:pt x="9547" y="0"/>
                </a:cubicBezTo>
                <a:close/>
              </a:path>
            </a:pathLst>
          </a:custGeom>
          <a:solidFill>
            <a:srgbClr val="4BC9D0"/>
          </a:solidFill>
          <a:ln>
            <a:noFill/>
          </a:ln>
          <a:effectLst/>
          <a:extLst/>
        </p:spPr>
        <p:txBody>
          <a:bodyPr lIns="25400" tIns="25400" rIns="25400" bIns="25400"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25" name="Subtitle 2"/>
          <p:cNvSpPr txBox="1">
            <a:spLocks/>
          </p:cNvSpPr>
          <p:nvPr/>
        </p:nvSpPr>
        <p:spPr>
          <a:xfrm>
            <a:off x="1031018" y="3500539"/>
            <a:ext cx="2865565" cy="12301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spcAft>
                <a:spcPts val="0"/>
              </a:spcAft>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以</a:t>
            </a:r>
            <a:r>
              <a:rPr lang="zh-TW" altLang="en-US" sz="2800" kern="0" dirty="0">
                <a:solidFill>
                  <a:srgbClr val="FF0000"/>
                </a:solidFill>
                <a:latin typeface="微軟正黑體" panose="020B0604030504040204" pitchFamily="34" charset="-120"/>
                <a:ea typeface="微軟正黑體" panose="020B0604030504040204" pitchFamily="34" charset="-120"/>
              </a:rPr>
              <a:t>學習者</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為中心</a:t>
            </a:r>
          </a:p>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強化</a:t>
            </a:r>
            <a:r>
              <a:rPr lang="zh-TW" altLang="en-US" sz="2800" kern="0" dirty="0">
                <a:solidFill>
                  <a:srgbClr val="FF0000"/>
                </a:solidFill>
                <a:latin typeface="微軟正黑體" panose="020B0604030504040204" pitchFamily="34" charset="-120"/>
                <a:ea typeface="微軟正黑體" panose="020B0604030504040204" pitchFamily="34" charset="-120"/>
              </a:rPr>
              <a:t>體驗</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學習</a:t>
            </a:r>
            <a:endPar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26" name="Subtitle 2"/>
          <p:cNvSpPr txBox="1">
            <a:spLocks/>
          </p:cNvSpPr>
          <p:nvPr/>
        </p:nvSpPr>
        <p:spPr>
          <a:xfrm>
            <a:off x="2426351" y="1577182"/>
            <a:ext cx="2519590" cy="12301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著重</a:t>
            </a:r>
            <a:r>
              <a:rPr lang="zh-TW" altLang="en-US" sz="2800" kern="0" dirty="0">
                <a:solidFill>
                  <a:srgbClr val="FF0000"/>
                </a:solidFill>
                <a:latin typeface="微軟正黑體" panose="020B0604030504040204" pitchFamily="34" charset="-120"/>
                <a:ea typeface="微軟正黑體" panose="020B0604030504040204" pitchFamily="34" charset="-120"/>
              </a:rPr>
              <a:t>省思</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分享</a:t>
            </a:r>
          </a:p>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強化</a:t>
            </a:r>
            <a:r>
              <a:rPr lang="zh-TW" altLang="en-US" sz="2800" kern="0" dirty="0">
                <a:solidFill>
                  <a:srgbClr val="FF0000"/>
                </a:solidFill>
                <a:latin typeface="微軟正黑體" panose="020B0604030504040204" pitchFamily="34" charset="-120"/>
                <a:ea typeface="微軟正黑體" panose="020B0604030504040204" pitchFamily="34" charset="-120"/>
              </a:rPr>
              <a:t>自主</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學習</a:t>
            </a:r>
          </a:p>
        </p:txBody>
      </p:sp>
      <p:sp>
        <p:nvSpPr>
          <p:cNvPr id="27" name="Subtitle 2"/>
          <p:cNvSpPr txBox="1">
            <a:spLocks/>
          </p:cNvSpPr>
          <p:nvPr/>
        </p:nvSpPr>
        <p:spPr>
          <a:xfrm>
            <a:off x="4345491" y="3115868"/>
            <a:ext cx="3069345" cy="12301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力行實踐與</a:t>
            </a:r>
            <a:r>
              <a:rPr lang="zh-TW" altLang="en-US" sz="2800" kern="0" dirty="0">
                <a:solidFill>
                  <a:srgbClr val="FF0000"/>
                </a:solidFill>
                <a:latin typeface="微軟正黑體" panose="020B0604030504040204" pitchFamily="34" charset="-120"/>
                <a:ea typeface="微軟正黑體" panose="020B0604030504040204" pitchFamily="34" charset="-120"/>
              </a:rPr>
              <a:t>創新</a:t>
            </a:r>
          </a:p>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強調生活</a:t>
            </a:r>
            <a:r>
              <a:rPr lang="zh-TW" altLang="en-US" sz="2800" kern="0" dirty="0">
                <a:solidFill>
                  <a:srgbClr val="FF0000"/>
                </a:solidFill>
                <a:latin typeface="微軟正黑體" panose="020B0604030504040204" pitchFamily="34" charset="-120"/>
                <a:ea typeface="微軟正黑體" panose="020B0604030504040204" pitchFamily="34" charset="-120"/>
              </a:rPr>
              <a:t>實踐</a:t>
            </a:r>
          </a:p>
        </p:txBody>
      </p:sp>
      <p:sp>
        <p:nvSpPr>
          <p:cNvPr id="28" name="Subtitle 2"/>
          <p:cNvSpPr txBox="1">
            <a:spLocks/>
          </p:cNvSpPr>
          <p:nvPr/>
        </p:nvSpPr>
        <p:spPr>
          <a:xfrm>
            <a:off x="6747797" y="1588705"/>
            <a:ext cx="2609724" cy="12301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建構</a:t>
            </a:r>
            <a:r>
              <a:rPr lang="zh-TW" altLang="en-US" sz="2800" kern="0" dirty="0">
                <a:solidFill>
                  <a:srgbClr val="FF0000"/>
                </a:solidFill>
                <a:latin typeface="微軟正黑體" panose="020B0604030504040204" pitchFamily="34" charset="-120"/>
                <a:ea typeface="微軟正黑體" panose="020B0604030504040204" pitchFamily="34" charset="-120"/>
              </a:rPr>
              <a:t>內化</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意義 </a:t>
            </a:r>
          </a:p>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重視</a:t>
            </a:r>
            <a:r>
              <a:rPr lang="zh-TW" altLang="en-US" sz="2800" kern="0" dirty="0">
                <a:solidFill>
                  <a:srgbClr val="FF0000"/>
                </a:solidFill>
                <a:latin typeface="微軟正黑體" panose="020B0604030504040204" pitchFamily="34" charset="-120"/>
                <a:ea typeface="微軟正黑體" panose="020B0604030504040204" pitchFamily="34" charset="-120"/>
              </a:rPr>
              <a:t>境教</a:t>
            </a: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效應</a:t>
            </a:r>
          </a:p>
        </p:txBody>
      </p:sp>
      <p:sp>
        <p:nvSpPr>
          <p:cNvPr id="29" name="Subtitle 2"/>
          <p:cNvSpPr txBox="1">
            <a:spLocks/>
          </p:cNvSpPr>
          <p:nvPr/>
        </p:nvSpPr>
        <p:spPr>
          <a:xfrm>
            <a:off x="8497492" y="3075297"/>
            <a:ext cx="3181348" cy="18333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內容納入</a:t>
            </a:r>
            <a:r>
              <a:rPr lang="zh-TW" altLang="en-US" sz="2800" kern="0" dirty="0">
                <a:solidFill>
                  <a:srgbClr val="FF0000"/>
                </a:solidFill>
                <a:latin typeface="微軟正黑體" panose="020B0604030504040204" pitchFamily="34" charset="-120"/>
                <a:ea typeface="微軟正黑體" panose="020B0604030504040204" pitchFamily="34" charset="-120"/>
              </a:rPr>
              <a:t>文化平權</a:t>
            </a:r>
          </a:p>
          <a:p>
            <a:pPr lvl="0" fontAlgn="auto">
              <a:spcAft>
                <a:spcPts val="0"/>
              </a:spcAft>
            </a:pPr>
            <a:r>
              <a:rPr lang="zh-TW" altLang="en-US" sz="2800" kern="0" dirty="0">
                <a:solidFill>
                  <a:prstClr val="black">
                    <a:lumMod val="75000"/>
                    <a:lumOff val="25000"/>
                  </a:prstClr>
                </a:solidFill>
                <a:latin typeface="微軟正黑體" panose="020B0604030504040204" pitchFamily="34" charset="-120"/>
                <a:ea typeface="微軟正黑體" panose="020B0604030504040204" pitchFamily="34" charset="-120"/>
              </a:rPr>
              <a:t>尊重</a:t>
            </a:r>
            <a:r>
              <a:rPr lang="zh-TW" altLang="en-US" sz="2800" kern="0" dirty="0">
                <a:solidFill>
                  <a:srgbClr val="FF0000"/>
                </a:solidFill>
                <a:latin typeface="微軟正黑體" panose="020B0604030504040204" pitchFamily="34" charset="-120"/>
                <a:ea typeface="微軟正黑體" panose="020B0604030504040204" pitchFamily="34" charset="-120"/>
              </a:rPr>
              <a:t>多元文化</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與</a:t>
            </a:r>
            <a:endParaRPr lang="en-US" altLang="zh-TW" sz="2800" kern="0" dirty="0" smtClean="0">
              <a:solidFill>
                <a:prstClr val="black">
                  <a:lumMod val="75000"/>
                  <a:lumOff val="25000"/>
                </a:prstClr>
              </a:solidFill>
              <a:latin typeface="微軟正黑體" panose="020B0604030504040204" pitchFamily="34" charset="-120"/>
              <a:ea typeface="微軟正黑體" panose="020B0604030504040204" pitchFamily="34" charset="-120"/>
            </a:endParaRPr>
          </a:p>
          <a:p>
            <a:pPr lvl="0" fontAlgn="auto">
              <a:spcAft>
                <a:spcPts val="0"/>
              </a:spcAft>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社會差異</a:t>
            </a:r>
            <a:endParaRPr lang="en-US" altLang="zh-CN" sz="2800" kern="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4466541" y="664700"/>
            <a:ext cx="4115090" cy="717889"/>
          </a:xfrm>
          <a:prstGeom prst="rect">
            <a:avLst/>
          </a:prstGeom>
        </p:spPr>
        <p:txBody>
          <a:bodyPr wrap="square">
            <a:spAutoFit/>
          </a:bodyPr>
          <a:lstStyle/>
          <a:p>
            <a:pPr lvl="0" eaLnBrk="1" fontAlgn="auto" hangingPunct="1">
              <a:lnSpc>
                <a:spcPct val="110000"/>
              </a:lnSpc>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教學</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實施</a:t>
            </a:r>
            <a:r>
              <a:rPr kumimoji="1" lang="en-US" altLang="zh-TW" sz="4000" b="1" dirty="0">
                <a:solidFill>
                  <a:srgbClr val="FF0000"/>
                </a:solidFill>
                <a:latin typeface="微軟正黑體" panose="020B0604030504040204" pitchFamily="34" charset="-120"/>
                <a:ea typeface="微軟正黑體" panose="020B0604030504040204" pitchFamily="34" charset="-120"/>
                <a:cs typeface="微软雅黑"/>
              </a:rPr>
              <a:t>-</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原則</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sp>
        <p:nvSpPr>
          <p:cNvPr id="11" name="投影片編號版面配置區 10"/>
          <p:cNvSpPr>
            <a:spLocks noGrp="1"/>
          </p:cNvSpPr>
          <p:nvPr>
            <p:ph type="sldNum" sz="quarter" idx="12"/>
          </p:nvPr>
        </p:nvSpPr>
        <p:spPr/>
        <p:txBody>
          <a:bodyPr/>
          <a:lstStyle/>
          <a:p>
            <a:fld id="{B5FF7799-C480-B340-92DD-3DC98B081829}" type="slidenum">
              <a:rPr kumimoji="1" lang="zh-CN" altLang="en-US" smtClean="0"/>
              <a:t>44</a:t>
            </a:fld>
            <a:endParaRPr kumimoji="1" lang="zh-CN" altLang="en-US"/>
          </a:p>
        </p:txBody>
      </p:sp>
    </p:spTree>
    <p:extLst>
      <p:ext uri="{BB962C8B-B14F-4D97-AF65-F5344CB8AC3E}">
        <p14:creationId xmlns:p14="http://schemas.microsoft.com/office/powerpoint/2010/main" val="271676127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 name="Group 41"/>
          <p:cNvGrpSpPr/>
          <p:nvPr/>
        </p:nvGrpSpPr>
        <p:grpSpPr>
          <a:xfrm>
            <a:off x="7534714" y="699594"/>
            <a:ext cx="3475888" cy="5331057"/>
            <a:chOff x="5784055" y="737233"/>
            <a:chExt cx="3475890" cy="5331057"/>
          </a:xfrm>
        </p:grpSpPr>
        <p:sp>
          <p:nvSpPr>
            <p:cNvPr id="9" name="Oval 1"/>
            <p:cNvSpPr/>
            <p:nvPr/>
          </p:nvSpPr>
          <p:spPr>
            <a:xfrm>
              <a:off x="7325835" y="1152764"/>
              <a:ext cx="829339" cy="8293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30"/>
            <p:cNvSpPr/>
            <p:nvPr/>
          </p:nvSpPr>
          <p:spPr>
            <a:xfrm>
              <a:off x="7399376" y="1226305"/>
              <a:ext cx="682256" cy="682256"/>
            </a:xfrm>
            <a:prstGeom prst="ellipse">
              <a:avLst/>
            </a:prstGeom>
            <a:solidFill>
              <a:schemeClr val="tx1">
                <a:lumMod val="75000"/>
                <a:lumOff val="25000"/>
              </a:schemeClr>
            </a:solidFill>
            <a:ln>
              <a:solidFill>
                <a:srgbClr val="4B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95000"/>
                    </a:prstClr>
                  </a:solidFill>
                  <a:effectLst/>
                  <a:uLnTx/>
                  <a:uFillTx/>
                  <a:latin typeface="FontAwesome" pitchFamily="2" charset="0"/>
                  <a:ea typeface="+mn-ea"/>
                  <a:cs typeface="+mn-cs"/>
                </a:rPr>
                <a:t></a:t>
              </a: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1" name="Rectangle 3"/>
            <p:cNvSpPr/>
            <p:nvPr/>
          </p:nvSpPr>
          <p:spPr>
            <a:xfrm>
              <a:off x="8060418" y="737233"/>
              <a:ext cx="69762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lumMod val="95000"/>
                    </a:prstClr>
                  </a:solidFill>
                  <a:effectLst/>
                  <a:uLnTx/>
                  <a:uFillTx/>
                  <a:latin typeface="FontAwesome" pitchFamily="2" charset="0"/>
                  <a:ea typeface="+mn-ea"/>
                  <a:cs typeface="+mn-cs"/>
                </a:rPr>
                <a:t></a:t>
              </a:r>
              <a:endParaRPr kumimoji="0" lang="en-US" sz="40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2" name="Rectangle 32"/>
            <p:cNvSpPr/>
            <p:nvPr/>
          </p:nvSpPr>
          <p:spPr>
            <a:xfrm>
              <a:off x="8228894" y="1492958"/>
              <a:ext cx="1031051"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lumMod val="75000"/>
                    </a:prstClr>
                  </a:solidFill>
                  <a:effectLst/>
                  <a:uLnTx/>
                  <a:uFillTx/>
                  <a:latin typeface="FontAwesome" pitchFamily="2" charset="0"/>
                  <a:ea typeface="+mn-ea"/>
                  <a:cs typeface="+mn-cs"/>
                </a:rPr>
                <a:t></a:t>
              </a:r>
              <a:endParaRPr kumimoji="0" lang="en-US" sz="6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13" name="Oval 15"/>
            <p:cNvSpPr/>
            <p:nvPr/>
          </p:nvSpPr>
          <p:spPr>
            <a:xfrm>
              <a:off x="6511371" y="3749554"/>
              <a:ext cx="1159724" cy="1159724"/>
            </a:xfrm>
            <a:prstGeom prst="ellipse">
              <a:avLst/>
            </a:prstGeom>
            <a:solidFill>
              <a:srgbClr val="4BC9D0"/>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FontAwesome" pitchFamily="2" charset="0"/>
                  <a:ea typeface="+mn-ea"/>
                  <a:cs typeface="+mn-cs"/>
                </a:rPr>
                <a:t></a:t>
              </a:r>
              <a:endParaRPr kumimoji="0" lang="en-US" sz="24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14" name="Oval 10"/>
            <p:cNvSpPr/>
            <p:nvPr/>
          </p:nvSpPr>
          <p:spPr>
            <a:xfrm>
              <a:off x="6899267" y="1924531"/>
              <a:ext cx="676423" cy="676423"/>
            </a:xfrm>
            <a:prstGeom prst="ellipse">
              <a:avLst/>
            </a:prstGeom>
            <a:noFill/>
            <a:ln w="1016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34"/>
            <p:cNvSpPr/>
            <p:nvPr/>
          </p:nvSpPr>
          <p:spPr>
            <a:xfrm>
              <a:off x="6649412" y="2167049"/>
              <a:ext cx="676423" cy="676423"/>
            </a:xfrm>
            <a:prstGeom prst="ellipse">
              <a:avLst/>
            </a:prstGeom>
            <a:solidFill>
              <a:schemeClr val="tx1">
                <a:lumMod val="75000"/>
                <a:lumOff val="25000"/>
              </a:schemeClr>
            </a:solidFill>
            <a:ln w="101600">
              <a:solidFill>
                <a:srgbClr val="4BC9D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1"/>
            <p:cNvSpPr/>
            <p:nvPr/>
          </p:nvSpPr>
          <p:spPr>
            <a:xfrm>
              <a:off x="6947126" y="2397634"/>
              <a:ext cx="1756838" cy="1756837"/>
            </a:xfrm>
            <a:prstGeom prst="ellipse">
              <a:avLst/>
            </a:prstGeom>
            <a:solidFill>
              <a:srgbClr val="4BC9D0"/>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17" name="Group 14"/>
            <p:cNvGrpSpPr/>
            <p:nvPr/>
          </p:nvGrpSpPr>
          <p:grpSpPr>
            <a:xfrm>
              <a:off x="7308415" y="2775899"/>
              <a:ext cx="1034257" cy="1000306"/>
              <a:chOff x="7311406" y="2786992"/>
              <a:chExt cx="1034257" cy="1000306"/>
            </a:xfrm>
          </p:grpSpPr>
          <p:sp>
            <p:nvSpPr>
              <p:cNvPr id="24" name="Rectangle 12"/>
              <p:cNvSpPr/>
              <p:nvPr/>
            </p:nvSpPr>
            <p:spPr>
              <a:xfrm>
                <a:off x="7516590" y="2786992"/>
                <a:ext cx="59503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75000"/>
                        <a:lumOff val="25000"/>
                      </a:prstClr>
                    </a:solidFill>
                    <a:effectLst/>
                    <a:uLnTx/>
                    <a:uFillTx/>
                    <a:latin typeface="FontAwesome" pitchFamily="2" charset="0"/>
                    <a:ea typeface="+mn-ea"/>
                    <a:cs typeface="+mn-cs"/>
                  </a:rPr>
                  <a:t></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13"/>
              <p:cNvSpPr txBox="1"/>
              <p:nvPr/>
            </p:nvSpPr>
            <p:spPr>
              <a:xfrm>
                <a:off x="7311406" y="3387188"/>
                <a:ext cx="103425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COSTUMER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MANAGMENT</a:t>
                </a:r>
              </a:p>
            </p:txBody>
          </p:sp>
        </p:grpSp>
        <p:sp>
          <p:nvSpPr>
            <p:cNvPr id="18" name="Oval 35"/>
            <p:cNvSpPr/>
            <p:nvPr/>
          </p:nvSpPr>
          <p:spPr>
            <a:xfrm>
              <a:off x="8413611" y="2730074"/>
              <a:ext cx="676423" cy="676423"/>
            </a:xfrm>
            <a:prstGeom prst="ellipse">
              <a:avLst/>
            </a:prstGeom>
            <a:solidFill>
              <a:schemeClr val="tx1">
                <a:lumMod val="75000"/>
                <a:lumOff val="25000"/>
              </a:schemeClr>
            </a:solidFill>
            <a:ln w="101600">
              <a:solidFill>
                <a:srgbClr val="4BC9D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36"/>
            <p:cNvSpPr/>
            <p:nvPr/>
          </p:nvSpPr>
          <p:spPr>
            <a:xfrm>
              <a:off x="7513600" y="4023953"/>
              <a:ext cx="966759" cy="966759"/>
            </a:xfrm>
            <a:prstGeom prst="ellipse">
              <a:avLst/>
            </a:prstGeom>
            <a:solidFill>
              <a:schemeClr val="tx1">
                <a:lumMod val="75000"/>
                <a:lumOff val="25000"/>
              </a:schemeClr>
            </a:solidFill>
            <a:ln w="101600">
              <a:solidFill>
                <a:srgbClr val="4BC9D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65000"/>
                    </a:prstClr>
                  </a:solidFill>
                  <a:effectLst/>
                  <a:uLnTx/>
                  <a:uFillTx/>
                  <a:latin typeface="FontAwesome" pitchFamily="2" charset="0"/>
                  <a:ea typeface="+mn-ea"/>
                  <a:cs typeface="+mn-cs"/>
                </a:rPr>
                <a:t></a:t>
              </a:r>
              <a:endPar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20" name="Oval 37"/>
            <p:cNvSpPr/>
            <p:nvPr/>
          </p:nvSpPr>
          <p:spPr>
            <a:xfrm>
              <a:off x="6270703" y="5073495"/>
              <a:ext cx="676423" cy="676423"/>
            </a:xfrm>
            <a:prstGeom prst="ellipse">
              <a:avLst/>
            </a:prstGeom>
            <a:solidFill>
              <a:schemeClr val="tx1">
                <a:lumMod val="75000"/>
                <a:lumOff val="25000"/>
              </a:schemeClr>
            </a:solidFill>
            <a:ln w="101600">
              <a:solidFill>
                <a:srgbClr val="4BC9D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65000"/>
                    </a:prstClr>
                  </a:solidFill>
                  <a:effectLst/>
                  <a:uLnTx/>
                  <a:uFillTx/>
                  <a:latin typeface="FontAwesome" pitchFamily="2" charset="0"/>
                  <a:ea typeface="+mn-ea"/>
                  <a:cs typeface="+mn-cs"/>
                </a:rPr>
                <a:t></a:t>
              </a:r>
              <a:endParaRPr kumimoji="0" lang="en-US" sz="18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21" name="Oval 38"/>
            <p:cNvSpPr/>
            <p:nvPr/>
          </p:nvSpPr>
          <p:spPr>
            <a:xfrm>
              <a:off x="7172472" y="5266788"/>
              <a:ext cx="801502" cy="8015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39"/>
            <p:cNvSpPr/>
            <p:nvPr/>
          </p:nvSpPr>
          <p:spPr>
            <a:xfrm>
              <a:off x="7246012" y="5340328"/>
              <a:ext cx="659356" cy="659356"/>
            </a:xfrm>
            <a:prstGeom prst="ellipse">
              <a:avLst/>
            </a:prstGeom>
            <a:solidFill>
              <a:srgbClr val="4BC9D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95000"/>
                    </a:prstClr>
                  </a:solidFill>
                  <a:effectLst/>
                  <a:uLnTx/>
                  <a:uFillTx/>
                  <a:latin typeface="FontAwesome" pitchFamily="2" charset="0"/>
                  <a:ea typeface="+mn-ea"/>
                  <a:cs typeface="+mn-cs"/>
                </a:rPr>
                <a:t></a:t>
              </a: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3" name="Rectangle 40"/>
            <p:cNvSpPr/>
            <p:nvPr/>
          </p:nvSpPr>
          <p:spPr>
            <a:xfrm>
              <a:off x="5784055" y="3713710"/>
              <a:ext cx="69762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lumMod val="95000"/>
                    </a:prstClr>
                  </a:solidFill>
                  <a:effectLst/>
                  <a:uLnTx/>
                  <a:uFillTx/>
                  <a:latin typeface="FontAwesome" pitchFamily="2" charset="0"/>
                  <a:ea typeface="+mn-ea"/>
                  <a:cs typeface="+mn-cs"/>
                </a:rPr>
                <a:t></a:t>
              </a:r>
              <a:endParaRPr kumimoji="0" lang="en-US" sz="40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26" name="矩形 25"/>
          <p:cNvSpPr/>
          <p:nvPr/>
        </p:nvSpPr>
        <p:spPr>
          <a:xfrm>
            <a:off x="1432170" y="929279"/>
            <a:ext cx="4115090" cy="769441"/>
          </a:xfrm>
          <a:prstGeom prst="rect">
            <a:avLst/>
          </a:prstGeom>
        </p:spPr>
        <p:txBody>
          <a:bodyPr wrap="square">
            <a:spAutoFit/>
          </a:bodyPr>
          <a:lstStyle/>
          <a:p>
            <a:pPr lvl="0" eaLnBrk="1" fontAlgn="auto" hangingPunct="1">
              <a:lnSpc>
                <a:spcPct val="110000"/>
              </a:lnSpc>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教學</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實施</a:t>
            </a:r>
            <a:r>
              <a:rPr kumimoji="1" lang="en-US" altLang="zh-TW" sz="4000" b="1" dirty="0" smtClean="0">
                <a:solidFill>
                  <a:srgbClr val="FF0000"/>
                </a:solidFill>
                <a:latin typeface="微軟正黑體" panose="020B0604030504040204" pitchFamily="34" charset="-120"/>
                <a:ea typeface="微軟正黑體" panose="020B0604030504040204" pitchFamily="34" charset="-120"/>
                <a:cs typeface="微软雅黑"/>
              </a:rPr>
              <a:t>-</a:t>
            </a: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方法</a:t>
            </a:r>
            <a:endParaRPr kumimoji="1"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微软雅黑"/>
            </a:endParaRPr>
          </a:p>
        </p:txBody>
      </p:sp>
      <p:sp>
        <p:nvSpPr>
          <p:cNvPr id="27" name="內容版面配置區 2"/>
          <p:cNvSpPr txBox="1">
            <a:spLocks/>
          </p:cNvSpPr>
          <p:nvPr/>
        </p:nvSpPr>
        <p:spPr bwMode="auto">
          <a:xfrm>
            <a:off x="1112813" y="1786223"/>
            <a:ext cx="8784976" cy="47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班級教學</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zh-TW" sz="2800" dirty="0" smtClean="0">
                <a:solidFill>
                  <a:schemeClr val="tx1"/>
                </a:solidFill>
                <a:latin typeface="微軟正黑體" panose="020B0604030504040204" pitchFamily="34" charset="-120"/>
                <a:ea typeface="微軟正黑體" panose="020B0604030504040204" pitchFamily="34" charset="-120"/>
              </a:rPr>
              <a:t>特殊教育方案（校本資優方案）</a:t>
            </a:r>
          </a:p>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小組教學</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個別教學</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實作體驗</a:t>
            </a:r>
          </a:p>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服務學習</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專題探究</a:t>
            </a:r>
          </a:p>
          <a:p>
            <a:pPr>
              <a:buClr>
                <a:schemeClr val="tx1"/>
              </a:buClr>
              <a:buFont typeface="Arial" panose="020B0604020202020204" pitchFamily="34" charset="0"/>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合作</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zh-TW" sz="2800" dirty="0" smtClean="0">
                <a:solidFill>
                  <a:schemeClr val="tx1"/>
                </a:solidFill>
                <a:latin typeface="微軟正黑體" panose="020B0604030504040204" pitchFamily="34" charset="-120"/>
                <a:ea typeface="微軟正黑體" panose="020B0604030504040204" pitchFamily="34" charset="-120"/>
              </a:rPr>
              <a:t>協同教學</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Clr>
                <a:schemeClr val="tx1"/>
              </a:buClr>
              <a:buFont typeface="Arial" panose="020B0604020202020204" pitchFamily="34" charset="0"/>
              <a:buChar char="•"/>
            </a:pPr>
            <a:r>
              <a:rPr lang="zh-TW" altLang="zh-TW" sz="2800" dirty="0" smtClean="0">
                <a:solidFill>
                  <a:schemeClr val="tx1"/>
                </a:solidFill>
                <a:latin typeface="微軟正黑體" panose="020B0604030504040204" pitchFamily="34" charset="-120"/>
                <a:ea typeface="微軟正黑體" panose="020B0604030504040204" pitchFamily="34" charset="-120"/>
              </a:rPr>
              <a:t>同儕學習</a:t>
            </a:r>
            <a:r>
              <a:rPr lang="en-US" altLang="zh-TW" sz="2800" dirty="0" smtClean="0">
                <a:solidFill>
                  <a:schemeClr val="tx1"/>
                </a:solidFill>
                <a:latin typeface="微軟正黑體" panose="020B0604030504040204" pitchFamily="34" charset="-120"/>
                <a:ea typeface="微軟正黑體" panose="020B0604030504040204" pitchFamily="34" charset="-120"/>
              </a:rPr>
              <a:t> </a:t>
            </a:r>
          </a:p>
        </p:txBody>
      </p:sp>
      <p:sp>
        <p:nvSpPr>
          <p:cNvPr id="3" name="橢圓 2"/>
          <p:cNvSpPr/>
          <p:nvPr/>
        </p:nvSpPr>
        <p:spPr>
          <a:xfrm>
            <a:off x="9154327" y="3365123"/>
            <a:ext cx="859517" cy="437320"/>
          </a:xfrm>
          <a:prstGeom prst="ellipse">
            <a:avLst/>
          </a:prstGeom>
          <a:solidFill>
            <a:srgbClr val="4BC9D0"/>
          </a:solidFill>
          <a:ln>
            <a:solidFill>
              <a:srgbClr val="4B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B5FF7799-C480-B340-92DD-3DC98B081829}" type="slidenum">
              <a:rPr kumimoji="1" lang="zh-CN" altLang="en-US" smtClean="0"/>
              <a:t>45</a:t>
            </a:fld>
            <a:endParaRPr kumimoji="1" lang="zh-CN" altLang="en-US"/>
          </a:p>
        </p:txBody>
      </p:sp>
    </p:spTree>
    <p:extLst>
      <p:ext uri="{BB962C8B-B14F-4D97-AF65-F5344CB8AC3E}">
        <p14:creationId xmlns:p14="http://schemas.microsoft.com/office/powerpoint/2010/main" val="184932085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9"/>
          <p:cNvGrpSpPr/>
          <p:nvPr/>
        </p:nvGrpSpPr>
        <p:grpSpPr>
          <a:xfrm rot="19958399">
            <a:off x="1315462" y="1888431"/>
            <a:ext cx="3698530" cy="3536371"/>
            <a:chOff x="-1" y="-1"/>
            <a:chExt cx="1715392" cy="1640181"/>
          </a:xfrm>
        </p:grpSpPr>
        <p:sp>
          <p:nvSpPr>
            <p:cNvPr id="7" name="chenying0907 45"/>
            <p:cNvSpPr/>
            <p:nvPr/>
          </p:nvSpPr>
          <p:spPr>
            <a:xfrm>
              <a:off x="546100" y="-1"/>
              <a:ext cx="852996" cy="814405"/>
            </a:xfrm>
            <a:custGeom>
              <a:avLst/>
              <a:gdLst/>
              <a:ahLst/>
              <a:cxnLst>
                <a:cxn ang="0">
                  <a:pos x="wd2" y="hd2"/>
                </a:cxn>
                <a:cxn ang="5400000">
                  <a:pos x="wd2" y="hd2"/>
                </a:cxn>
                <a:cxn ang="10800000">
                  <a:pos x="wd2" y="hd2"/>
                </a:cxn>
                <a:cxn ang="16200000">
                  <a:pos x="wd2" y="hd2"/>
                </a:cxn>
              </a:cxnLst>
              <a:rect l="0" t="0" r="r" b="b"/>
              <a:pathLst>
                <a:path w="21600" h="18714" extrusionOk="0">
                  <a:moveTo>
                    <a:pt x="0" y="1492"/>
                  </a:moveTo>
                  <a:cubicBezTo>
                    <a:pt x="2573" y="5772"/>
                    <a:pt x="6529" y="12784"/>
                    <a:pt x="8747" y="18714"/>
                  </a:cubicBezTo>
                  <a:cubicBezTo>
                    <a:pt x="11831" y="15581"/>
                    <a:pt x="14511" y="11999"/>
                    <a:pt x="17521" y="8767"/>
                  </a:cubicBezTo>
                  <a:cubicBezTo>
                    <a:pt x="18706" y="7495"/>
                    <a:pt x="20897" y="5286"/>
                    <a:pt x="21600" y="3764"/>
                  </a:cubicBezTo>
                  <a:cubicBezTo>
                    <a:pt x="21600" y="3764"/>
                    <a:pt x="12542" y="-2886"/>
                    <a:pt x="0" y="1492"/>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8" name="chenying0907 46"/>
            <p:cNvSpPr/>
            <p:nvPr/>
          </p:nvSpPr>
          <p:spPr>
            <a:xfrm>
              <a:off x="-1" y="0"/>
              <a:ext cx="1715392" cy="1638066"/>
            </a:xfrm>
            <a:custGeom>
              <a:avLst/>
              <a:gdLst/>
              <a:ahLst/>
              <a:cxnLst>
                <a:cxn ang="0">
                  <a:pos x="wd2" y="hd2"/>
                </a:cxn>
                <a:cxn ang="5400000">
                  <a:pos x="wd2" y="hd2"/>
                </a:cxn>
                <a:cxn ang="10800000">
                  <a:pos x="wd2" y="hd2"/>
                </a:cxn>
                <a:cxn ang="16200000">
                  <a:pos x="wd2" y="hd2"/>
                </a:cxn>
              </a:cxnLst>
              <a:rect l="0" t="0" r="r" b="b"/>
              <a:pathLst>
                <a:path w="19344" h="19922" extrusionOk="0">
                  <a:moveTo>
                    <a:pt x="18804" y="13369"/>
                  </a:moveTo>
                  <a:cubicBezTo>
                    <a:pt x="20364" y="8511"/>
                    <a:pt x="18512" y="2521"/>
                    <a:pt x="13652" y="660"/>
                  </a:cubicBezTo>
                  <a:cubicBezTo>
                    <a:pt x="9274" y="-1015"/>
                    <a:pt x="3698" y="496"/>
                    <a:pt x="1163" y="5226"/>
                  </a:cubicBezTo>
                  <a:cubicBezTo>
                    <a:pt x="-1236" y="9703"/>
                    <a:pt x="143" y="16484"/>
                    <a:pt x="4671" y="18845"/>
                  </a:cubicBezTo>
                  <a:cubicBezTo>
                    <a:pt x="8006" y="20585"/>
                    <a:pt x="13238" y="20235"/>
                    <a:pt x="16082" y="17665"/>
                  </a:cubicBezTo>
                  <a:cubicBezTo>
                    <a:pt x="17381" y="16491"/>
                    <a:pt x="18283" y="14993"/>
                    <a:pt x="18804" y="1336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9" name="chenying0907 47"/>
            <p:cNvSpPr/>
            <p:nvPr/>
          </p:nvSpPr>
          <p:spPr>
            <a:xfrm>
              <a:off x="0" y="431800"/>
              <a:ext cx="1199614" cy="1208380"/>
            </a:xfrm>
            <a:custGeom>
              <a:avLst/>
              <a:gdLst/>
              <a:ahLst/>
              <a:cxnLst>
                <a:cxn ang="0">
                  <a:pos x="wd2" y="hd2"/>
                </a:cxn>
                <a:cxn ang="5400000">
                  <a:pos x="wd2" y="hd2"/>
                </a:cxn>
                <a:cxn ang="10800000">
                  <a:pos x="wd2" y="hd2"/>
                </a:cxn>
                <a:cxn ang="16200000">
                  <a:pos x="wd2" y="hd2"/>
                </a:cxn>
              </a:cxnLst>
              <a:rect l="0" t="0" r="r" b="b"/>
              <a:pathLst>
                <a:path w="21245" h="21414" extrusionOk="0">
                  <a:moveTo>
                    <a:pt x="15974" y="6727"/>
                  </a:moveTo>
                  <a:cubicBezTo>
                    <a:pt x="15974" y="6727"/>
                    <a:pt x="7382" y="2785"/>
                    <a:pt x="1827" y="0"/>
                  </a:cubicBezTo>
                  <a:cubicBezTo>
                    <a:pt x="144" y="2914"/>
                    <a:pt x="-355" y="6498"/>
                    <a:pt x="242" y="9878"/>
                  </a:cubicBezTo>
                  <a:cubicBezTo>
                    <a:pt x="981" y="14066"/>
                    <a:pt x="3401" y="17941"/>
                    <a:pt x="7335" y="19845"/>
                  </a:cubicBezTo>
                  <a:cubicBezTo>
                    <a:pt x="8935" y="20620"/>
                    <a:pt x="10813" y="21110"/>
                    <a:pt x="12777" y="21310"/>
                  </a:cubicBezTo>
                  <a:cubicBezTo>
                    <a:pt x="15613" y="21600"/>
                    <a:pt x="18627" y="21286"/>
                    <a:pt x="21245" y="20353"/>
                  </a:cubicBezTo>
                  <a:cubicBezTo>
                    <a:pt x="18853" y="13588"/>
                    <a:pt x="15974" y="6727"/>
                    <a:pt x="15974" y="6727"/>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0" name="chenying0907 48"/>
            <p:cNvSpPr/>
            <p:nvPr/>
          </p:nvSpPr>
          <p:spPr>
            <a:xfrm>
              <a:off x="228599" y="228599"/>
              <a:ext cx="1241777" cy="1201259"/>
            </a:xfrm>
            <a:custGeom>
              <a:avLst/>
              <a:gdLst/>
              <a:ahLst/>
              <a:cxnLst>
                <a:cxn ang="0">
                  <a:pos x="wd2" y="hd2"/>
                </a:cxn>
                <a:cxn ang="5400000">
                  <a:pos x="wd2" y="hd2"/>
                </a:cxn>
                <a:cxn ang="10800000">
                  <a:pos x="wd2" y="hd2"/>
                </a:cxn>
                <a:cxn ang="16200000">
                  <a:pos x="wd2" y="hd2"/>
                </a:cxn>
              </a:cxnLst>
              <a:rect l="0" t="0" r="r" b="b"/>
              <a:pathLst>
                <a:path w="19936" h="20095" extrusionOk="0">
                  <a:moveTo>
                    <a:pt x="19378" y="13343"/>
                  </a:moveTo>
                  <a:cubicBezTo>
                    <a:pt x="20989" y="8495"/>
                    <a:pt x="19076" y="2516"/>
                    <a:pt x="14055" y="659"/>
                  </a:cubicBezTo>
                  <a:cubicBezTo>
                    <a:pt x="9533" y="-1013"/>
                    <a:pt x="3774" y="495"/>
                    <a:pt x="1155" y="5216"/>
                  </a:cubicBezTo>
                  <a:cubicBezTo>
                    <a:pt x="-611" y="8400"/>
                    <a:pt x="-202" y="11419"/>
                    <a:pt x="1370" y="14560"/>
                  </a:cubicBezTo>
                  <a:cubicBezTo>
                    <a:pt x="2944" y="17707"/>
                    <a:pt x="4781" y="19018"/>
                    <a:pt x="8044" y="19866"/>
                  </a:cubicBezTo>
                  <a:cubicBezTo>
                    <a:pt x="10817" y="20587"/>
                    <a:pt x="14374" y="19544"/>
                    <a:pt x="16565" y="17630"/>
                  </a:cubicBezTo>
                  <a:cubicBezTo>
                    <a:pt x="17907" y="16458"/>
                    <a:pt x="18839" y="14964"/>
                    <a:pt x="19378" y="13343"/>
                  </a:cubicBezTo>
                  <a:close/>
                </a:path>
              </a:pathLst>
            </a:custGeom>
            <a:solidFill>
              <a:srgbClr val="F8F6F3"/>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grpSp>
        <p:nvGrpSpPr>
          <p:cNvPr id="4" name="Group 52"/>
          <p:cNvGrpSpPr/>
          <p:nvPr/>
        </p:nvGrpSpPr>
        <p:grpSpPr>
          <a:xfrm>
            <a:off x="2739337" y="2956343"/>
            <a:ext cx="990408" cy="1266539"/>
            <a:chOff x="-1" y="0"/>
            <a:chExt cx="459353" cy="587425"/>
          </a:xfrm>
        </p:grpSpPr>
        <p:sp>
          <p:nvSpPr>
            <p:cNvPr id="5" name="chenying0907 50"/>
            <p:cNvSpPr/>
            <p:nvPr/>
          </p:nvSpPr>
          <p:spPr>
            <a:xfrm rot="19356955">
              <a:off x="-1" y="38099"/>
              <a:ext cx="456758" cy="532155"/>
            </a:xfrm>
            <a:custGeom>
              <a:avLst/>
              <a:gdLst/>
              <a:ahLst/>
              <a:cxnLst>
                <a:cxn ang="0">
                  <a:pos x="wd2" y="hd2"/>
                </a:cxn>
                <a:cxn ang="5400000">
                  <a:pos x="wd2" y="hd2"/>
                </a:cxn>
                <a:cxn ang="10800000">
                  <a:pos x="wd2" y="hd2"/>
                </a:cxn>
                <a:cxn ang="16200000">
                  <a:pos x="wd2" y="hd2"/>
                </a:cxn>
              </a:cxnLst>
              <a:rect l="0" t="0" r="r" b="b"/>
              <a:pathLst>
                <a:path w="19807" h="16760" extrusionOk="0">
                  <a:moveTo>
                    <a:pt x="19807" y="4890"/>
                  </a:moveTo>
                  <a:cubicBezTo>
                    <a:pt x="17960" y="3244"/>
                    <a:pt x="12655" y="-776"/>
                    <a:pt x="9209" y="131"/>
                  </a:cubicBezTo>
                  <a:cubicBezTo>
                    <a:pt x="3555" y="1621"/>
                    <a:pt x="8934" y="5135"/>
                    <a:pt x="10469" y="7682"/>
                  </a:cubicBezTo>
                  <a:cubicBezTo>
                    <a:pt x="18384" y="20824"/>
                    <a:pt x="-1793" y="18488"/>
                    <a:pt x="130" y="836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6" name="chenying0907 51"/>
            <p:cNvSpPr/>
            <p:nvPr/>
          </p:nvSpPr>
          <p:spPr>
            <a:xfrm rot="19356955">
              <a:off x="12700" y="0"/>
              <a:ext cx="446652" cy="5874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47" y="7313"/>
                    <a:pt x="7320" y="1451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sp>
        <p:nvSpPr>
          <p:cNvPr id="11" name="chenying0907 232"/>
          <p:cNvSpPr/>
          <p:nvPr/>
        </p:nvSpPr>
        <p:spPr>
          <a:xfrm>
            <a:off x="5979937" y="1798140"/>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3" name="chenying0907 148"/>
          <p:cNvSpPr/>
          <p:nvPr/>
        </p:nvSpPr>
        <p:spPr>
          <a:xfrm>
            <a:off x="6661895" y="1773774"/>
            <a:ext cx="4410932" cy="54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lvl="0"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校內外人力資源</a:t>
            </a:r>
          </a:p>
        </p:txBody>
      </p:sp>
      <p:sp>
        <p:nvSpPr>
          <p:cNvPr id="14" name="chenying0907 232"/>
          <p:cNvSpPr/>
          <p:nvPr/>
        </p:nvSpPr>
        <p:spPr>
          <a:xfrm>
            <a:off x="5979937" y="2874194"/>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5" name="chenying0907 148"/>
          <p:cNvSpPr/>
          <p:nvPr/>
        </p:nvSpPr>
        <p:spPr>
          <a:xfrm>
            <a:off x="6661895" y="2849828"/>
            <a:ext cx="4410932" cy="54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經費</a:t>
            </a:r>
            <a:endPar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endParaRPr>
          </a:p>
        </p:txBody>
      </p:sp>
      <p:sp>
        <p:nvSpPr>
          <p:cNvPr id="16" name="chenying0907 232"/>
          <p:cNvSpPr/>
          <p:nvPr/>
        </p:nvSpPr>
        <p:spPr>
          <a:xfrm>
            <a:off x="5979937" y="3950248"/>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7" name="chenying0907 148"/>
          <p:cNvSpPr/>
          <p:nvPr/>
        </p:nvSpPr>
        <p:spPr>
          <a:xfrm>
            <a:off x="6661895" y="3925881"/>
            <a:ext cx="4410932" cy="54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軟硬體設備</a:t>
            </a:r>
          </a:p>
        </p:txBody>
      </p:sp>
      <p:sp>
        <p:nvSpPr>
          <p:cNvPr id="18" name="chenying0907 232"/>
          <p:cNvSpPr/>
          <p:nvPr/>
        </p:nvSpPr>
        <p:spPr>
          <a:xfrm>
            <a:off x="5979937" y="5026302"/>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9" name="chenying0907 148"/>
          <p:cNvSpPr/>
          <p:nvPr/>
        </p:nvSpPr>
        <p:spPr>
          <a:xfrm>
            <a:off x="6661895" y="4915495"/>
            <a:ext cx="4410932" cy="10642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lvl="0"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運作</a:t>
            </a: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策略</a:t>
            </a:r>
            <a:r>
              <a:rPr lang="en-US" altLang="zh-TW"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a:t>
            </a: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行政支援、區段排課、社群組織與運作</a:t>
            </a:r>
            <a:r>
              <a:rPr lang="en-US" altLang="zh-TW"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a:t>
            </a:r>
            <a:endParaRPr lang="en-US" altLang="zh-TW"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endParaRPr>
          </a:p>
        </p:txBody>
      </p:sp>
      <p:sp>
        <p:nvSpPr>
          <p:cNvPr id="20" name="矩形 19"/>
          <p:cNvSpPr/>
          <p:nvPr/>
        </p:nvSpPr>
        <p:spPr>
          <a:xfrm>
            <a:off x="5979937" y="498307"/>
            <a:ext cx="2738980" cy="722249"/>
          </a:xfrm>
          <a:prstGeom prst="rect">
            <a:avLst/>
          </a:prstGeom>
        </p:spPr>
        <p:txBody>
          <a:bodyPr wrap="square">
            <a:spAutoFit/>
          </a:bodyPr>
          <a:lstStyle/>
          <a:p>
            <a:pPr eaLnBrk="1" fontAlgn="auto" hangingPunct="1">
              <a:lnSpc>
                <a:spcPct val="110000"/>
              </a:lnSpc>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教學資</a:t>
            </a:r>
            <a:r>
              <a:rPr kumimoji="1" lang="zh-TW" altLang="en-US" sz="4000" b="1" dirty="0">
                <a:solidFill>
                  <a:srgbClr val="FF0000"/>
                </a:solidFill>
                <a:latin typeface="微軟正黑體" panose="020B0604030504040204" pitchFamily="34" charset="-120"/>
                <a:ea typeface="微軟正黑體" panose="020B0604030504040204" pitchFamily="34" charset="-120"/>
                <a:cs typeface="微软雅黑"/>
              </a:rPr>
              <a:t>源</a:t>
            </a:r>
            <a:endParaRPr kumimoji="1" lang="zh-CN" altLang="en-US" sz="4000" b="1" dirty="0">
              <a:solidFill>
                <a:srgbClr val="FF0000"/>
              </a:solidFill>
              <a:latin typeface="微軟正黑體" panose="020B0604030504040204" pitchFamily="34" charset="-120"/>
              <a:ea typeface="微軟正黑體" panose="020B0604030504040204" pitchFamily="34" charset="-120"/>
              <a:cs typeface="微软雅黑"/>
            </a:endParaRPr>
          </a:p>
        </p:txBody>
      </p:sp>
      <p:sp>
        <p:nvSpPr>
          <p:cNvPr id="21"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46</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4608881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5400000">
                                      <p:cBhvr>
                                        <p:cTn id="9" dur="1000" fill="hold"/>
                                        <p:tgtEl>
                                          <p:spTgt spid="3"/>
                                        </p:tgtEl>
                                        <p:attrNameLst>
                                          <p:attrName>r</p:attrName>
                                        </p:attrNameLst>
                                      </p:cBhvr>
                                    </p:animRot>
                                  </p:childTnLst>
                                </p:cTn>
                              </p:par>
                              <p:par>
                                <p:cTn id="10" presetID="2" presetClass="entr" presetSubtype="2" decel="5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2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decel="50000" fill="hold" grpId="0" nodeType="withEffect">
                                  <p:stCondLst>
                                    <p:cond delay="4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animBg="1"/>
      <p:bldP spid="17" grpId="0"/>
      <p:bldP spid="18" grpId="0" animBg="1"/>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henying0907 148"/>
          <p:cNvSpPr/>
          <p:nvPr/>
        </p:nvSpPr>
        <p:spPr>
          <a:xfrm>
            <a:off x="2378851" y="1702353"/>
            <a:ext cx="4410932" cy="5461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lvl="0"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多元</a:t>
            </a: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的評量</a:t>
            </a: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方式</a:t>
            </a:r>
            <a:endPar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endParaRPr>
          </a:p>
        </p:txBody>
      </p:sp>
      <p:sp>
        <p:nvSpPr>
          <p:cNvPr id="5" name="chenying0907 148"/>
          <p:cNvSpPr/>
          <p:nvPr/>
        </p:nvSpPr>
        <p:spPr>
          <a:xfrm>
            <a:off x="2378851" y="3054160"/>
            <a:ext cx="4410932" cy="5461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lvl="0"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多樣化</a:t>
            </a: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工具</a:t>
            </a:r>
            <a:endPar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endParaRPr>
          </a:p>
        </p:txBody>
      </p:sp>
      <p:sp>
        <p:nvSpPr>
          <p:cNvPr id="7" name="chenying0907 148"/>
          <p:cNvSpPr/>
          <p:nvPr/>
        </p:nvSpPr>
        <p:spPr>
          <a:xfrm>
            <a:off x="2378851" y="4405968"/>
            <a:ext cx="4410932" cy="5461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lvl="0"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kumimoji="0" lang="en-US" sz="1600" b="0" i="0" u="none" strike="noStrike" kern="1200" cap="none" spc="0" normalizeH="0" baseline="0" noProof="0" dirty="0" smtClean="0">
                <a:ln>
                  <a:noFill/>
                </a:ln>
                <a:solidFill>
                  <a:srgbClr val="475278"/>
                </a:solidFill>
                <a:effectLst/>
                <a:uLnTx/>
                <a:uFillTx/>
                <a:latin typeface="萝莉体 第二版" panose="02000500000000000000" pitchFamily="2" charset="-122"/>
                <a:ea typeface="萝莉体 第二版" panose="02000500000000000000" pitchFamily="2" charset="-122"/>
                <a:cs typeface="萝莉体 第二版" panose="02000500000000000000" pitchFamily="2" charset="-122"/>
                <a:sym typeface="Noteworthy Bold"/>
              </a:rPr>
              <a:t>.</a:t>
            </a: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區分性內涵與</a:t>
            </a:r>
            <a:r>
              <a:rPr lang="zh-TW" altLang="en-US" sz="2800" dirty="0" smtClean="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過程</a:t>
            </a:r>
            <a:endPar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endParaRPr>
          </a:p>
        </p:txBody>
      </p:sp>
      <p:grpSp>
        <p:nvGrpSpPr>
          <p:cNvPr id="8" name="Group 44"/>
          <p:cNvGrpSpPr/>
          <p:nvPr/>
        </p:nvGrpSpPr>
        <p:grpSpPr>
          <a:xfrm>
            <a:off x="1238642" y="1522004"/>
            <a:ext cx="807367" cy="906808"/>
            <a:chOff x="0" y="0"/>
            <a:chExt cx="807366" cy="906807"/>
          </a:xfrm>
        </p:grpSpPr>
        <p:sp>
          <p:nvSpPr>
            <p:cNvPr id="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grpSp>
        <p:nvGrpSpPr>
          <p:cNvPr id="11" name="Group 44"/>
          <p:cNvGrpSpPr/>
          <p:nvPr/>
        </p:nvGrpSpPr>
        <p:grpSpPr>
          <a:xfrm>
            <a:off x="1224098" y="2873812"/>
            <a:ext cx="807367" cy="906808"/>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grpSp>
        <p:nvGrpSpPr>
          <p:cNvPr id="14" name="Group 44"/>
          <p:cNvGrpSpPr/>
          <p:nvPr/>
        </p:nvGrpSpPr>
        <p:grpSpPr>
          <a:xfrm>
            <a:off x="1209554" y="4225620"/>
            <a:ext cx="807367" cy="906808"/>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grpSp>
        <p:nvGrpSpPr>
          <p:cNvPr id="18" name="Group 55"/>
          <p:cNvGrpSpPr/>
          <p:nvPr/>
        </p:nvGrpSpPr>
        <p:grpSpPr>
          <a:xfrm rot="2273417">
            <a:off x="7686162" y="1851050"/>
            <a:ext cx="3224787" cy="3176915"/>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nvGrpSpPr>
            <p:cNvPr id="23"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grpSp>
      <p:grpSp>
        <p:nvGrpSpPr>
          <p:cNvPr id="19" name="Group 58"/>
          <p:cNvGrpSpPr/>
          <p:nvPr/>
        </p:nvGrpSpPr>
        <p:grpSpPr>
          <a:xfrm rot="2273417">
            <a:off x="6579684" y="2485046"/>
            <a:ext cx="2252925" cy="2330728"/>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sp>
        <p:nvSpPr>
          <p:cNvPr id="27" name="矩形 26"/>
          <p:cNvSpPr/>
          <p:nvPr/>
        </p:nvSpPr>
        <p:spPr>
          <a:xfrm>
            <a:off x="1209554" y="529217"/>
            <a:ext cx="2738980" cy="722249"/>
          </a:xfrm>
          <a:prstGeom prst="rect">
            <a:avLst/>
          </a:prstGeom>
        </p:spPr>
        <p:txBody>
          <a:bodyPr wrap="square">
            <a:spAutoFit/>
          </a:bodyPr>
          <a:lstStyle/>
          <a:p>
            <a:pPr eaLnBrk="1" fontAlgn="auto" hangingPunct="1">
              <a:lnSpc>
                <a:spcPct val="110000"/>
              </a:lnSpc>
              <a:spcBef>
                <a:spcPts val="0"/>
              </a:spcBef>
              <a:spcAft>
                <a:spcPts val="0"/>
              </a:spcAft>
            </a:pPr>
            <a:r>
              <a:rPr kumimoji="1" lang="zh-CN" altLang="en-US" sz="4000" b="1" dirty="0" smtClean="0">
                <a:solidFill>
                  <a:srgbClr val="FF0000"/>
                </a:solidFill>
                <a:latin typeface="微軟正黑體" panose="020B0604030504040204" pitchFamily="34" charset="-120"/>
                <a:ea typeface="微軟正黑體" panose="020B0604030504040204" pitchFamily="34" charset="-120"/>
                <a:cs typeface="微软雅黑"/>
              </a:rPr>
              <a:t>學習</a:t>
            </a:r>
            <a:r>
              <a:rPr kumimoji="1" lang="zh-CN" altLang="en-US" sz="4000" b="1" dirty="0">
                <a:solidFill>
                  <a:srgbClr val="FF0000"/>
                </a:solidFill>
                <a:latin typeface="微軟正黑體" panose="020B0604030504040204" pitchFamily="34" charset="-120"/>
                <a:ea typeface="微軟正黑體" panose="020B0604030504040204" pitchFamily="34" charset="-120"/>
                <a:cs typeface="微软雅黑"/>
              </a:rPr>
              <a:t>評量</a:t>
            </a:r>
          </a:p>
        </p:txBody>
      </p:sp>
      <p:sp>
        <p:nvSpPr>
          <p:cNvPr id="29" name="chenying0907 148"/>
          <p:cNvSpPr/>
          <p:nvPr/>
        </p:nvSpPr>
        <p:spPr>
          <a:xfrm>
            <a:off x="2407940" y="5757775"/>
            <a:ext cx="4410932" cy="5461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lvl="0" defTabSz="457200" eaLnBrk="1" fontAlgn="auto" hangingPunct="1">
              <a:lnSpc>
                <a:spcPct val="120000"/>
              </a:lnSpc>
              <a:spcBef>
                <a:spcPts val="0"/>
              </a:spcBef>
              <a:spcAft>
                <a:spcPts val="0"/>
              </a:spcAft>
              <a:tabLst>
                <a:tab pos="1066800" algn="l"/>
              </a:tabLst>
              <a:defRPr sz="3600">
                <a:solidFill>
                  <a:srgbClr val="475278"/>
                </a:solidFill>
                <a:latin typeface="Noteworthy Bold"/>
                <a:ea typeface="Noteworthy Bold"/>
                <a:cs typeface="Noteworthy Bold"/>
                <a:sym typeface="Noteworthy Bold"/>
              </a:defRPr>
            </a:pPr>
            <a:r>
              <a:rPr lang="zh-TW" altLang="en-US" sz="2800" dirty="0">
                <a:solidFill>
                  <a:srgbClr val="475278"/>
                </a:solidFill>
                <a:latin typeface="微軟正黑體" panose="020B0604030504040204" pitchFamily="34" charset="-120"/>
                <a:ea typeface="微軟正黑體" panose="020B0604030504040204" pitchFamily="34" charset="-120"/>
                <a:cs typeface="萝莉体 第二版" panose="02000500000000000000" pitchFamily="2" charset="-122"/>
                <a:sym typeface="Noteworthy Bold"/>
              </a:rPr>
              <a:t>多元的學習結果</a:t>
            </a:r>
          </a:p>
        </p:txBody>
      </p:sp>
      <p:grpSp>
        <p:nvGrpSpPr>
          <p:cNvPr id="30" name="Group 44"/>
          <p:cNvGrpSpPr/>
          <p:nvPr/>
        </p:nvGrpSpPr>
        <p:grpSpPr>
          <a:xfrm>
            <a:off x="1238643" y="5577427"/>
            <a:ext cx="807367" cy="906808"/>
            <a:chOff x="0" y="0"/>
            <a:chExt cx="807366" cy="906807"/>
          </a:xfrm>
        </p:grpSpPr>
        <p:sp>
          <p:nvSpPr>
            <p:cNvPr id="31"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32"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grpSp>
      <p:sp>
        <p:nvSpPr>
          <p:cNvPr id="28"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47</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64013363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14:presetBounceEnd="50000">
                                      <p:stCondLst>
                                        <p:cond delay="0"/>
                                      </p:stCondLst>
                                      <p:childTnLst>
                                        <p:animMotion origin="layout" path="M -0.63203 0.08472 L -1.04167E-6 2.22222E-6 " pathEditMode="relative" rAng="0" ptsTypes="AA" p14:bounceEnd="50000">
                                          <p:cBhvr>
                                            <p:cTn id="6" dur="500" fill="hold"/>
                                            <p:tgtEl>
                                              <p:spTgt spid="19"/>
                                            </p:tgtEl>
                                            <p:attrNameLst>
                                              <p:attrName>ppt_x</p:attrName>
                                              <p:attrName>ppt_y</p:attrName>
                                            </p:attrNameLst>
                                          </p:cBhvr>
                                          <p:rCtr x="31589"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63203 0.08472 L -1.04167E-6 2.22222E-6 " pathEditMode="relative" rAng="0" ptsTypes="AA">
                                          <p:cBhvr>
                                            <p:cTn id="6" dur="500" fill="hold"/>
                                            <p:tgtEl>
                                              <p:spTgt spid="19"/>
                                            </p:tgtEl>
                                            <p:attrNameLst>
                                              <p:attrName>ppt_x</p:attrName>
                                              <p:attrName>ppt_y</p:attrName>
                                            </p:attrNameLst>
                                          </p:cBhvr>
                                          <p:rCtr x="31589"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6" name="Group 6"/>
          <p:cNvGrpSpPr>
            <a:grpSpLocks/>
          </p:cNvGrpSpPr>
          <p:nvPr/>
        </p:nvGrpSpPr>
        <p:grpSpPr bwMode="auto">
          <a:xfrm>
            <a:off x="-376238" y="3211033"/>
            <a:ext cx="3863717" cy="3177067"/>
            <a:chOff x="-513043" y="1174786"/>
            <a:chExt cx="6833161" cy="5683214"/>
          </a:xfrm>
        </p:grpSpPr>
        <p:grpSp>
          <p:nvGrpSpPr>
            <p:cNvPr id="27" name="Group 7"/>
            <p:cNvGrpSpPr>
              <a:grpSpLocks/>
            </p:cNvGrpSpPr>
            <p:nvPr/>
          </p:nvGrpSpPr>
          <p:grpSpPr bwMode="auto">
            <a:xfrm>
              <a:off x="-513043" y="1174786"/>
              <a:ext cx="6833161" cy="5683214"/>
              <a:chOff x="1046815" y="704139"/>
              <a:chExt cx="6833161" cy="5683214"/>
            </a:xfrm>
          </p:grpSpPr>
          <p:sp>
            <p:nvSpPr>
              <p:cNvPr id="30" name="Freeform 10"/>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Freeform 9"/>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10"/>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11"/>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12"/>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13"/>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14"/>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17"/>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18"/>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9"/>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20"/>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21"/>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22"/>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23"/>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24"/>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 name="Freeform 25"/>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26"/>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Freeform 27"/>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28"/>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29"/>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30"/>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31"/>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32"/>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33"/>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34"/>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35"/>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Rectangle 36"/>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57" name="Freeform 37"/>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 name="Freeform 38"/>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9"/>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40"/>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41"/>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42"/>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 name="Freeform 43"/>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Oval 44"/>
              <p:cNvSpPr>
                <a:spLocks noChangeArrowheads="1"/>
              </p:cNvSpPr>
              <p:nvPr/>
            </p:nvSpPr>
            <p:spPr bwMode="auto">
              <a:xfrm>
                <a:off x="4476289" y="5153510"/>
                <a:ext cx="700176" cy="69825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 name="Oval 50"/>
              <p:cNvSpPr>
                <a:spLocks noChangeArrowheads="1"/>
              </p:cNvSpPr>
              <p:nvPr/>
            </p:nvSpPr>
            <p:spPr bwMode="auto">
              <a:xfrm>
                <a:off x="5819119" y="3830403"/>
                <a:ext cx="1374565" cy="138063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 name="Freeform 51"/>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Freeform 52"/>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Freeform 53"/>
              <p:cNvSpPr>
                <a:spLocks/>
              </p:cNvSpPr>
              <p:nvPr/>
            </p:nvSpPr>
            <p:spPr bwMode="auto">
              <a:xfrm>
                <a:off x="6063177" y="4737683"/>
                <a:ext cx="887197" cy="43237"/>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Rectangle 54"/>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70" name="Rectangle 55"/>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71" name="Freeform 56"/>
              <p:cNvSpPr>
                <a:spLocks/>
              </p:cNvSpPr>
              <p:nvPr/>
            </p:nvSpPr>
            <p:spPr bwMode="auto">
              <a:xfrm>
                <a:off x="6173764" y="4292006"/>
                <a:ext cx="641077" cy="410755"/>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57"/>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Oval 58"/>
              <p:cNvSpPr>
                <a:spLocks noChangeArrowheads="1"/>
              </p:cNvSpPr>
              <p:nvPr/>
            </p:nvSpPr>
            <p:spPr bwMode="auto">
              <a:xfrm>
                <a:off x="5953997" y="1882439"/>
                <a:ext cx="1106793" cy="1110855"/>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grpSp>
            <p:nvGrpSpPr>
              <p:cNvPr id="74" name="Group 59"/>
              <p:cNvGrpSpPr>
                <a:grpSpLocks/>
              </p:cNvGrpSpPr>
              <p:nvPr/>
            </p:nvGrpSpPr>
            <p:grpSpPr bwMode="auto">
              <a:xfrm>
                <a:off x="6113066" y="1956359"/>
                <a:ext cx="788250" cy="829823"/>
                <a:chOff x="6113066" y="1956359"/>
                <a:chExt cx="788250" cy="829823"/>
              </a:xfrm>
            </p:grpSpPr>
            <p:sp>
              <p:nvSpPr>
                <p:cNvPr id="125" name="Freeform 8"/>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6" name="Freeform 59"/>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7" name="Freeform 60"/>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8" name="Freeform 61"/>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9" name="Freeform 62"/>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0" name="Freeform 63"/>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1" name="Freeform 64"/>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2" name="Freeform 65"/>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 name="Freeform 66"/>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 name="Freeform 67"/>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5" name="Freeform 68"/>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6" name="Freeform 69"/>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7" name="Freeform 70"/>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5" name="Group 60"/>
              <p:cNvGrpSpPr>
                <a:grpSpLocks/>
              </p:cNvGrpSpPr>
              <p:nvPr/>
            </p:nvGrpSpPr>
            <p:grpSpPr bwMode="auto">
              <a:xfrm>
                <a:off x="5391335" y="5117672"/>
                <a:ext cx="740855" cy="540467"/>
                <a:chOff x="5391335" y="5117672"/>
                <a:chExt cx="740855" cy="540467"/>
              </a:xfrm>
            </p:grpSpPr>
            <p:sp>
              <p:nvSpPr>
                <p:cNvPr id="122" name="Freeform 71"/>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Freeform 72"/>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4" name="Freeform 73"/>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76" name="Freeform 74"/>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75"/>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76"/>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Oval 77"/>
              <p:cNvSpPr>
                <a:spLocks noChangeArrowheads="1"/>
              </p:cNvSpPr>
              <p:nvPr/>
            </p:nvSpPr>
            <p:spPr bwMode="auto">
              <a:xfrm>
                <a:off x="4865055" y="1198072"/>
                <a:ext cx="799351" cy="801403"/>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 name="Oval 78"/>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81" name="Oval 79"/>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82" name="Freeform 80"/>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 name="Freeform 81"/>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 name="Freeform 82"/>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 name="Freeform 83"/>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 name="Freeform 84"/>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 name="Freeform 85"/>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 name="Freeform 86"/>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 name="Freeform 87"/>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 name="Freeform 88"/>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 name="Freeform 89"/>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Freeform 90"/>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Freeform 91"/>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92"/>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93"/>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Freeform 94"/>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7" name="Freeform 95"/>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Freeform 96"/>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Freeform 97"/>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Freeform 98"/>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1" name="Rectangle 99"/>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102" name="Oval 100"/>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zh-CN" altLang="zh-CN"/>
              </a:p>
            </p:txBody>
          </p:sp>
          <p:sp>
            <p:nvSpPr>
              <p:cNvPr id="103" name="Freeform 101"/>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 name="Oval 102"/>
              <p:cNvSpPr>
                <a:spLocks noChangeArrowheads="1"/>
              </p:cNvSpPr>
              <p:nvPr/>
            </p:nvSpPr>
            <p:spPr bwMode="auto">
              <a:xfrm>
                <a:off x="6600619" y="866800"/>
                <a:ext cx="658522" cy="660561"/>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 name="Oval 103"/>
              <p:cNvSpPr>
                <a:spLocks noChangeArrowheads="1"/>
              </p:cNvSpPr>
              <p:nvPr/>
            </p:nvSpPr>
            <p:spPr bwMode="auto">
              <a:xfrm>
                <a:off x="7409887" y="2572756"/>
                <a:ext cx="470089" cy="472113"/>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 name="Oval 104"/>
              <p:cNvSpPr>
                <a:spLocks noChangeArrowheads="1"/>
              </p:cNvSpPr>
              <p:nvPr/>
            </p:nvSpPr>
            <p:spPr bwMode="auto">
              <a:xfrm>
                <a:off x="6245571" y="5538342"/>
                <a:ext cx="846955" cy="849011"/>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 name="Oval 105"/>
              <p:cNvSpPr>
                <a:spLocks noChangeArrowheads="1"/>
              </p:cNvSpPr>
              <p:nvPr/>
            </p:nvSpPr>
            <p:spPr bwMode="auto">
              <a:xfrm>
                <a:off x="3589664" y="704139"/>
                <a:ext cx="384799" cy="386815"/>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 name="Oval 106"/>
              <p:cNvSpPr>
                <a:spLocks noChangeArrowheads="1"/>
              </p:cNvSpPr>
              <p:nvPr/>
            </p:nvSpPr>
            <p:spPr bwMode="auto">
              <a:xfrm>
                <a:off x="3056102" y="1495623"/>
                <a:ext cx="769598" cy="773631"/>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 name="Freeform 125"/>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26"/>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27"/>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12" name="Group 97"/>
              <p:cNvGrpSpPr>
                <a:grpSpLocks/>
              </p:cNvGrpSpPr>
              <p:nvPr/>
            </p:nvGrpSpPr>
            <p:grpSpPr bwMode="auto">
              <a:xfrm>
                <a:off x="6694275" y="3078866"/>
                <a:ext cx="433205" cy="432373"/>
                <a:chOff x="6694275" y="3078866"/>
                <a:chExt cx="433205" cy="432373"/>
              </a:xfrm>
            </p:grpSpPr>
            <p:sp>
              <p:nvSpPr>
                <p:cNvPr id="119" name="Freeform 128"/>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 name="Freeform 129"/>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 name="Freeform 130"/>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3" name="Freeform 131"/>
              <p:cNvSpPr>
                <a:spLocks noEditPoints="1"/>
              </p:cNvSpPr>
              <p:nvPr/>
            </p:nvSpPr>
            <p:spPr bwMode="auto">
              <a:xfrm>
                <a:off x="3666831" y="780636"/>
                <a:ext cx="234479" cy="233648"/>
              </a:xfrm>
              <a:custGeom>
                <a:avLst/>
                <a:gdLst>
                  <a:gd name="T0" fmla="*/ 232509 w 119"/>
                  <a:gd name="T1" fmla="*/ 104062 h 119"/>
                  <a:gd name="T2" fmla="*/ 218716 w 119"/>
                  <a:gd name="T3" fmla="*/ 98171 h 119"/>
                  <a:gd name="T4" fmla="*/ 202952 w 119"/>
                  <a:gd name="T5" fmla="*/ 58903 h 119"/>
                  <a:gd name="T6" fmla="*/ 208864 w 119"/>
                  <a:gd name="T7" fmla="*/ 45159 h 119"/>
                  <a:gd name="T8" fmla="*/ 208864 w 119"/>
                  <a:gd name="T9" fmla="*/ 43195 h 119"/>
                  <a:gd name="T10" fmla="*/ 199012 w 119"/>
                  <a:gd name="T11" fmla="*/ 35342 h 119"/>
                  <a:gd name="T12" fmla="*/ 191130 w 119"/>
                  <a:gd name="T13" fmla="*/ 27488 h 119"/>
                  <a:gd name="T14" fmla="*/ 189160 w 119"/>
                  <a:gd name="T15" fmla="*/ 25525 h 119"/>
                  <a:gd name="T16" fmla="*/ 175367 w 119"/>
                  <a:gd name="T17" fmla="*/ 31415 h 119"/>
                  <a:gd name="T18" fmla="*/ 135958 w 119"/>
                  <a:gd name="T19" fmla="*/ 15707 h 119"/>
                  <a:gd name="T20" fmla="*/ 130047 w 119"/>
                  <a:gd name="T21" fmla="*/ 1963 h 119"/>
                  <a:gd name="T22" fmla="*/ 130047 w 119"/>
                  <a:gd name="T23" fmla="*/ 0 h 119"/>
                  <a:gd name="T24" fmla="*/ 116254 w 119"/>
                  <a:gd name="T25" fmla="*/ 0 h 119"/>
                  <a:gd name="T26" fmla="*/ 104432 w 119"/>
                  <a:gd name="T27" fmla="*/ 0 h 119"/>
                  <a:gd name="T28" fmla="*/ 102461 w 119"/>
                  <a:gd name="T29" fmla="*/ 1963 h 119"/>
                  <a:gd name="T30" fmla="*/ 96550 w 119"/>
                  <a:gd name="T31" fmla="*/ 15707 h 119"/>
                  <a:gd name="T32" fmla="*/ 57142 w 119"/>
                  <a:gd name="T33" fmla="*/ 31415 h 119"/>
                  <a:gd name="T34" fmla="*/ 43349 w 119"/>
                  <a:gd name="T35" fmla="*/ 25525 h 119"/>
                  <a:gd name="T36" fmla="*/ 43349 w 119"/>
                  <a:gd name="T37" fmla="*/ 25525 h 119"/>
                  <a:gd name="T38" fmla="*/ 33497 w 119"/>
                  <a:gd name="T39" fmla="*/ 35342 h 119"/>
                  <a:gd name="T40" fmla="*/ 25615 w 119"/>
                  <a:gd name="T41" fmla="*/ 43195 h 119"/>
                  <a:gd name="T42" fmla="*/ 25615 w 119"/>
                  <a:gd name="T43" fmla="*/ 45159 h 119"/>
                  <a:gd name="T44" fmla="*/ 29556 w 119"/>
                  <a:gd name="T45" fmla="*/ 58903 h 119"/>
                  <a:gd name="T46" fmla="*/ 13793 w 119"/>
                  <a:gd name="T47" fmla="*/ 98171 h 119"/>
                  <a:gd name="T48" fmla="*/ 0 w 119"/>
                  <a:gd name="T49" fmla="*/ 104062 h 119"/>
                  <a:gd name="T50" fmla="*/ 0 w 119"/>
                  <a:gd name="T51" fmla="*/ 104062 h 119"/>
                  <a:gd name="T52" fmla="*/ 0 w 119"/>
                  <a:gd name="T53" fmla="*/ 117806 h 119"/>
                  <a:gd name="T54" fmla="*/ 0 w 119"/>
                  <a:gd name="T55" fmla="*/ 129586 h 119"/>
                  <a:gd name="T56" fmla="*/ 0 w 119"/>
                  <a:gd name="T57" fmla="*/ 131550 h 119"/>
                  <a:gd name="T58" fmla="*/ 13793 w 119"/>
                  <a:gd name="T59" fmla="*/ 135477 h 119"/>
                  <a:gd name="T60" fmla="*/ 29556 w 119"/>
                  <a:gd name="T61" fmla="*/ 176709 h 119"/>
                  <a:gd name="T62" fmla="*/ 23645 w 119"/>
                  <a:gd name="T63" fmla="*/ 190453 h 119"/>
                  <a:gd name="T64" fmla="*/ 23645 w 119"/>
                  <a:gd name="T65" fmla="*/ 190453 h 119"/>
                  <a:gd name="T66" fmla="*/ 33497 w 119"/>
                  <a:gd name="T67" fmla="*/ 200270 h 119"/>
                  <a:gd name="T68" fmla="*/ 41379 w 119"/>
                  <a:gd name="T69" fmla="*/ 208123 h 119"/>
                  <a:gd name="T70" fmla="*/ 43349 w 119"/>
                  <a:gd name="T71" fmla="*/ 208123 h 119"/>
                  <a:gd name="T72" fmla="*/ 57142 w 119"/>
                  <a:gd name="T73" fmla="*/ 204197 h 119"/>
                  <a:gd name="T74" fmla="*/ 96550 w 119"/>
                  <a:gd name="T75" fmla="*/ 219904 h 119"/>
                  <a:gd name="T76" fmla="*/ 102461 w 119"/>
                  <a:gd name="T77" fmla="*/ 233648 h 119"/>
                  <a:gd name="T78" fmla="*/ 102461 w 119"/>
                  <a:gd name="T79" fmla="*/ 233648 h 119"/>
                  <a:gd name="T80" fmla="*/ 116254 w 119"/>
                  <a:gd name="T81" fmla="*/ 233648 h 119"/>
                  <a:gd name="T82" fmla="*/ 128077 w 119"/>
                  <a:gd name="T83" fmla="*/ 233648 h 119"/>
                  <a:gd name="T84" fmla="*/ 130047 w 119"/>
                  <a:gd name="T85" fmla="*/ 233648 h 119"/>
                  <a:gd name="T86" fmla="*/ 135958 w 119"/>
                  <a:gd name="T87" fmla="*/ 219904 h 119"/>
                  <a:gd name="T88" fmla="*/ 175367 w 119"/>
                  <a:gd name="T89" fmla="*/ 204197 h 119"/>
                  <a:gd name="T90" fmla="*/ 189160 w 119"/>
                  <a:gd name="T91" fmla="*/ 210087 h 119"/>
                  <a:gd name="T92" fmla="*/ 189160 w 119"/>
                  <a:gd name="T93" fmla="*/ 210087 h 119"/>
                  <a:gd name="T94" fmla="*/ 199012 w 119"/>
                  <a:gd name="T95" fmla="*/ 200270 h 119"/>
                  <a:gd name="T96" fmla="*/ 206893 w 119"/>
                  <a:gd name="T97" fmla="*/ 192416 h 119"/>
                  <a:gd name="T98" fmla="*/ 208864 w 119"/>
                  <a:gd name="T99" fmla="*/ 190453 h 119"/>
                  <a:gd name="T100" fmla="*/ 202952 w 119"/>
                  <a:gd name="T101" fmla="*/ 176709 h 119"/>
                  <a:gd name="T102" fmla="*/ 218716 w 119"/>
                  <a:gd name="T103" fmla="*/ 137440 h 119"/>
                  <a:gd name="T104" fmla="*/ 232509 w 119"/>
                  <a:gd name="T105" fmla="*/ 131550 h 119"/>
                  <a:gd name="T106" fmla="*/ 234479 w 119"/>
                  <a:gd name="T107" fmla="*/ 131550 h 119"/>
                  <a:gd name="T108" fmla="*/ 234479 w 119"/>
                  <a:gd name="T109" fmla="*/ 117806 h 119"/>
                  <a:gd name="T110" fmla="*/ 234479 w 119"/>
                  <a:gd name="T111" fmla="*/ 106025 h 119"/>
                  <a:gd name="T112" fmla="*/ 232509 w 119"/>
                  <a:gd name="T113" fmla="*/ 104062 h 119"/>
                  <a:gd name="T114" fmla="*/ 116254 w 119"/>
                  <a:gd name="T115" fmla="*/ 180635 h 119"/>
                  <a:gd name="T116" fmla="*/ 53201 w 119"/>
                  <a:gd name="T117" fmla="*/ 117806 h 119"/>
                  <a:gd name="T118" fmla="*/ 116254 w 119"/>
                  <a:gd name="T119" fmla="*/ 54976 h 119"/>
                  <a:gd name="T120" fmla="*/ 179307 w 119"/>
                  <a:gd name="T121" fmla="*/ 117806 h 119"/>
                  <a:gd name="T122" fmla="*/ 116254 w 119"/>
                  <a:gd name="T123" fmla="*/ 180635 h 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9" h="119">
                    <a:moveTo>
                      <a:pt x="118" y="53"/>
                    </a:moveTo>
                    <a:cubicBezTo>
                      <a:pt x="111" y="50"/>
                      <a:pt x="111" y="50"/>
                      <a:pt x="111" y="50"/>
                    </a:cubicBezTo>
                    <a:cubicBezTo>
                      <a:pt x="110" y="43"/>
                      <a:pt x="107" y="36"/>
                      <a:pt x="103" y="30"/>
                    </a:cubicBezTo>
                    <a:cubicBezTo>
                      <a:pt x="106" y="23"/>
                      <a:pt x="106" y="23"/>
                      <a:pt x="106" y="23"/>
                    </a:cubicBezTo>
                    <a:cubicBezTo>
                      <a:pt x="106" y="22"/>
                      <a:pt x="106" y="22"/>
                      <a:pt x="106" y="22"/>
                    </a:cubicBezTo>
                    <a:cubicBezTo>
                      <a:pt x="101" y="18"/>
                      <a:pt x="101" y="18"/>
                      <a:pt x="101" y="18"/>
                    </a:cubicBezTo>
                    <a:cubicBezTo>
                      <a:pt x="97" y="14"/>
                      <a:pt x="97" y="14"/>
                      <a:pt x="97" y="14"/>
                    </a:cubicBezTo>
                    <a:cubicBezTo>
                      <a:pt x="96" y="13"/>
                      <a:pt x="96" y="13"/>
                      <a:pt x="96" y="13"/>
                    </a:cubicBezTo>
                    <a:cubicBezTo>
                      <a:pt x="89" y="16"/>
                      <a:pt x="89" y="16"/>
                      <a:pt x="89" y="16"/>
                    </a:cubicBezTo>
                    <a:cubicBezTo>
                      <a:pt x="83" y="12"/>
                      <a:pt x="76" y="9"/>
                      <a:pt x="69" y="8"/>
                    </a:cubicBezTo>
                    <a:cubicBezTo>
                      <a:pt x="66" y="1"/>
                      <a:pt x="66" y="1"/>
                      <a:pt x="66" y="1"/>
                    </a:cubicBezTo>
                    <a:cubicBezTo>
                      <a:pt x="66" y="0"/>
                      <a:pt x="66" y="0"/>
                      <a:pt x="66" y="0"/>
                    </a:cubicBezTo>
                    <a:cubicBezTo>
                      <a:pt x="59" y="0"/>
                      <a:pt x="59" y="0"/>
                      <a:pt x="59" y="0"/>
                    </a:cubicBezTo>
                    <a:cubicBezTo>
                      <a:pt x="53" y="0"/>
                      <a:pt x="53" y="0"/>
                      <a:pt x="53" y="0"/>
                    </a:cubicBezTo>
                    <a:cubicBezTo>
                      <a:pt x="52" y="1"/>
                      <a:pt x="52" y="1"/>
                      <a:pt x="52" y="1"/>
                    </a:cubicBezTo>
                    <a:cubicBezTo>
                      <a:pt x="49" y="8"/>
                      <a:pt x="49" y="8"/>
                      <a:pt x="49" y="8"/>
                    </a:cubicBezTo>
                    <a:cubicBezTo>
                      <a:pt x="42" y="9"/>
                      <a:pt x="35" y="12"/>
                      <a:pt x="29" y="16"/>
                    </a:cubicBezTo>
                    <a:cubicBezTo>
                      <a:pt x="22" y="13"/>
                      <a:pt x="22" y="13"/>
                      <a:pt x="22" y="13"/>
                    </a:cubicBezTo>
                    <a:cubicBezTo>
                      <a:pt x="22" y="13"/>
                      <a:pt x="22" y="13"/>
                      <a:pt x="22" y="13"/>
                    </a:cubicBezTo>
                    <a:cubicBezTo>
                      <a:pt x="17" y="18"/>
                      <a:pt x="17" y="18"/>
                      <a:pt x="17" y="18"/>
                    </a:cubicBezTo>
                    <a:cubicBezTo>
                      <a:pt x="13" y="22"/>
                      <a:pt x="13" y="22"/>
                      <a:pt x="13" y="22"/>
                    </a:cubicBezTo>
                    <a:cubicBezTo>
                      <a:pt x="13" y="23"/>
                      <a:pt x="13" y="23"/>
                      <a:pt x="13" y="23"/>
                    </a:cubicBezTo>
                    <a:cubicBezTo>
                      <a:pt x="15" y="30"/>
                      <a:pt x="15" y="30"/>
                      <a:pt x="15" y="30"/>
                    </a:cubicBezTo>
                    <a:cubicBezTo>
                      <a:pt x="11" y="36"/>
                      <a:pt x="8" y="42"/>
                      <a:pt x="7" y="50"/>
                    </a:cubicBezTo>
                    <a:cubicBezTo>
                      <a:pt x="0" y="53"/>
                      <a:pt x="0" y="53"/>
                      <a:pt x="0" y="53"/>
                    </a:cubicBezTo>
                    <a:cubicBezTo>
                      <a:pt x="0" y="53"/>
                      <a:pt x="0" y="53"/>
                      <a:pt x="0" y="53"/>
                    </a:cubicBezTo>
                    <a:cubicBezTo>
                      <a:pt x="0" y="60"/>
                      <a:pt x="0" y="60"/>
                      <a:pt x="0" y="60"/>
                    </a:cubicBezTo>
                    <a:cubicBezTo>
                      <a:pt x="0" y="66"/>
                      <a:pt x="0" y="66"/>
                      <a:pt x="0" y="66"/>
                    </a:cubicBezTo>
                    <a:cubicBezTo>
                      <a:pt x="0" y="67"/>
                      <a:pt x="0" y="67"/>
                      <a:pt x="0" y="67"/>
                    </a:cubicBezTo>
                    <a:cubicBezTo>
                      <a:pt x="7" y="69"/>
                      <a:pt x="7" y="69"/>
                      <a:pt x="7" y="69"/>
                    </a:cubicBezTo>
                    <a:cubicBezTo>
                      <a:pt x="8" y="77"/>
                      <a:pt x="11" y="84"/>
                      <a:pt x="15" y="90"/>
                    </a:cubicBezTo>
                    <a:cubicBezTo>
                      <a:pt x="12" y="97"/>
                      <a:pt x="12" y="97"/>
                      <a:pt x="12" y="97"/>
                    </a:cubicBezTo>
                    <a:cubicBezTo>
                      <a:pt x="12" y="97"/>
                      <a:pt x="12" y="97"/>
                      <a:pt x="12" y="97"/>
                    </a:cubicBezTo>
                    <a:cubicBezTo>
                      <a:pt x="17" y="102"/>
                      <a:pt x="17" y="102"/>
                      <a:pt x="17" y="102"/>
                    </a:cubicBezTo>
                    <a:cubicBezTo>
                      <a:pt x="21" y="106"/>
                      <a:pt x="21" y="106"/>
                      <a:pt x="21" y="106"/>
                    </a:cubicBezTo>
                    <a:cubicBezTo>
                      <a:pt x="22" y="106"/>
                      <a:pt x="22" y="106"/>
                      <a:pt x="22" y="106"/>
                    </a:cubicBezTo>
                    <a:cubicBezTo>
                      <a:pt x="29" y="104"/>
                      <a:pt x="29" y="104"/>
                      <a:pt x="29" y="104"/>
                    </a:cubicBezTo>
                    <a:cubicBezTo>
                      <a:pt x="35" y="108"/>
                      <a:pt x="42" y="111"/>
                      <a:pt x="49" y="112"/>
                    </a:cubicBezTo>
                    <a:cubicBezTo>
                      <a:pt x="52" y="119"/>
                      <a:pt x="52" y="119"/>
                      <a:pt x="52" y="119"/>
                    </a:cubicBezTo>
                    <a:cubicBezTo>
                      <a:pt x="52" y="119"/>
                      <a:pt x="52" y="119"/>
                      <a:pt x="52" y="119"/>
                    </a:cubicBezTo>
                    <a:cubicBezTo>
                      <a:pt x="59" y="119"/>
                      <a:pt x="59" y="119"/>
                      <a:pt x="59" y="119"/>
                    </a:cubicBezTo>
                    <a:cubicBezTo>
                      <a:pt x="65" y="119"/>
                      <a:pt x="65" y="119"/>
                      <a:pt x="65" y="119"/>
                    </a:cubicBezTo>
                    <a:cubicBezTo>
                      <a:pt x="66" y="119"/>
                      <a:pt x="66" y="119"/>
                      <a:pt x="66" y="119"/>
                    </a:cubicBezTo>
                    <a:cubicBezTo>
                      <a:pt x="69" y="112"/>
                      <a:pt x="69" y="112"/>
                      <a:pt x="69" y="112"/>
                    </a:cubicBezTo>
                    <a:cubicBezTo>
                      <a:pt x="76" y="111"/>
                      <a:pt x="83" y="108"/>
                      <a:pt x="89" y="104"/>
                    </a:cubicBezTo>
                    <a:cubicBezTo>
                      <a:pt x="96" y="107"/>
                      <a:pt x="96" y="107"/>
                      <a:pt x="96" y="107"/>
                    </a:cubicBezTo>
                    <a:cubicBezTo>
                      <a:pt x="96" y="107"/>
                      <a:pt x="96" y="107"/>
                      <a:pt x="96" y="107"/>
                    </a:cubicBezTo>
                    <a:cubicBezTo>
                      <a:pt x="101" y="102"/>
                      <a:pt x="101" y="102"/>
                      <a:pt x="101" y="102"/>
                    </a:cubicBezTo>
                    <a:cubicBezTo>
                      <a:pt x="105" y="98"/>
                      <a:pt x="105" y="98"/>
                      <a:pt x="105" y="98"/>
                    </a:cubicBezTo>
                    <a:cubicBezTo>
                      <a:pt x="106" y="97"/>
                      <a:pt x="106" y="97"/>
                      <a:pt x="106" y="97"/>
                    </a:cubicBezTo>
                    <a:cubicBezTo>
                      <a:pt x="103" y="90"/>
                      <a:pt x="103" y="90"/>
                      <a:pt x="103" y="90"/>
                    </a:cubicBezTo>
                    <a:cubicBezTo>
                      <a:pt x="107" y="84"/>
                      <a:pt x="110" y="77"/>
                      <a:pt x="111" y="70"/>
                    </a:cubicBezTo>
                    <a:cubicBezTo>
                      <a:pt x="118" y="67"/>
                      <a:pt x="118" y="67"/>
                      <a:pt x="118" y="67"/>
                    </a:cubicBezTo>
                    <a:cubicBezTo>
                      <a:pt x="119" y="67"/>
                      <a:pt x="119" y="67"/>
                      <a:pt x="119" y="67"/>
                    </a:cubicBezTo>
                    <a:cubicBezTo>
                      <a:pt x="119" y="60"/>
                      <a:pt x="119" y="60"/>
                      <a:pt x="119" y="60"/>
                    </a:cubicBezTo>
                    <a:cubicBezTo>
                      <a:pt x="119" y="54"/>
                      <a:pt x="119" y="54"/>
                      <a:pt x="119" y="54"/>
                    </a:cubicBezTo>
                    <a:lnTo>
                      <a:pt x="118" y="53"/>
                    </a:lnTo>
                    <a:close/>
                    <a:moveTo>
                      <a:pt x="59" y="92"/>
                    </a:moveTo>
                    <a:cubicBezTo>
                      <a:pt x="41" y="92"/>
                      <a:pt x="27" y="78"/>
                      <a:pt x="27" y="60"/>
                    </a:cubicBezTo>
                    <a:cubicBezTo>
                      <a:pt x="27" y="42"/>
                      <a:pt x="41" y="28"/>
                      <a:pt x="59" y="28"/>
                    </a:cubicBezTo>
                    <a:cubicBezTo>
                      <a:pt x="77" y="28"/>
                      <a:pt x="91" y="42"/>
                      <a:pt x="91" y="60"/>
                    </a:cubicBezTo>
                    <a:cubicBezTo>
                      <a:pt x="91" y="78"/>
                      <a:pt x="77" y="92"/>
                      <a:pt x="59" y="92"/>
                    </a:cubicBezTo>
                    <a:close/>
                  </a:path>
                </a:pathLst>
              </a:custGeom>
              <a:solidFill>
                <a:srgbClr val="F3F8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132"/>
              <p:cNvSpPr>
                <a:spLocks noEditPoints="1"/>
              </p:cNvSpPr>
              <p:nvPr/>
            </p:nvSpPr>
            <p:spPr bwMode="auto">
              <a:xfrm>
                <a:off x="6777424" y="976867"/>
                <a:ext cx="302661" cy="440688"/>
              </a:xfrm>
              <a:custGeom>
                <a:avLst/>
                <a:gdLst>
                  <a:gd name="T0" fmla="*/ 294800 w 154"/>
                  <a:gd name="T1" fmla="*/ 422982 h 224"/>
                  <a:gd name="T2" fmla="*/ 300696 w 154"/>
                  <a:gd name="T3" fmla="*/ 421014 h 224"/>
                  <a:gd name="T4" fmla="*/ 302661 w 154"/>
                  <a:gd name="T5" fmla="*/ 415112 h 224"/>
                  <a:gd name="T6" fmla="*/ 186706 w 154"/>
                  <a:gd name="T7" fmla="*/ 165258 h 224"/>
                  <a:gd name="T8" fmla="*/ 206360 w 154"/>
                  <a:gd name="T9" fmla="*/ 123944 h 224"/>
                  <a:gd name="T10" fmla="*/ 169018 w 154"/>
                  <a:gd name="T11" fmla="*/ 72792 h 224"/>
                  <a:gd name="T12" fmla="*/ 169018 w 154"/>
                  <a:gd name="T13" fmla="*/ 21641 h 224"/>
                  <a:gd name="T14" fmla="*/ 161157 w 154"/>
                  <a:gd name="T15" fmla="*/ 15739 h 224"/>
                  <a:gd name="T16" fmla="*/ 157226 w 154"/>
                  <a:gd name="T17" fmla="*/ 15739 h 224"/>
                  <a:gd name="T18" fmla="*/ 157226 w 154"/>
                  <a:gd name="T19" fmla="*/ 5902 h 224"/>
                  <a:gd name="T20" fmla="*/ 151331 w 154"/>
                  <a:gd name="T21" fmla="*/ 0 h 224"/>
                  <a:gd name="T22" fmla="*/ 145435 w 154"/>
                  <a:gd name="T23" fmla="*/ 5902 h 224"/>
                  <a:gd name="T24" fmla="*/ 145435 w 154"/>
                  <a:gd name="T25" fmla="*/ 15739 h 224"/>
                  <a:gd name="T26" fmla="*/ 141504 w 154"/>
                  <a:gd name="T27" fmla="*/ 15739 h 224"/>
                  <a:gd name="T28" fmla="*/ 133643 w 154"/>
                  <a:gd name="T29" fmla="*/ 21641 h 224"/>
                  <a:gd name="T30" fmla="*/ 133643 w 154"/>
                  <a:gd name="T31" fmla="*/ 72792 h 224"/>
                  <a:gd name="T32" fmla="*/ 96301 w 154"/>
                  <a:gd name="T33" fmla="*/ 123944 h 224"/>
                  <a:gd name="T34" fmla="*/ 115955 w 154"/>
                  <a:gd name="T35" fmla="*/ 165258 h 224"/>
                  <a:gd name="T36" fmla="*/ 0 w 154"/>
                  <a:gd name="T37" fmla="*/ 415112 h 224"/>
                  <a:gd name="T38" fmla="*/ 3931 w 154"/>
                  <a:gd name="T39" fmla="*/ 421014 h 224"/>
                  <a:gd name="T40" fmla="*/ 7861 w 154"/>
                  <a:gd name="T41" fmla="*/ 422982 h 224"/>
                  <a:gd name="T42" fmla="*/ 0 w 154"/>
                  <a:gd name="T43" fmla="*/ 440688 h 224"/>
                  <a:gd name="T44" fmla="*/ 9827 w 154"/>
                  <a:gd name="T45" fmla="*/ 424949 h 224"/>
                  <a:gd name="T46" fmla="*/ 15723 w 154"/>
                  <a:gd name="T47" fmla="*/ 426917 h 224"/>
                  <a:gd name="T48" fmla="*/ 21619 w 154"/>
                  <a:gd name="T49" fmla="*/ 424949 h 224"/>
                  <a:gd name="T50" fmla="*/ 92371 w 154"/>
                  <a:gd name="T51" fmla="*/ 267561 h 224"/>
                  <a:gd name="T52" fmla="*/ 151331 w 154"/>
                  <a:gd name="T53" fmla="*/ 285267 h 224"/>
                  <a:gd name="T54" fmla="*/ 210290 w 154"/>
                  <a:gd name="T55" fmla="*/ 267561 h 224"/>
                  <a:gd name="T56" fmla="*/ 281042 w 154"/>
                  <a:gd name="T57" fmla="*/ 424949 h 224"/>
                  <a:gd name="T58" fmla="*/ 286938 w 154"/>
                  <a:gd name="T59" fmla="*/ 426917 h 224"/>
                  <a:gd name="T60" fmla="*/ 292834 w 154"/>
                  <a:gd name="T61" fmla="*/ 424949 h 224"/>
                  <a:gd name="T62" fmla="*/ 302661 w 154"/>
                  <a:gd name="T63" fmla="*/ 440688 h 224"/>
                  <a:gd name="T64" fmla="*/ 294800 w 154"/>
                  <a:gd name="T65" fmla="*/ 422982 h 224"/>
                  <a:gd name="T66" fmla="*/ 151331 w 154"/>
                  <a:gd name="T67" fmla="*/ 90498 h 224"/>
                  <a:gd name="T68" fmla="*/ 184741 w 154"/>
                  <a:gd name="T69" fmla="*/ 123944 h 224"/>
                  <a:gd name="T70" fmla="*/ 151331 w 154"/>
                  <a:gd name="T71" fmla="*/ 157389 h 224"/>
                  <a:gd name="T72" fmla="*/ 117920 w 154"/>
                  <a:gd name="T73" fmla="*/ 123944 h 224"/>
                  <a:gd name="T74" fmla="*/ 151331 w 154"/>
                  <a:gd name="T75" fmla="*/ 90498 h 224"/>
                  <a:gd name="T76" fmla="*/ 151331 w 154"/>
                  <a:gd name="T77" fmla="*/ 269528 h 224"/>
                  <a:gd name="T78" fmla="*/ 100232 w 154"/>
                  <a:gd name="T79" fmla="*/ 253789 h 224"/>
                  <a:gd name="T80" fmla="*/ 135608 w 154"/>
                  <a:gd name="T81" fmla="*/ 177062 h 224"/>
                  <a:gd name="T82" fmla="*/ 151331 w 154"/>
                  <a:gd name="T83" fmla="*/ 179030 h 224"/>
                  <a:gd name="T84" fmla="*/ 167053 w 154"/>
                  <a:gd name="T85" fmla="*/ 177062 h 224"/>
                  <a:gd name="T86" fmla="*/ 202429 w 154"/>
                  <a:gd name="T87" fmla="*/ 253789 h 224"/>
                  <a:gd name="T88" fmla="*/ 151331 w 154"/>
                  <a:gd name="T89" fmla="*/ 269528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224">
                    <a:moveTo>
                      <a:pt x="150" y="215"/>
                    </a:moveTo>
                    <a:cubicBezTo>
                      <a:pt x="153" y="214"/>
                      <a:pt x="153" y="214"/>
                      <a:pt x="153" y="214"/>
                    </a:cubicBezTo>
                    <a:cubicBezTo>
                      <a:pt x="154" y="213"/>
                      <a:pt x="154" y="212"/>
                      <a:pt x="154" y="211"/>
                    </a:cubicBezTo>
                    <a:cubicBezTo>
                      <a:pt x="95" y="84"/>
                      <a:pt x="95" y="84"/>
                      <a:pt x="95" y="84"/>
                    </a:cubicBezTo>
                    <a:cubicBezTo>
                      <a:pt x="101" y="79"/>
                      <a:pt x="105" y="72"/>
                      <a:pt x="105" y="63"/>
                    </a:cubicBezTo>
                    <a:cubicBezTo>
                      <a:pt x="105" y="51"/>
                      <a:pt x="97" y="41"/>
                      <a:pt x="86" y="37"/>
                    </a:cubicBezTo>
                    <a:cubicBezTo>
                      <a:pt x="86" y="11"/>
                      <a:pt x="86" y="11"/>
                      <a:pt x="86" y="11"/>
                    </a:cubicBezTo>
                    <a:cubicBezTo>
                      <a:pt x="86" y="9"/>
                      <a:pt x="84" y="8"/>
                      <a:pt x="82" y="8"/>
                    </a:cubicBezTo>
                    <a:cubicBezTo>
                      <a:pt x="80" y="8"/>
                      <a:pt x="80" y="8"/>
                      <a:pt x="80" y="8"/>
                    </a:cubicBezTo>
                    <a:cubicBezTo>
                      <a:pt x="80" y="3"/>
                      <a:pt x="80" y="3"/>
                      <a:pt x="80" y="3"/>
                    </a:cubicBezTo>
                    <a:cubicBezTo>
                      <a:pt x="80" y="1"/>
                      <a:pt x="79" y="0"/>
                      <a:pt x="77" y="0"/>
                    </a:cubicBezTo>
                    <a:cubicBezTo>
                      <a:pt x="75" y="0"/>
                      <a:pt x="74" y="1"/>
                      <a:pt x="74" y="3"/>
                    </a:cubicBezTo>
                    <a:cubicBezTo>
                      <a:pt x="74" y="8"/>
                      <a:pt x="74" y="8"/>
                      <a:pt x="74" y="8"/>
                    </a:cubicBezTo>
                    <a:cubicBezTo>
                      <a:pt x="72" y="8"/>
                      <a:pt x="72" y="8"/>
                      <a:pt x="72" y="8"/>
                    </a:cubicBezTo>
                    <a:cubicBezTo>
                      <a:pt x="70" y="8"/>
                      <a:pt x="68" y="9"/>
                      <a:pt x="68" y="11"/>
                    </a:cubicBezTo>
                    <a:cubicBezTo>
                      <a:pt x="68" y="37"/>
                      <a:pt x="68" y="37"/>
                      <a:pt x="68" y="37"/>
                    </a:cubicBezTo>
                    <a:cubicBezTo>
                      <a:pt x="57" y="41"/>
                      <a:pt x="49" y="51"/>
                      <a:pt x="49" y="63"/>
                    </a:cubicBezTo>
                    <a:cubicBezTo>
                      <a:pt x="49" y="72"/>
                      <a:pt x="53" y="79"/>
                      <a:pt x="59" y="84"/>
                    </a:cubicBezTo>
                    <a:cubicBezTo>
                      <a:pt x="0" y="211"/>
                      <a:pt x="0" y="211"/>
                      <a:pt x="0" y="211"/>
                    </a:cubicBezTo>
                    <a:cubicBezTo>
                      <a:pt x="0" y="212"/>
                      <a:pt x="0" y="213"/>
                      <a:pt x="2" y="214"/>
                    </a:cubicBezTo>
                    <a:cubicBezTo>
                      <a:pt x="4" y="215"/>
                      <a:pt x="4" y="215"/>
                      <a:pt x="4" y="215"/>
                    </a:cubicBezTo>
                    <a:cubicBezTo>
                      <a:pt x="0" y="224"/>
                      <a:pt x="0" y="224"/>
                      <a:pt x="0" y="224"/>
                    </a:cubicBezTo>
                    <a:cubicBezTo>
                      <a:pt x="5" y="216"/>
                      <a:pt x="5" y="216"/>
                      <a:pt x="5" y="216"/>
                    </a:cubicBezTo>
                    <a:cubicBezTo>
                      <a:pt x="8" y="217"/>
                      <a:pt x="8" y="217"/>
                      <a:pt x="8" y="217"/>
                    </a:cubicBezTo>
                    <a:cubicBezTo>
                      <a:pt x="9" y="217"/>
                      <a:pt x="10" y="217"/>
                      <a:pt x="11" y="216"/>
                    </a:cubicBezTo>
                    <a:cubicBezTo>
                      <a:pt x="47" y="136"/>
                      <a:pt x="47" y="136"/>
                      <a:pt x="47" y="136"/>
                    </a:cubicBezTo>
                    <a:cubicBezTo>
                      <a:pt x="56" y="142"/>
                      <a:pt x="66" y="145"/>
                      <a:pt x="77" y="145"/>
                    </a:cubicBezTo>
                    <a:cubicBezTo>
                      <a:pt x="88" y="145"/>
                      <a:pt x="98" y="142"/>
                      <a:pt x="107" y="136"/>
                    </a:cubicBezTo>
                    <a:cubicBezTo>
                      <a:pt x="143" y="216"/>
                      <a:pt x="143" y="216"/>
                      <a:pt x="143" y="216"/>
                    </a:cubicBezTo>
                    <a:cubicBezTo>
                      <a:pt x="144" y="217"/>
                      <a:pt x="145" y="217"/>
                      <a:pt x="146" y="217"/>
                    </a:cubicBezTo>
                    <a:cubicBezTo>
                      <a:pt x="149" y="216"/>
                      <a:pt x="149" y="216"/>
                      <a:pt x="149" y="216"/>
                    </a:cubicBezTo>
                    <a:cubicBezTo>
                      <a:pt x="154" y="224"/>
                      <a:pt x="154" y="224"/>
                      <a:pt x="154" y="224"/>
                    </a:cubicBezTo>
                    <a:lnTo>
                      <a:pt x="150" y="215"/>
                    </a:lnTo>
                    <a:close/>
                    <a:moveTo>
                      <a:pt x="77" y="46"/>
                    </a:moveTo>
                    <a:cubicBezTo>
                      <a:pt x="86" y="46"/>
                      <a:pt x="94" y="54"/>
                      <a:pt x="94" y="63"/>
                    </a:cubicBezTo>
                    <a:cubicBezTo>
                      <a:pt x="94" y="73"/>
                      <a:pt x="86" y="80"/>
                      <a:pt x="77" y="80"/>
                    </a:cubicBezTo>
                    <a:cubicBezTo>
                      <a:pt x="68" y="80"/>
                      <a:pt x="60" y="73"/>
                      <a:pt x="60" y="63"/>
                    </a:cubicBezTo>
                    <a:cubicBezTo>
                      <a:pt x="60" y="54"/>
                      <a:pt x="68" y="46"/>
                      <a:pt x="77" y="46"/>
                    </a:cubicBezTo>
                    <a:close/>
                    <a:moveTo>
                      <a:pt x="77" y="137"/>
                    </a:moveTo>
                    <a:cubicBezTo>
                      <a:pt x="67" y="137"/>
                      <a:pt x="58" y="134"/>
                      <a:pt x="51" y="129"/>
                    </a:cubicBezTo>
                    <a:cubicBezTo>
                      <a:pt x="69" y="90"/>
                      <a:pt x="69" y="90"/>
                      <a:pt x="69" y="90"/>
                    </a:cubicBezTo>
                    <a:cubicBezTo>
                      <a:pt x="71" y="90"/>
                      <a:pt x="74" y="91"/>
                      <a:pt x="77" y="91"/>
                    </a:cubicBezTo>
                    <a:cubicBezTo>
                      <a:pt x="80" y="91"/>
                      <a:pt x="83" y="90"/>
                      <a:pt x="85" y="90"/>
                    </a:cubicBezTo>
                    <a:cubicBezTo>
                      <a:pt x="103" y="129"/>
                      <a:pt x="103" y="129"/>
                      <a:pt x="103" y="129"/>
                    </a:cubicBezTo>
                    <a:cubicBezTo>
                      <a:pt x="96" y="134"/>
                      <a:pt x="87" y="137"/>
                      <a:pt x="77"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Freeform 133"/>
              <p:cNvSpPr>
                <a:spLocks noEditPoints="1"/>
              </p:cNvSpPr>
              <p:nvPr/>
            </p:nvSpPr>
            <p:spPr bwMode="auto">
              <a:xfrm>
                <a:off x="7561516" y="2614896"/>
                <a:ext cx="218681" cy="379158"/>
              </a:xfrm>
              <a:custGeom>
                <a:avLst/>
                <a:gdLst>
                  <a:gd name="T0" fmla="*/ 200950 w 111"/>
                  <a:gd name="T1" fmla="*/ 125731 h 193"/>
                  <a:gd name="T2" fmla="*/ 151698 w 111"/>
                  <a:gd name="T3" fmla="*/ 15716 h 193"/>
                  <a:gd name="T4" fmla="*/ 41372 w 111"/>
                  <a:gd name="T5" fmla="*/ 64830 h 193"/>
                  <a:gd name="T6" fmla="*/ 82744 w 111"/>
                  <a:gd name="T7" fmla="*/ 170916 h 193"/>
                  <a:gd name="T8" fmla="*/ 63043 w 111"/>
                  <a:gd name="T9" fmla="*/ 225923 h 193"/>
                  <a:gd name="T10" fmla="*/ 61073 w 111"/>
                  <a:gd name="T11" fmla="*/ 225923 h 193"/>
                  <a:gd name="T12" fmla="*/ 51223 w 111"/>
                  <a:gd name="T13" fmla="*/ 229852 h 193"/>
                  <a:gd name="T14" fmla="*/ 1970 w 111"/>
                  <a:gd name="T15" fmla="*/ 359513 h 193"/>
                  <a:gd name="T16" fmla="*/ 5910 w 111"/>
                  <a:gd name="T17" fmla="*/ 369335 h 193"/>
                  <a:gd name="T18" fmla="*/ 25611 w 111"/>
                  <a:gd name="T19" fmla="*/ 377193 h 193"/>
                  <a:gd name="T20" fmla="*/ 35462 w 111"/>
                  <a:gd name="T21" fmla="*/ 373264 h 193"/>
                  <a:gd name="T22" fmla="*/ 84714 w 111"/>
                  <a:gd name="T23" fmla="*/ 243604 h 193"/>
                  <a:gd name="T24" fmla="*/ 80774 w 111"/>
                  <a:gd name="T25" fmla="*/ 233781 h 193"/>
                  <a:gd name="T26" fmla="*/ 78804 w 111"/>
                  <a:gd name="T27" fmla="*/ 231817 h 193"/>
                  <a:gd name="T28" fmla="*/ 98505 w 111"/>
                  <a:gd name="T29" fmla="*/ 178774 h 193"/>
                  <a:gd name="T30" fmla="*/ 200950 w 111"/>
                  <a:gd name="T31" fmla="*/ 125731 h 193"/>
                  <a:gd name="T32" fmla="*/ 59103 w 111"/>
                  <a:gd name="T33" fmla="*/ 72688 h 193"/>
                  <a:gd name="T34" fmla="*/ 145787 w 111"/>
                  <a:gd name="T35" fmla="*/ 33397 h 193"/>
                  <a:gd name="T36" fmla="*/ 183219 w 111"/>
                  <a:gd name="T37" fmla="*/ 119838 h 193"/>
                  <a:gd name="T38" fmla="*/ 98505 w 111"/>
                  <a:gd name="T39" fmla="*/ 157164 h 193"/>
                  <a:gd name="T40" fmla="*/ 59103 w 111"/>
                  <a:gd name="T41" fmla="*/ 72688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1" h="193">
                    <a:moveTo>
                      <a:pt x="102" y="64"/>
                    </a:moveTo>
                    <a:cubicBezTo>
                      <a:pt x="111" y="42"/>
                      <a:pt x="99" y="17"/>
                      <a:pt x="77" y="8"/>
                    </a:cubicBezTo>
                    <a:cubicBezTo>
                      <a:pt x="54" y="0"/>
                      <a:pt x="30" y="11"/>
                      <a:pt x="21" y="33"/>
                    </a:cubicBezTo>
                    <a:cubicBezTo>
                      <a:pt x="13" y="54"/>
                      <a:pt x="23" y="78"/>
                      <a:pt x="42" y="87"/>
                    </a:cubicBezTo>
                    <a:cubicBezTo>
                      <a:pt x="32" y="115"/>
                      <a:pt x="32" y="115"/>
                      <a:pt x="32" y="115"/>
                    </a:cubicBezTo>
                    <a:cubicBezTo>
                      <a:pt x="31" y="115"/>
                      <a:pt x="31" y="115"/>
                      <a:pt x="31" y="115"/>
                    </a:cubicBezTo>
                    <a:cubicBezTo>
                      <a:pt x="29" y="114"/>
                      <a:pt x="26" y="115"/>
                      <a:pt x="26" y="117"/>
                    </a:cubicBezTo>
                    <a:cubicBezTo>
                      <a:pt x="1" y="183"/>
                      <a:pt x="1" y="183"/>
                      <a:pt x="1" y="183"/>
                    </a:cubicBezTo>
                    <a:cubicBezTo>
                      <a:pt x="0" y="185"/>
                      <a:pt x="1" y="188"/>
                      <a:pt x="3" y="188"/>
                    </a:cubicBezTo>
                    <a:cubicBezTo>
                      <a:pt x="13" y="192"/>
                      <a:pt x="13" y="192"/>
                      <a:pt x="13" y="192"/>
                    </a:cubicBezTo>
                    <a:cubicBezTo>
                      <a:pt x="15" y="193"/>
                      <a:pt x="17" y="192"/>
                      <a:pt x="18" y="190"/>
                    </a:cubicBezTo>
                    <a:cubicBezTo>
                      <a:pt x="43" y="124"/>
                      <a:pt x="43" y="124"/>
                      <a:pt x="43" y="124"/>
                    </a:cubicBezTo>
                    <a:cubicBezTo>
                      <a:pt x="44" y="122"/>
                      <a:pt x="43" y="120"/>
                      <a:pt x="41" y="119"/>
                    </a:cubicBezTo>
                    <a:cubicBezTo>
                      <a:pt x="40" y="118"/>
                      <a:pt x="40" y="118"/>
                      <a:pt x="40" y="118"/>
                    </a:cubicBezTo>
                    <a:cubicBezTo>
                      <a:pt x="50" y="91"/>
                      <a:pt x="50" y="91"/>
                      <a:pt x="50" y="91"/>
                    </a:cubicBezTo>
                    <a:cubicBezTo>
                      <a:pt x="72" y="96"/>
                      <a:pt x="94" y="85"/>
                      <a:pt x="102" y="64"/>
                    </a:cubicBezTo>
                    <a:close/>
                    <a:moveTo>
                      <a:pt x="30" y="37"/>
                    </a:moveTo>
                    <a:cubicBezTo>
                      <a:pt x="36" y="19"/>
                      <a:pt x="56" y="10"/>
                      <a:pt x="74" y="17"/>
                    </a:cubicBezTo>
                    <a:cubicBezTo>
                      <a:pt x="91" y="24"/>
                      <a:pt x="100" y="43"/>
                      <a:pt x="93" y="61"/>
                    </a:cubicBezTo>
                    <a:cubicBezTo>
                      <a:pt x="87" y="78"/>
                      <a:pt x="67" y="87"/>
                      <a:pt x="50" y="80"/>
                    </a:cubicBezTo>
                    <a:cubicBezTo>
                      <a:pt x="32" y="74"/>
                      <a:pt x="23" y="54"/>
                      <a:pt x="30"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16" name="Group 101"/>
              <p:cNvGrpSpPr>
                <a:grpSpLocks/>
              </p:cNvGrpSpPr>
              <p:nvPr/>
            </p:nvGrpSpPr>
            <p:grpSpPr bwMode="auto">
              <a:xfrm>
                <a:off x="6329253" y="5728815"/>
                <a:ext cx="560422" cy="467296"/>
                <a:chOff x="6329253" y="5728815"/>
                <a:chExt cx="560422" cy="467296"/>
              </a:xfrm>
            </p:grpSpPr>
            <p:sp>
              <p:nvSpPr>
                <p:cNvPr id="117" name="Freeform 134"/>
                <p:cNvSpPr>
                  <a:spLocks/>
                </p:cNvSpPr>
                <p:nvPr/>
              </p:nvSpPr>
              <p:spPr bwMode="auto">
                <a:xfrm>
                  <a:off x="6329253" y="5728815"/>
                  <a:ext cx="560422" cy="442351"/>
                </a:xfrm>
                <a:custGeom>
                  <a:avLst/>
                  <a:gdLst>
                    <a:gd name="T0" fmla="*/ 0 w 674"/>
                    <a:gd name="T1" fmla="*/ 275222 h 532"/>
                    <a:gd name="T2" fmla="*/ 560422 w 674"/>
                    <a:gd name="T3" fmla="*/ 0 h 532"/>
                    <a:gd name="T4" fmla="*/ 271065 w 674"/>
                    <a:gd name="T5" fmla="*/ 442351 h 532"/>
                    <a:gd name="T6" fmla="*/ 194568 w 674"/>
                    <a:gd name="T7" fmla="*/ 294346 h 532"/>
                    <a:gd name="T8" fmla="*/ 523005 w 674"/>
                    <a:gd name="T9" fmla="*/ 29102 h 532"/>
                    <a:gd name="T10" fmla="*/ 178770 w 674"/>
                    <a:gd name="T11" fmla="*/ 279380 h 532"/>
                    <a:gd name="T12" fmla="*/ 0 w 674"/>
                    <a:gd name="T13" fmla="*/ 275222 h 5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532">
                      <a:moveTo>
                        <a:pt x="0" y="331"/>
                      </a:moveTo>
                      <a:lnTo>
                        <a:pt x="674" y="0"/>
                      </a:lnTo>
                      <a:lnTo>
                        <a:pt x="326" y="532"/>
                      </a:lnTo>
                      <a:lnTo>
                        <a:pt x="234" y="354"/>
                      </a:lnTo>
                      <a:lnTo>
                        <a:pt x="629" y="35"/>
                      </a:lnTo>
                      <a:lnTo>
                        <a:pt x="215" y="336"/>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 name="Freeform 135"/>
                <p:cNvSpPr>
                  <a:spLocks/>
                </p:cNvSpPr>
                <p:nvPr/>
              </p:nvSpPr>
              <p:spPr bwMode="auto">
                <a:xfrm>
                  <a:off x="6499707" y="6038960"/>
                  <a:ext cx="57373" cy="157151"/>
                </a:xfrm>
                <a:custGeom>
                  <a:avLst/>
                  <a:gdLst>
                    <a:gd name="T0" fmla="*/ 0 w 29"/>
                    <a:gd name="T1" fmla="*/ 3929 h 80"/>
                    <a:gd name="T2" fmla="*/ 35611 w 29"/>
                    <a:gd name="T3" fmla="*/ 149293 h 80"/>
                    <a:gd name="T4" fmla="*/ 57373 w 29"/>
                    <a:gd name="T5" fmla="*/ 66789 h 80"/>
                    <a:gd name="T6" fmla="*/ 19784 w 29"/>
                    <a:gd name="T7" fmla="*/ 0 h 80"/>
                    <a:gd name="T8" fmla="*/ 0 w 29"/>
                    <a:gd name="T9" fmla="*/ 3929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0">
                      <a:moveTo>
                        <a:pt x="0" y="2"/>
                      </a:moveTo>
                      <a:cubicBezTo>
                        <a:pt x="0" y="2"/>
                        <a:pt x="18" y="80"/>
                        <a:pt x="18" y="76"/>
                      </a:cubicBezTo>
                      <a:cubicBezTo>
                        <a:pt x="18" y="71"/>
                        <a:pt x="29" y="34"/>
                        <a:pt x="29" y="34"/>
                      </a:cubicBezTo>
                      <a:cubicBezTo>
                        <a:pt x="10" y="0"/>
                        <a:pt x="10" y="0"/>
                        <a:pt x="1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28" name="Rectangle 8"/>
            <p:cNvSpPr>
              <a:spLocks noChangeArrowheads="1"/>
            </p:cNvSpPr>
            <p:nvPr/>
          </p:nvSpPr>
          <p:spPr bwMode="auto">
            <a:xfrm>
              <a:off x="1512677" y="1791750"/>
              <a:ext cx="776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id-ID" altLang="zh-CN" sz="6000" dirty="0" err="1">
                  <a:solidFill>
                    <a:schemeClr val="bg1"/>
                  </a:solidFill>
                  <a:latin typeface="Modern Pictograms" charset="0"/>
                </a:rPr>
                <a:t>w</a:t>
              </a:r>
              <a:endParaRPr lang="en-US" altLang="zh-CN" sz="6000" dirty="0">
                <a:solidFill>
                  <a:schemeClr val="bg1"/>
                </a:solidFill>
              </a:endParaRPr>
            </a:p>
          </p:txBody>
        </p:sp>
        <p:sp>
          <p:nvSpPr>
            <p:cNvPr id="29" name="Rectangle 9"/>
            <p:cNvSpPr>
              <a:spLocks noChangeArrowheads="1"/>
            </p:cNvSpPr>
            <p:nvPr/>
          </p:nvSpPr>
          <p:spPr bwMode="auto">
            <a:xfrm>
              <a:off x="2896053" y="5491867"/>
              <a:ext cx="7793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id-ID" altLang="zh-CN" sz="4800">
                  <a:solidFill>
                    <a:schemeClr val="bg1"/>
                  </a:solidFill>
                  <a:latin typeface="Modern Pictograms" charset="0"/>
                </a:rPr>
                <a:t>a</a:t>
              </a:r>
              <a:endParaRPr lang="en-US" altLang="zh-CN" sz="4800">
                <a:solidFill>
                  <a:schemeClr val="bg1"/>
                </a:solidFill>
              </a:endParaRPr>
            </a:p>
          </p:txBody>
        </p:sp>
      </p:grpSp>
      <p:sp>
        <p:nvSpPr>
          <p:cNvPr id="138" name="矩形 137"/>
          <p:cNvSpPr/>
          <p:nvPr/>
        </p:nvSpPr>
        <p:spPr>
          <a:xfrm>
            <a:off x="1209554" y="529217"/>
            <a:ext cx="2738980" cy="717889"/>
          </a:xfrm>
          <a:prstGeom prst="rect">
            <a:avLst/>
          </a:prstGeom>
        </p:spPr>
        <p:txBody>
          <a:bodyPr wrap="square">
            <a:spAutoFit/>
          </a:bodyPr>
          <a:lstStyle/>
          <a:p>
            <a:pPr eaLnBrk="1" fontAlgn="auto" hangingPunct="1">
              <a:lnSpc>
                <a:spcPct val="110000"/>
              </a:lnSpc>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微软雅黑"/>
              </a:rPr>
              <a:t>融入議題</a:t>
            </a:r>
            <a:endParaRPr kumimoji="1" lang="zh-CN" altLang="en-US" sz="4000" b="1" dirty="0">
              <a:solidFill>
                <a:srgbClr val="FF0000"/>
              </a:solidFill>
              <a:latin typeface="微軟正黑體" panose="020B0604030504040204" pitchFamily="34" charset="-120"/>
              <a:ea typeface="微軟正黑體" panose="020B0604030504040204" pitchFamily="34" charset="-120"/>
              <a:cs typeface="微软雅黑"/>
            </a:endParaRPr>
          </a:p>
        </p:txBody>
      </p:sp>
      <p:sp>
        <p:nvSpPr>
          <p:cNvPr id="139" name="矩形 138"/>
          <p:cNvSpPr/>
          <p:nvPr/>
        </p:nvSpPr>
        <p:spPr>
          <a:xfrm>
            <a:off x="4197534" y="1172865"/>
            <a:ext cx="3601232" cy="5524589"/>
          </a:xfrm>
          <a:prstGeom prst="rect">
            <a:avLst/>
          </a:prstGeom>
        </p:spPr>
        <p:txBody>
          <a:bodyPr wrap="square">
            <a:spAutoFit/>
          </a:bodyPr>
          <a:lstStyle/>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性別平等教育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人權教育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環境教育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海洋教育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品德教育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生命教育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法治教育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科技教育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資訊教育</a:t>
            </a:r>
            <a:endParaRPr lang="en-US" altLang="zh-TW" sz="2800" dirty="0">
              <a:latin typeface="微軟正黑體" panose="020B0604030504040204" pitchFamily="34" charset="-120"/>
              <a:ea typeface="微軟正黑體" panose="020B0604030504040204" pitchFamily="34" charset="-120"/>
            </a:endParaRPr>
          </a:p>
          <a:p>
            <a:pPr marL="514350" indent="-514350">
              <a:spcBef>
                <a:spcPts val="600"/>
              </a:spcBef>
              <a:buFont typeface="+mj-lt"/>
              <a:buAutoNum type="arabicPeriod"/>
            </a:pPr>
            <a:r>
              <a:rPr lang="zh-TW" altLang="en-US" sz="2800" dirty="0">
                <a:latin typeface="微軟正黑體" panose="020B0604030504040204" pitchFamily="34" charset="-120"/>
                <a:ea typeface="微軟正黑體" panose="020B0604030504040204" pitchFamily="34" charset="-120"/>
              </a:rPr>
              <a:t>能源教育</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p>
        </p:txBody>
      </p:sp>
      <p:sp>
        <p:nvSpPr>
          <p:cNvPr id="140" name="矩形 139"/>
          <p:cNvSpPr/>
          <p:nvPr/>
        </p:nvSpPr>
        <p:spPr>
          <a:xfrm>
            <a:off x="7950118" y="1166816"/>
            <a:ext cx="4572000" cy="4585871"/>
          </a:xfrm>
          <a:prstGeom prst="rect">
            <a:avLst/>
          </a:prstGeom>
        </p:spPr>
        <p:txBody>
          <a:bodyPr>
            <a:spAutoFit/>
          </a:bodyPr>
          <a:lstStyle/>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安全教育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防災教育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家庭教育</a:t>
            </a: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生涯規劃教育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多元文化教育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閱讀素養教育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戶外教育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國際教育</a:t>
            </a:r>
            <a:endParaRPr lang="en-US" altLang="zh-TW" sz="2800" dirty="0">
              <a:latin typeface="微軟正黑體" panose="020B0604030504040204" pitchFamily="34" charset="-120"/>
              <a:ea typeface="微軟正黑體" panose="020B0604030504040204" pitchFamily="34" charset="-120"/>
            </a:endParaRPr>
          </a:p>
          <a:p>
            <a:pPr indent="-514350">
              <a:spcBef>
                <a:spcPts val="600"/>
              </a:spcBef>
              <a:buFont typeface="+mj-lt"/>
              <a:buAutoNum type="arabicPeriod" startAt="11"/>
            </a:pPr>
            <a:r>
              <a:rPr lang="zh-TW" altLang="en-US" sz="2800" dirty="0">
                <a:latin typeface="微軟正黑體" panose="020B0604030504040204" pitchFamily="34" charset="-120"/>
                <a:ea typeface="微軟正黑體" panose="020B0604030504040204" pitchFamily="34" charset="-120"/>
              </a:rPr>
              <a:t>原住民族教育</a:t>
            </a:r>
          </a:p>
        </p:txBody>
      </p:sp>
      <p:sp>
        <p:nvSpPr>
          <p:cNvPr id="3" name="投影片編號版面配置區 2"/>
          <p:cNvSpPr>
            <a:spLocks noGrp="1"/>
          </p:cNvSpPr>
          <p:nvPr>
            <p:ph type="sldNum" sz="quarter" idx="12"/>
          </p:nvPr>
        </p:nvSpPr>
        <p:spPr/>
        <p:txBody>
          <a:bodyPr/>
          <a:lstStyle/>
          <a:p>
            <a:pPr>
              <a:defRPr/>
            </a:pPr>
            <a:fld id="{99BF4EED-F24C-420D-B541-F5B5D702392D}" type="slidenum">
              <a:rPr lang="zh-TW" altLang="en-US" smtClean="0"/>
              <a:pPr>
                <a:defRPr/>
              </a:pPr>
              <a:t>48</a:t>
            </a:fld>
            <a:endParaRPr lang="zh-TW" altLang="en-US"/>
          </a:p>
        </p:txBody>
      </p:sp>
    </p:spTree>
    <p:extLst>
      <p:ext uri="{BB962C8B-B14F-4D97-AF65-F5344CB8AC3E}">
        <p14:creationId xmlns:p14="http://schemas.microsoft.com/office/powerpoint/2010/main" val="251272301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文本框 18"/>
          <p:cNvSpPr txBox="1">
            <a:spLocks noChangeArrowheads="1"/>
          </p:cNvSpPr>
          <p:nvPr/>
        </p:nvSpPr>
        <p:spPr bwMode="auto">
          <a:xfrm>
            <a:off x="2676698" y="1156471"/>
            <a:ext cx="84036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宋体" charset="0"/>
              </a:defRPr>
            </a:lvl1pPr>
            <a:lvl2pPr marL="742950" indent="-285750">
              <a:spcBef>
                <a:spcPct val="20000"/>
              </a:spcBef>
              <a:buChar char="–"/>
              <a:defRPr sz="2800">
                <a:solidFill>
                  <a:schemeClr val="tx1"/>
                </a:solidFill>
                <a:latin typeface="Arial" charset="0"/>
                <a:ea typeface="宋体" charset="0"/>
              </a:defRPr>
            </a:lvl2pPr>
            <a:lvl3pPr marL="1143000" indent="-228600">
              <a:spcBef>
                <a:spcPct val="20000"/>
              </a:spcBef>
              <a:buChar char="•"/>
              <a:defRPr sz="2400">
                <a:solidFill>
                  <a:schemeClr val="tx1"/>
                </a:solidFill>
                <a:latin typeface="Arial" charset="0"/>
                <a:ea typeface="宋体" charset="0"/>
              </a:defRPr>
            </a:lvl3pPr>
            <a:lvl4pPr marL="1600200" indent="-228600">
              <a:spcBef>
                <a:spcPct val="20000"/>
              </a:spcBef>
              <a:buChar char="–"/>
              <a:defRPr sz="2000">
                <a:solidFill>
                  <a:schemeClr val="tx1"/>
                </a:solidFill>
                <a:latin typeface="Arial" charset="0"/>
                <a:ea typeface="宋体" charset="0"/>
              </a:defRPr>
            </a:lvl4pPr>
            <a:lvl5pPr marL="2057400" indent="-228600">
              <a:spcBef>
                <a:spcPct val="20000"/>
              </a:spcBef>
              <a:buChar char="»"/>
              <a:defRPr sz="2000">
                <a:solidFill>
                  <a:schemeClr val="tx1"/>
                </a:solidFill>
                <a:latin typeface="Arial" charset="0"/>
                <a:ea typeface="宋体" charset="0"/>
              </a:defRPr>
            </a:lvl5pPr>
            <a:lvl6pPr marL="2514600" indent="-228600" eaLnBrk="0" fontAlgn="base" hangingPunct="0">
              <a:spcBef>
                <a:spcPct val="20000"/>
              </a:spcBef>
              <a:spcAft>
                <a:spcPct val="0"/>
              </a:spcAft>
              <a:buChar char="»"/>
              <a:defRPr sz="2000">
                <a:solidFill>
                  <a:schemeClr val="tx1"/>
                </a:solidFill>
                <a:latin typeface="Arial" charset="0"/>
                <a:ea typeface="宋体" charset="0"/>
              </a:defRPr>
            </a:lvl6pPr>
            <a:lvl7pPr marL="2971800" indent="-228600" eaLnBrk="0" fontAlgn="base" hangingPunct="0">
              <a:spcBef>
                <a:spcPct val="20000"/>
              </a:spcBef>
              <a:spcAft>
                <a:spcPct val="0"/>
              </a:spcAft>
              <a:buChar char="»"/>
              <a:defRPr sz="2000">
                <a:solidFill>
                  <a:schemeClr val="tx1"/>
                </a:solidFill>
                <a:latin typeface="Arial" charset="0"/>
                <a:ea typeface="宋体" charset="0"/>
              </a:defRPr>
            </a:lvl7pPr>
            <a:lvl8pPr marL="3429000" indent="-228600" eaLnBrk="0" fontAlgn="base" hangingPunct="0">
              <a:spcBef>
                <a:spcPct val="20000"/>
              </a:spcBef>
              <a:spcAft>
                <a:spcPct val="0"/>
              </a:spcAft>
              <a:buChar char="»"/>
              <a:defRPr sz="2000">
                <a:solidFill>
                  <a:schemeClr val="tx1"/>
                </a:solidFill>
                <a:latin typeface="Arial" charset="0"/>
                <a:ea typeface="宋体" charset="0"/>
              </a:defRPr>
            </a:lvl8pPr>
            <a:lvl9pPr marL="3886200" indent="-228600" eaLnBrk="0" fontAlgn="base" hangingPunct="0">
              <a:spcBef>
                <a:spcPct val="20000"/>
              </a:spcBef>
              <a:spcAft>
                <a:spcPct val="0"/>
              </a:spcAft>
              <a:buChar char="»"/>
              <a:defRPr sz="2000">
                <a:solidFill>
                  <a:schemeClr val="tx1"/>
                </a:solidFill>
                <a:latin typeface="Arial" charset="0"/>
                <a:ea typeface="宋体"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9600" b="1" i="0" u="none" strike="noStrike" kern="1200" cap="none" spc="0" normalizeH="0" baseline="0" noProof="0" dirty="0" smtClean="0">
                <a:ln>
                  <a:noFill/>
                </a:ln>
                <a:solidFill>
                  <a:srgbClr val="44546A">
                    <a:lumMod val="50000"/>
                  </a:srgbClr>
                </a:solidFill>
                <a:effectLst/>
                <a:uLnTx/>
                <a:uFillTx/>
                <a:latin typeface="华文圆体 Regular" panose="020F0502040101010101" pitchFamily="34" charset="-122"/>
                <a:ea typeface="华文圆体 Regular" panose="020F0502040101010101" pitchFamily="34" charset="-122"/>
                <a:cs typeface="Yuanti SC" charset="-122"/>
              </a:rPr>
              <a:t>  </a:t>
            </a:r>
            <a:r>
              <a:rPr kumimoji="1" lang="en-US" altLang="zh-CN"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PART</a:t>
            </a:r>
            <a:r>
              <a:rPr kumimoji="1" lang="zh-CN" altLang="en-US"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 </a:t>
            </a:r>
            <a:r>
              <a:rPr kumimoji="1" lang="en-US" altLang="zh-CN" sz="9600" b="1" i="0" u="none" strike="noStrike" kern="1200" cap="none" spc="0" normalizeH="0" baseline="0" noProof="0" dirty="0" smtClean="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rPr>
              <a:t>THREE</a:t>
            </a:r>
            <a:endParaRPr kumimoji="1" lang="zh-CN" altLang="en-US" sz="19900" b="1" i="0" u="none" strike="noStrike" kern="1200" cap="none" spc="0" normalizeH="0" baseline="0" noProof="0" dirty="0">
              <a:ln>
                <a:noFill/>
              </a:ln>
              <a:solidFill>
                <a:srgbClr val="44546A">
                  <a:lumMod val="50000"/>
                </a:srgbClr>
              </a:solidFill>
              <a:effectLst/>
              <a:uLnTx/>
              <a:uFillTx/>
              <a:latin typeface="微軟正黑體" panose="020B0604030504040204" pitchFamily="34" charset="-120"/>
              <a:ea typeface="微軟正黑體" panose="020B0604030504040204" pitchFamily="34" charset="-120"/>
              <a:cs typeface="Yuanti SC" charset="-122"/>
            </a:endParaRPr>
          </a:p>
        </p:txBody>
      </p:sp>
      <p:sp>
        <p:nvSpPr>
          <p:cNvPr id="9" name="矩形 70"/>
          <p:cNvSpPr>
            <a:spLocks noChangeArrowheads="1"/>
          </p:cNvSpPr>
          <p:nvPr/>
        </p:nvSpPr>
        <p:spPr bwMode="auto">
          <a:xfrm>
            <a:off x="3449907" y="2464522"/>
            <a:ext cx="68236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lvl="0" algn="ctr" eaLnBrk="1" fontAlgn="auto" hangingPunct="1">
              <a:lnSpc>
                <a:spcPts val="4800"/>
              </a:lnSpc>
              <a:spcBef>
                <a:spcPct val="0"/>
              </a:spcBef>
              <a:spcAft>
                <a:spcPts val="0"/>
              </a:spcAft>
              <a:buNone/>
            </a:pPr>
            <a:r>
              <a:rPr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國教</a:t>
            </a:r>
            <a: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署委託研發</a:t>
            </a:r>
            <a:b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br>
            <a:r>
              <a:rPr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之課綱實施支持資源</a:t>
            </a:r>
            <a:endParaRPr kumimoji="0" lang="zh-CN"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Yuanti SC" charset="-122"/>
            </a:endParaRP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256394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069238" y="519114"/>
            <a:ext cx="4757737" cy="995362"/>
          </a:xfrm>
        </p:spPr>
        <p:txBody>
          <a:bodyPr rtlCol="0">
            <a:normAutofit/>
          </a:bodyPr>
          <a:lstStyle/>
          <a:p>
            <a:pPr eaLnBrk="1" fontAlgn="auto" hangingPunct="1">
              <a:spcAft>
                <a:spcPts val="0"/>
              </a:spcAft>
              <a:defRPr/>
            </a:pPr>
            <a:r>
              <a:rPr lang="zh-TW" altLang="en-US" sz="4000" b="1" dirty="0">
                <a:solidFill>
                  <a:srgbClr val="FF0000"/>
                </a:solidFill>
                <a:latin typeface="微軟正黑體" panose="020B0604030504040204" pitchFamily="34" charset="-120"/>
                <a:ea typeface="微軟正黑體" panose="020B0604030504040204" pitchFamily="34" charset="-120"/>
              </a:rPr>
              <a:t>核心素養界定</a:t>
            </a:r>
          </a:p>
        </p:txBody>
      </p:sp>
      <p:sp>
        <p:nvSpPr>
          <p:cNvPr id="23561" name="Shape 124"/>
          <p:cNvSpPr>
            <a:spLocks/>
          </p:cNvSpPr>
          <p:nvPr/>
        </p:nvSpPr>
        <p:spPr bwMode="auto">
          <a:xfrm>
            <a:off x="9699626" y="1354139"/>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3" name="群組 2"/>
          <p:cNvGrpSpPr/>
          <p:nvPr/>
        </p:nvGrpSpPr>
        <p:grpSpPr>
          <a:xfrm>
            <a:off x="6187758" y="1220154"/>
            <a:ext cx="5086349" cy="4311966"/>
            <a:chOff x="5792789" y="900114"/>
            <a:chExt cx="4348161" cy="3609975"/>
          </a:xfrm>
        </p:grpSpPr>
        <p:sp>
          <p:nvSpPr>
            <p:cNvPr id="23555" name="Shape 117"/>
            <p:cNvSpPr>
              <a:spLocks/>
            </p:cNvSpPr>
            <p:nvPr/>
          </p:nvSpPr>
          <p:spPr bwMode="auto">
            <a:xfrm>
              <a:off x="6051551" y="900114"/>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5792789" y="1228726"/>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6056314" y="1358901"/>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8397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8786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9937750" y="1360489"/>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6273800" y="1009650"/>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8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6515101" y="2479676"/>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8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7696201" y="1201739"/>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solidFill>
                      <a:schemeClr val="bg1"/>
                    </a:solidFill>
                    <a:latin typeface="微軟正黑體" panose="020B0604030504040204" pitchFamily="34" charset="-120"/>
                    <a:ea typeface="微軟正黑體" panose="020B0604030504040204" pitchFamily="34" charset="-120"/>
                  </a:rPr>
                  <a:t>態度</a:t>
                </a:r>
              </a:p>
            </p:txBody>
          </p:sp>
        </p:grpSp>
      </p:grpSp>
      <p:cxnSp>
        <p:nvCxnSpPr>
          <p:cNvPr id="37" name="直線接點 36"/>
          <p:cNvCxnSpPr/>
          <p:nvPr/>
        </p:nvCxnSpPr>
        <p:spPr>
          <a:xfrm>
            <a:off x="1244918" y="1452564"/>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1483678" y="157107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285231" y="1790699"/>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None/>
            </a:pPr>
            <a:r>
              <a:rPr lang="zh-TW" altLang="zh-TW" dirty="0">
                <a:latin typeface="微軟正黑體" panose="020B0604030504040204" pitchFamily="34" charset="-120"/>
                <a:ea typeface="微軟正黑體" panose="020B0604030504040204" pitchFamily="34" charset="-120"/>
              </a:rPr>
              <a:t>「核心素養」的涵義是指一個人為</a:t>
            </a:r>
            <a:r>
              <a:rPr lang="zh-TW" altLang="zh-TW" b="1" dirty="0">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dirty="0">
                <a:latin typeface="微軟正黑體" panose="020B0604030504040204" pitchFamily="34" charset="-120"/>
                <a:ea typeface="微軟正黑體" panose="020B0604030504040204" pitchFamily="34" charset="-120"/>
              </a:rPr>
              <a:t>，所應具備的</a:t>
            </a:r>
            <a:r>
              <a:rPr lang="zh-TW" altLang="zh-TW" b="1" dirty="0">
                <a:latin typeface="微軟正黑體" panose="020B0604030504040204" pitchFamily="34" charset="-120"/>
                <a:ea typeface="微軟正黑體" panose="020B0604030504040204" pitchFamily="34" charset="-120"/>
              </a:rPr>
              <a:t>知識</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能力</a:t>
            </a:r>
            <a:r>
              <a:rPr lang="en-US" altLang="zh-TW"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包含技能</a:t>
            </a:r>
            <a:r>
              <a:rPr lang="en-US" altLang="zh-TW" b="1"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與</a:t>
            </a:r>
            <a:r>
              <a:rPr lang="zh-TW" altLang="zh-TW" b="1" dirty="0">
                <a:latin typeface="微軟正黑體" panose="020B0604030504040204" pitchFamily="34" charset="-120"/>
                <a:ea typeface="微軟正黑體" panose="020B0604030504040204" pitchFamily="34" charset="-120"/>
              </a:rPr>
              <a:t>態度</a:t>
            </a:r>
            <a:r>
              <a:rPr lang="zh-TW"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1344484" y="409115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dirty="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dirty="0">
                <a:latin typeface="微軟正黑體" panose="020B0604030504040204" pitchFamily="34" charset="-120"/>
                <a:ea typeface="微軟正黑體" panose="020B0604030504040204" pitchFamily="34" charset="-120"/>
              </a:rPr>
              <a:t>強化各教育階段、課程總綱與領域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科目之間的</a:t>
            </a:r>
            <a:r>
              <a:rPr lang="zh-TW" altLang="en-US" sz="1800" b="1" dirty="0">
                <a:latin typeface="微軟正黑體" panose="020B0604030504040204" pitchFamily="34" charset="-120"/>
                <a:ea typeface="微軟正黑體" panose="020B0604030504040204" pitchFamily="34" charset="-120"/>
              </a:rPr>
              <a:t>連貫</a:t>
            </a:r>
            <a:r>
              <a:rPr lang="zh-TW" altLang="en-US" sz="1800" dirty="0">
                <a:latin typeface="微軟正黑體" panose="020B0604030504040204" pitchFamily="34" charset="-120"/>
                <a:ea typeface="微軟正黑體" panose="020B0604030504040204" pitchFamily="34" charset="-120"/>
              </a:rPr>
              <a:t>，以及各領域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科目彼此之間的</a:t>
            </a:r>
            <a:r>
              <a:rPr lang="zh-TW" altLang="en-US" sz="1800" b="1" dirty="0">
                <a:latin typeface="微軟正黑體" panose="020B0604030504040204" pitchFamily="34" charset="-120"/>
                <a:ea typeface="微軟正黑體" panose="020B0604030504040204" pitchFamily="34" charset="-120"/>
              </a:rPr>
              <a:t>統整</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12F3F063-C514-4327-903E-15B5C1B7965F}" type="slidenum">
              <a:rPr lang="zh-TW" altLang="en-US" smtClean="0"/>
              <a:pPr>
                <a:defRPr/>
              </a:pPr>
              <a:t>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734291" y="139701"/>
            <a:ext cx="11055927" cy="1325563"/>
          </a:xfrm>
        </p:spPr>
        <p:txBody>
          <a:bodyPr rtlCol="0">
            <a:normAutofit/>
          </a:bodyPr>
          <a:lstStyle/>
          <a:p>
            <a:pPr algn="ctr" eaLnBrk="1" fontAlgn="auto" hangingPunct="1">
              <a:lnSpc>
                <a:spcPct val="100000"/>
              </a:lnSpc>
              <a:spcAft>
                <a:spcPts val="0"/>
              </a:spcAft>
              <a:defRPr/>
            </a:pPr>
            <a:r>
              <a:rPr lang="zh-TW" altLang="en-US" sz="4000" b="1" spc="400" dirty="0">
                <a:solidFill>
                  <a:srgbClr val="FF0000"/>
                </a:solidFill>
                <a:latin typeface="微軟正黑體" pitchFamily="34" charset="-120"/>
                <a:ea typeface="微軟正黑體" pitchFamily="34" charset="-120"/>
                <a:cs typeface="+mn-cs"/>
              </a:rPr>
              <a:t>十二年國教課綱及資</a:t>
            </a:r>
            <a:r>
              <a:rPr lang="zh-TW" altLang="en-US" sz="4000" b="1" spc="400" dirty="0" smtClean="0">
                <a:solidFill>
                  <a:srgbClr val="FF0000"/>
                </a:solidFill>
                <a:latin typeface="微軟正黑體" pitchFamily="34" charset="-120"/>
                <a:ea typeface="微軟正黑體" pitchFamily="34" charset="-120"/>
                <a:cs typeface="+mn-cs"/>
              </a:rPr>
              <a:t>優特需領綱實施</a:t>
            </a:r>
            <a:r>
              <a:rPr lang="en-US" altLang="zh-TW" sz="4000" b="1" spc="400" dirty="0" smtClean="0">
                <a:solidFill>
                  <a:srgbClr val="FF0000"/>
                </a:solidFill>
                <a:latin typeface="微軟正黑體" pitchFamily="34" charset="-120"/>
                <a:ea typeface="微軟正黑體" pitchFamily="34" charset="-120"/>
                <a:cs typeface="+mn-cs"/>
              </a:rPr>
              <a:t/>
            </a:r>
            <a:br>
              <a:rPr lang="en-US" altLang="zh-TW" sz="4000" b="1" spc="400" dirty="0" smtClean="0">
                <a:solidFill>
                  <a:srgbClr val="FF0000"/>
                </a:solidFill>
                <a:latin typeface="微軟正黑體" pitchFamily="34" charset="-120"/>
                <a:ea typeface="微軟正黑體" pitchFamily="34" charset="-120"/>
                <a:cs typeface="+mn-cs"/>
              </a:rPr>
            </a:br>
            <a:r>
              <a:rPr lang="zh-TW" altLang="en-US" sz="4000" b="1" spc="400" dirty="0" smtClean="0">
                <a:solidFill>
                  <a:srgbClr val="FF0000"/>
                </a:solidFill>
                <a:latin typeface="微軟正黑體" pitchFamily="34" charset="-120"/>
                <a:ea typeface="微軟正黑體" pitchFamily="34" charset="-120"/>
                <a:cs typeface="+mn-cs"/>
              </a:rPr>
              <a:t>的</a:t>
            </a:r>
            <a:r>
              <a:rPr lang="zh-TW" altLang="en-US" sz="4000" b="1" spc="400" dirty="0">
                <a:solidFill>
                  <a:srgbClr val="FF0000"/>
                </a:solidFill>
                <a:latin typeface="微軟正黑體" pitchFamily="34" charset="-120"/>
                <a:ea typeface="微軟正黑體" pitchFamily="34" charset="-120"/>
                <a:cs typeface="+mn-cs"/>
              </a:rPr>
              <a:t>參考資源</a:t>
            </a:r>
          </a:p>
        </p:txBody>
      </p:sp>
      <p:sp>
        <p:nvSpPr>
          <p:cNvPr id="76803" name="內容版面配置區 2"/>
          <p:cNvSpPr>
            <a:spLocks noGrp="1"/>
          </p:cNvSpPr>
          <p:nvPr>
            <p:ph idx="1"/>
          </p:nvPr>
        </p:nvSpPr>
        <p:spPr>
          <a:xfrm>
            <a:off x="2784476" y="3921126"/>
            <a:ext cx="2105025" cy="633413"/>
          </a:xfrm>
        </p:spPr>
        <p:txBody>
          <a:bodyPr/>
          <a:lstStyle/>
          <a:p>
            <a:pPr marL="0" indent="0" eaLnBrk="1" hangingPunct="1">
              <a:buNone/>
            </a:pPr>
            <a:r>
              <a:rPr lang="zh-TW" altLang="en-US" smtClean="0"/>
              <a:t>加入</a:t>
            </a:r>
            <a:r>
              <a:rPr lang="en-US" altLang="zh-TW" smtClean="0"/>
              <a:t>QR cord</a:t>
            </a:r>
            <a:endParaRPr lang="zh-TW" altLang="en-US" smtClean="0"/>
          </a:p>
          <a:p>
            <a:pPr marL="0" indent="0" eaLnBrk="1" hangingPunct="1">
              <a:buNone/>
            </a:pPr>
            <a:endParaRPr lang="zh-TW" altLang="en-US" smtClean="0"/>
          </a:p>
        </p:txBody>
      </p:sp>
      <p:sp>
        <p:nvSpPr>
          <p:cNvPr id="76804" name="內容版面配置區 2"/>
          <p:cNvSpPr txBox="1">
            <a:spLocks/>
          </p:cNvSpPr>
          <p:nvPr/>
        </p:nvSpPr>
        <p:spPr bwMode="auto">
          <a:xfrm>
            <a:off x="6696076" y="3911601"/>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None/>
              <a:defRPr/>
            </a:pPr>
            <a:r>
              <a:rPr lang="zh-TW" altLang="en-US">
                <a:solidFill>
                  <a:prstClr val="black"/>
                </a:solidFill>
                <a:cs typeface="+mj-cs"/>
                <a:sym typeface="Calibri"/>
              </a:rPr>
              <a:t>加入</a:t>
            </a:r>
            <a:r>
              <a:rPr lang="en-US" altLang="zh-TW">
                <a:solidFill>
                  <a:prstClr val="black"/>
                </a:solidFill>
                <a:cs typeface="+mj-cs"/>
                <a:sym typeface="Calibri"/>
              </a:rPr>
              <a:t>QR cord</a:t>
            </a:r>
            <a:endParaRPr lang="zh-TW" altLang="en-US">
              <a:solidFill>
                <a:prstClr val="black"/>
              </a:solidFill>
              <a:cs typeface="+mj-cs"/>
              <a:sym typeface="Calibri"/>
            </a:endParaRPr>
          </a:p>
          <a:p>
            <a:pPr eaLnBrk="1" hangingPunct="1">
              <a:buNone/>
              <a:defRPr/>
            </a:pPr>
            <a:endParaRPr lang="zh-TW" altLang="en-US">
              <a:solidFill>
                <a:prstClr val="black"/>
              </a:solidFill>
              <a:cs typeface="+mj-cs"/>
              <a:sym typeface="Calibri"/>
            </a:endParaRPr>
          </a:p>
        </p:txBody>
      </p:sp>
      <p:graphicFrame>
        <p:nvGraphicFramePr>
          <p:cNvPr id="7" name="資料庫圖表 6"/>
          <p:cNvGraphicFramePr/>
          <p:nvPr>
            <p:extLst>
              <p:ext uri="{D42A27DB-BD31-4B8C-83A1-F6EECF244321}">
                <p14:modId xmlns:p14="http://schemas.microsoft.com/office/powerpoint/2010/main" val="453146528"/>
              </p:ext>
            </p:extLst>
          </p:nvPr>
        </p:nvGraphicFramePr>
        <p:xfrm>
          <a:off x="2356705" y="1797051"/>
          <a:ext cx="7932617" cy="466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2930383" y="2087783"/>
            <a:ext cx="2160000" cy="20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2356705" y="1267932"/>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None/>
              <a:defRPr/>
            </a:pPr>
            <a:r>
              <a:rPr lang="zh-TW" altLang="en-US" sz="2000" b="1" dirty="0">
                <a:latin typeface="微軟正黑體" panose="020B0604030504040204" pitchFamily="34" charset="-120"/>
                <a:ea typeface="微軟正黑體" panose="020B0604030504040204" pitchFamily="34" charset="-120"/>
                <a:cs typeface="+mj-cs"/>
                <a:sym typeface="Calibri"/>
              </a:rPr>
              <a:t>協力同行</a:t>
            </a:r>
            <a:r>
              <a:rPr lang="en-US" altLang="zh-TW" sz="2000" b="1" dirty="0">
                <a:latin typeface="微軟正黑體" panose="020B0604030504040204" pitchFamily="34" charset="-120"/>
                <a:ea typeface="微軟正黑體" panose="020B0604030504040204" pitchFamily="34" charset="-120"/>
                <a:cs typeface="+mj-cs"/>
                <a:sym typeface="Calibri"/>
              </a:rPr>
              <a:t>-</a:t>
            </a:r>
          </a:p>
          <a:p>
            <a:pPr algn="ctr" eaLnBrk="1" hangingPunct="1">
              <a:lnSpc>
                <a:spcPct val="100000"/>
              </a:lnSpc>
              <a:spcBef>
                <a:spcPct val="0"/>
              </a:spcBef>
              <a:buNone/>
              <a:defRPr/>
            </a:pPr>
            <a:r>
              <a:rPr lang="zh-TW" altLang="en-US" sz="2000" b="1" dirty="0">
                <a:latin typeface="微軟正黑體" panose="020B0604030504040204" pitchFamily="34" charset="-120"/>
                <a:ea typeface="微軟正黑體" panose="020B0604030504040204" pitchFamily="34" charset="-120"/>
                <a:cs typeface="+mj-cs"/>
                <a:sym typeface="Calibri"/>
              </a:rPr>
              <a:t>走進十二年國教課程綱要網站</a:t>
            </a:r>
            <a:endParaRPr lang="zh-TW" altLang="en-US" sz="2400" b="1" dirty="0">
              <a:latin typeface="微軟正黑體" panose="020B0604030504040204" pitchFamily="34" charset="-120"/>
              <a:ea typeface="微軟正黑體" panose="020B0604030504040204" pitchFamily="34" charset="-120"/>
              <a:cs typeface="+mj-cs"/>
              <a:sym typeface="Calibri"/>
            </a:endParaRPr>
          </a:p>
        </p:txBody>
      </p:sp>
      <p:sp>
        <p:nvSpPr>
          <p:cNvPr id="76809" name="文字方塊 11"/>
          <p:cNvSpPr txBox="1">
            <a:spLocks noChangeArrowheads="1"/>
          </p:cNvSpPr>
          <p:nvPr/>
        </p:nvSpPr>
        <p:spPr bwMode="auto">
          <a:xfrm>
            <a:off x="6819511" y="1282697"/>
            <a:ext cx="29990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lvl="0" algn="ctr" eaLnBrk="1" hangingPunct="1">
              <a:lnSpc>
                <a:spcPct val="100000"/>
              </a:lnSpc>
              <a:spcBef>
                <a:spcPct val="0"/>
              </a:spcBef>
              <a:buNone/>
              <a:defRPr/>
            </a:pPr>
            <a:r>
              <a:rPr lang="zh-TW" altLang="en-US" sz="2000" b="1" dirty="0">
                <a:latin typeface="微軟正黑體" panose="020B0604030504040204" pitchFamily="34" charset="-120"/>
                <a:ea typeface="微軟正黑體" panose="020B0604030504040204" pitchFamily="34" charset="-120"/>
                <a:cs typeface="+mj-cs"/>
                <a:sym typeface="Calibri"/>
              </a:rPr>
              <a:t>優質特教發展</a:t>
            </a:r>
          </a:p>
          <a:p>
            <a:pPr lvl="0" algn="ctr" eaLnBrk="1" hangingPunct="1">
              <a:lnSpc>
                <a:spcPct val="100000"/>
              </a:lnSpc>
              <a:spcBef>
                <a:spcPct val="0"/>
              </a:spcBef>
              <a:buNone/>
              <a:defRPr/>
            </a:pPr>
            <a:r>
              <a:rPr lang="zh-TW" altLang="en-US" sz="2000" b="1" dirty="0">
                <a:latin typeface="微軟正黑體" panose="020B0604030504040204" pitchFamily="34" charset="-120"/>
                <a:ea typeface="微軟正黑體" panose="020B0604030504040204" pitchFamily="34" charset="-120"/>
                <a:cs typeface="+mj-cs"/>
                <a:sym typeface="Calibri"/>
              </a:rPr>
              <a:t>網絡系統暨教學支援平台</a:t>
            </a:r>
          </a:p>
        </p:txBody>
      </p:sp>
      <p:pic>
        <p:nvPicPr>
          <p:cNvPr id="3" name="圖片 2"/>
          <p:cNvPicPr>
            <a:picLocks/>
          </p:cNvPicPr>
          <p:nvPr/>
        </p:nvPicPr>
        <p:blipFill>
          <a:blip r:embed="rId9"/>
          <a:stretch>
            <a:fillRect/>
          </a:stretch>
        </p:blipFill>
        <p:spPr>
          <a:xfrm>
            <a:off x="7239029" y="2063783"/>
            <a:ext cx="2160000" cy="2160000"/>
          </a:xfrm>
          <a:prstGeom prst="rect">
            <a:avLst/>
          </a:prstGeom>
        </p:spPr>
      </p:pic>
      <p:sp>
        <p:nvSpPr>
          <p:cNvPr id="4" name="投影片編號版面配置區 3"/>
          <p:cNvSpPr>
            <a:spLocks noGrp="1"/>
          </p:cNvSpPr>
          <p:nvPr>
            <p:ph type="sldNum" sz="quarter" idx="12"/>
          </p:nvPr>
        </p:nvSpPr>
        <p:spPr/>
        <p:txBody>
          <a:bodyPr/>
          <a:lstStyle/>
          <a:p>
            <a:pPr>
              <a:defRPr/>
            </a:pPr>
            <a:fld id="{12F3F063-C514-4327-903E-15B5C1B7965F}" type="slidenum">
              <a:rPr lang="zh-TW" altLang="en-US" smtClean="0"/>
              <a:pPr>
                <a:defRPr/>
              </a:pPr>
              <a:t>50</a:t>
            </a:fld>
            <a:endParaRPr lang="zh-TW" altLang="en-US"/>
          </a:p>
        </p:txBody>
      </p:sp>
    </p:spTree>
    <p:extLst>
      <p:ext uri="{BB962C8B-B14F-4D97-AF65-F5344CB8AC3E}">
        <p14:creationId xmlns:p14="http://schemas.microsoft.com/office/powerpoint/2010/main" val="79864542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標題 1"/>
          <p:cNvSpPr>
            <a:spLocks noGrp="1"/>
          </p:cNvSpPr>
          <p:nvPr>
            <p:ph type="title"/>
          </p:nvPr>
        </p:nvSpPr>
        <p:spPr>
          <a:xfrm>
            <a:off x="1668463" y="1"/>
            <a:ext cx="9617158" cy="1190625"/>
          </a:xfrm>
        </p:spPr>
        <p:txBody>
          <a:bodyPr rtlCol="0">
            <a:noAutofit/>
          </a:bodyPr>
          <a:lstStyle/>
          <a:p>
            <a:pPr algn="ctr" eaLnBrk="1" fontAlgn="auto" hangingPunct="1">
              <a:lnSpc>
                <a:spcPct val="100000"/>
              </a:lnSpc>
              <a:spcAft>
                <a:spcPts val="0"/>
              </a:spcAft>
              <a:defRPr/>
            </a:pPr>
            <a:r>
              <a:rPr lang="zh-TW" altLang="en-US" sz="4000" b="1" spc="400" dirty="0">
                <a:solidFill>
                  <a:srgbClr val="FF0000"/>
                </a:solidFill>
                <a:latin typeface="微軟正黑體" pitchFamily="34" charset="-120"/>
                <a:ea typeface="微軟正黑體" pitchFamily="34" charset="-120"/>
                <a:cs typeface="+mn-cs"/>
              </a:rPr>
              <a:t>資</a:t>
            </a:r>
            <a:r>
              <a:rPr lang="zh-TW" altLang="en-US" sz="4000" b="1" spc="400" dirty="0" smtClean="0">
                <a:solidFill>
                  <a:srgbClr val="FF0000"/>
                </a:solidFill>
                <a:latin typeface="微軟正黑體" pitchFamily="34" charset="-120"/>
                <a:ea typeface="微軟正黑體" pitchFamily="34" charset="-120"/>
                <a:cs typeface="+mn-cs"/>
              </a:rPr>
              <a:t>優特需領</a:t>
            </a:r>
            <a:r>
              <a:rPr lang="zh-TW" altLang="en-US" sz="4000" b="1" spc="400" dirty="0">
                <a:solidFill>
                  <a:srgbClr val="FF0000"/>
                </a:solidFill>
                <a:latin typeface="微軟正黑體" pitchFamily="34" charset="-120"/>
                <a:ea typeface="微軟正黑體" pitchFamily="34" charset="-120"/>
                <a:cs typeface="+mn-cs"/>
              </a:rPr>
              <a:t>綱實施相關資源</a:t>
            </a:r>
            <a:r>
              <a:rPr lang="en-US" altLang="zh-TW" sz="4000" b="1" spc="400" dirty="0">
                <a:solidFill>
                  <a:srgbClr val="FF0000"/>
                </a:solidFill>
                <a:latin typeface="微軟正黑體" pitchFamily="34" charset="-120"/>
                <a:ea typeface="微軟正黑體" pitchFamily="34" charset="-120"/>
                <a:cs typeface="+mn-cs"/>
              </a:rPr>
              <a:t>-</a:t>
            </a:r>
            <a:r>
              <a:rPr lang="zh-TW" altLang="en-US" sz="4000" b="1" spc="400" dirty="0">
                <a:solidFill>
                  <a:srgbClr val="FF0000"/>
                </a:solidFill>
                <a:latin typeface="微軟正黑體" pitchFamily="34" charset="-120"/>
                <a:ea typeface="微軟正黑體" pitchFamily="34" charset="-120"/>
                <a:cs typeface="+mn-cs"/>
              </a:rPr>
              <a:t>教學模組</a:t>
            </a:r>
          </a:p>
        </p:txBody>
      </p:sp>
      <p:sp>
        <p:nvSpPr>
          <p:cNvPr id="7" name="文字方塊 6"/>
          <p:cNvSpPr txBox="1"/>
          <p:nvPr/>
        </p:nvSpPr>
        <p:spPr>
          <a:xfrm>
            <a:off x="1668464" y="5720920"/>
            <a:ext cx="6703082" cy="461665"/>
          </a:xfrm>
          <a:prstGeom prst="rect">
            <a:avLst/>
          </a:prstGeom>
          <a:noFill/>
        </p:spPr>
        <p:txBody>
          <a:bodyPr wrap="square">
            <a:spAutoFit/>
          </a:bodyPr>
          <a:lstStyle/>
          <a:p>
            <a:pPr eaLnBrk="1" fontAlgn="auto" hangingPunct="1">
              <a:spcBef>
                <a:spcPts val="0"/>
              </a:spcBef>
              <a:spcAft>
                <a:spcPts val="0"/>
              </a:spcAft>
              <a:defRPr/>
            </a:pPr>
            <a:r>
              <a:rPr lang="zh-TW" altLang="en-US" sz="2400" dirty="0" smtClean="0">
                <a:solidFill>
                  <a:schemeClr val="tx1">
                    <a:lumMod val="65000"/>
                    <a:lumOff val="35000"/>
                  </a:schemeClr>
                </a:solidFill>
                <a:latin typeface="微軟正黑體" panose="020B0604030504040204" pitchFamily="34" charset="-120"/>
                <a:ea typeface="微軟正黑體" panose="020B0604030504040204" pitchFamily="34" charset="-120"/>
                <a:hlinkClick r:id="rId2"/>
              </a:rPr>
              <a:t>優質特教發展網路系統暨教學支援平台網站連結</a:t>
            </a:r>
            <a:endPar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7973220" y="3119436"/>
            <a:ext cx="1838325" cy="1838325"/>
          </a:xfrm>
          <a:prstGeom prst="rect">
            <a:avLst/>
          </a:prstGeom>
        </p:spPr>
      </p:pic>
      <p:pic>
        <p:nvPicPr>
          <p:cNvPr id="27650" name="Picture 2" descr="åµé 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318" y="3119436"/>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é å°æè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3220" y="1259085"/>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ææç¼å± /&gt;&lt;/a&gt;&lt;/li&gt;&#10;            &#10;&#10;        &#10;      &lt;/ul&gt;  &#10;     &lt;/div&gt; &#10;      &#10;    &#10;       &#10;    &#10;       &#10; &lt;/div&gt;  &#10;  &#10;    &lt;/div&gt;&#10;     &#10; &lt;/div&gt;&#10;&lt;div cla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6319" y="1259084"/>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7"/>
          <a:stretch>
            <a:fillRect/>
          </a:stretch>
        </p:blipFill>
        <p:spPr>
          <a:xfrm>
            <a:off x="2357042" y="1259085"/>
            <a:ext cx="3720702" cy="3720702"/>
          </a:xfrm>
          <a:prstGeom prst="rect">
            <a:avLst/>
          </a:prstGeom>
        </p:spPr>
      </p:pic>
      <p:pic>
        <p:nvPicPr>
          <p:cNvPr id="2" name="圖片 1"/>
          <p:cNvPicPr>
            <a:picLocks noChangeAspect="1"/>
          </p:cNvPicPr>
          <p:nvPr/>
        </p:nvPicPr>
        <p:blipFill>
          <a:blip r:embed="rId8"/>
          <a:stretch>
            <a:fillRect/>
          </a:stretch>
        </p:blipFill>
        <p:spPr>
          <a:xfrm>
            <a:off x="8371545" y="5200975"/>
            <a:ext cx="1440000" cy="1440000"/>
          </a:xfrm>
          <a:prstGeom prst="rect">
            <a:avLst/>
          </a:prstGeom>
        </p:spPr>
      </p:pic>
      <p:sp>
        <p:nvSpPr>
          <p:cNvPr id="6" name="投影片編號版面配置區 5"/>
          <p:cNvSpPr>
            <a:spLocks noGrp="1"/>
          </p:cNvSpPr>
          <p:nvPr>
            <p:ph type="sldNum" sz="quarter" idx="12"/>
          </p:nvPr>
        </p:nvSpPr>
        <p:spPr/>
        <p:txBody>
          <a:bodyPr/>
          <a:lstStyle/>
          <a:p>
            <a:pPr>
              <a:defRPr/>
            </a:pPr>
            <a:fld id="{12F3F063-C514-4327-903E-15B5C1B7965F}" type="slidenum">
              <a:rPr lang="zh-TW" altLang="en-US" smtClean="0"/>
              <a:pPr>
                <a:defRPr/>
              </a:pPr>
              <a:t>51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任意形状 12"/>
          <p:cNvSpPr/>
          <p:nvPr/>
        </p:nvSpPr>
        <p:spPr>
          <a:xfrm rot="900000">
            <a:off x="1685126" y="1237393"/>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0" name="任意形状 9"/>
          <p:cNvSpPr/>
          <p:nvPr/>
        </p:nvSpPr>
        <p:spPr>
          <a:xfrm rot="900000">
            <a:off x="1972899" y="3453372"/>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3" name="任意形状 22"/>
          <p:cNvSpPr/>
          <p:nvPr/>
        </p:nvSpPr>
        <p:spPr>
          <a:xfrm rot="900000">
            <a:off x="4649762" y="1283926"/>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5" name="任意形状 24"/>
          <p:cNvSpPr/>
          <p:nvPr/>
        </p:nvSpPr>
        <p:spPr>
          <a:xfrm rot="900000">
            <a:off x="4937535" y="3499905"/>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7" name="任意形状 26"/>
          <p:cNvSpPr/>
          <p:nvPr/>
        </p:nvSpPr>
        <p:spPr>
          <a:xfrm rot="900000">
            <a:off x="7614398" y="1330459"/>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29" name="任意形状 28"/>
          <p:cNvSpPr/>
          <p:nvPr/>
        </p:nvSpPr>
        <p:spPr>
          <a:xfrm rot="900000">
            <a:off x="7902171" y="3546438"/>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a:srgbClr val="000000">
                    <a:alpha val="50000"/>
                  </a:srgbClr>
                </a:outerShdw>
              </a:effectLst>
              <a:uLnTx/>
              <a:uFillTx/>
              <a:latin typeface="DengXian" panose="020F0502020204030204"/>
              <a:ea typeface="+mn-ea"/>
              <a:cs typeface="+mn-cs"/>
            </a:endParaRPr>
          </a:p>
        </p:txBody>
      </p:sp>
      <p:sp>
        <p:nvSpPr>
          <p:cNvPr id="15" name="標題 1"/>
          <p:cNvSpPr txBox="1">
            <a:spLocks/>
          </p:cNvSpPr>
          <p:nvPr/>
        </p:nvSpPr>
        <p:spPr>
          <a:xfrm>
            <a:off x="861048" y="333425"/>
            <a:ext cx="10544743" cy="1102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zh-TW" altLang="en-US" sz="4000" b="1" spc="400" dirty="0" smtClean="0">
                <a:solidFill>
                  <a:srgbClr val="FF0000"/>
                </a:solidFill>
                <a:latin typeface="微軟正黑體" pitchFamily="34" charset="-120"/>
                <a:ea typeface="微軟正黑體" pitchFamily="34" charset="-120"/>
                <a:cs typeface="+mn-cs"/>
              </a:rPr>
              <a:t>資優特需領綱實施相關資源</a:t>
            </a:r>
            <a:r>
              <a:rPr lang="en-US" altLang="zh-TW" sz="4000" b="1" spc="400" dirty="0" smtClean="0">
                <a:solidFill>
                  <a:srgbClr val="FF0000"/>
                </a:solidFill>
                <a:latin typeface="微軟正黑體" pitchFamily="34" charset="-120"/>
                <a:ea typeface="微軟正黑體" pitchFamily="34" charset="-120"/>
                <a:cs typeface="+mn-cs"/>
              </a:rPr>
              <a:t>-</a:t>
            </a:r>
            <a:r>
              <a:rPr lang="zh-TW" altLang="en-US" sz="4000" b="1" spc="400" dirty="0" smtClean="0">
                <a:solidFill>
                  <a:srgbClr val="FF0000"/>
                </a:solidFill>
                <a:latin typeface="微軟正黑體" pitchFamily="34" charset="-120"/>
                <a:ea typeface="微軟正黑體" pitchFamily="34" charset="-120"/>
                <a:cs typeface="+mn-cs"/>
              </a:rPr>
              <a:t>優良教學設計</a:t>
            </a:r>
            <a:endParaRPr lang="zh-TW" altLang="en-US" sz="4000" b="1" spc="400" dirty="0">
              <a:solidFill>
                <a:srgbClr val="FF0000"/>
              </a:solidFill>
              <a:latin typeface="微軟正黑體" pitchFamily="34" charset="-120"/>
              <a:ea typeface="微軟正黑體" pitchFamily="34" charset="-120"/>
              <a:cs typeface="+mn-cs"/>
            </a:endParaRPr>
          </a:p>
        </p:txBody>
      </p:sp>
      <p:pic>
        <p:nvPicPr>
          <p:cNvPr id="16" name="圖片 15"/>
          <p:cNvPicPr>
            <a:picLocks noChangeAspect="1"/>
          </p:cNvPicPr>
          <p:nvPr/>
        </p:nvPicPr>
        <p:blipFill>
          <a:blip r:embed="rId3"/>
          <a:stretch>
            <a:fillRect/>
          </a:stretch>
        </p:blipFill>
        <p:spPr>
          <a:xfrm>
            <a:off x="2105765" y="1575283"/>
            <a:ext cx="2160000" cy="2160000"/>
          </a:xfrm>
          <a:prstGeom prst="rect">
            <a:avLst/>
          </a:prstGeom>
        </p:spPr>
      </p:pic>
      <p:sp>
        <p:nvSpPr>
          <p:cNvPr id="17" name="文字方塊 16"/>
          <p:cNvSpPr txBox="1"/>
          <p:nvPr/>
        </p:nvSpPr>
        <p:spPr>
          <a:xfrm>
            <a:off x="1704551" y="5238744"/>
            <a:ext cx="6712650" cy="461665"/>
          </a:xfrm>
          <a:prstGeom prst="rect">
            <a:avLst/>
          </a:prstGeom>
          <a:noFill/>
        </p:spPr>
        <p:txBody>
          <a:bodyPr wrap="square">
            <a:spAutoFit/>
          </a:bodyPr>
          <a:lstStyle/>
          <a:p>
            <a:pPr eaLnBrk="1" fontAlgn="auto" hangingPunct="1">
              <a:spcBef>
                <a:spcPts val="0"/>
              </a:spcBef>
              <a:spcAft>
                <a:spcPts val="0"/>
              </a:spcAft>
              <a:defRPr/>
            </a:pPr>
            <a:r>
              <a:rPr lang="zh-TW" altLang="en-US" sz="2400" dirty="0" smtClean="0">
                <a:solidFill>
                  <a:prstClr val="black">
                    <a:lumMod val="65000"/>
                    <a:lumOff val="35000"/>
                  </a:prstClr>
                </a:solidFill>
                <a:latin typeface="微軟正黑體" panose="020B0604030504040204" pitchFamily="34" charset="-120"/>
                <a:ea typeface="微軟正黑體" panose="020B0604030504040204" pitchFamily="34" charset="-120"/>
                <a:hlinkClick r:id="rId4"/>
              </a:rPr>
              <a:t>優質特教發展網絡系統暨教學支援平台網站連結</a:t>
            </a:r>
            <a:endParaRPr lang="zh-TW" altLang="en-US" sz="24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5"/>
          <a:stretch>
            <a:fillRect/>
          </a:stretch>
        </p:blipFill>
        <p:spPr>
          <a:xfrm>
            <a:off x="5060876" y="1609288"/>
            <a:ext cx="2160000" cy="2160000"/>
          </a:xfrm>
          <a:prstGeom prst="rect">
            <a:avLst/>
          </a:prstGeom>
        </p:spPr>
      </p:pic>
      <p:pic>
        <p:nvPicPr>
          <p:cNvPr id="19" name="圖片 18"/>
          <p:cNvPicPr>
            <a:picLocks noChangeAspect="1"/>
          </p:cNvPicPr>
          <p:nvPr/>
        </p:nvPicPr>
        <p:blipFill>
          <a:blip r:embed="rId6"/>
          <a:stretch>
            <a:fillRect/>
          </a:stretch>
        </p:blipFill>
        <p:spPr>
          <a:xfrm>
            <a:off x="8025512" y="1655821"/>
            <a:ext cx="2160000" cy="2160000"/>
          </a:xfrm>
          <a:prstGeom prst="rect">
            <a:avLst/>
          </a:prstGeom>
        </p:spPr>
      </p:pic>
      <p:pic>
        <p:nvPicPr>
          <p:cNvPr id="2" name="圖片 1"/>
          <p:cNvPicPr>
            <a:picLocks noChangeAspect="1"/>
          </p:cNvPicPr>
          <p:nvPr/>
        </p:nvPicPr>
        <p:blipFill>
          <a:blip r:embed="rId7"/>
          <a:stretch>
            <a:fillRect/>
          </a:stretch>
        </p:blipFill>
        <p:spPr>
          <a:xfrm>
            <a:off x="8547542" y="4703263"/>
            <a:ext cx="1440000" cy="1440000"/>
          </a:xfrm>
          <a:prstGeom prst="rect">
            <a:avLst/>
          </a:prstGeom>
        </p:spPr>
      </p:pic>
      <p:sp>
        <p:nvSpPr>
          <p:cNvPr id="14" name="投影片編號版面配置區 2"/>
          <p:cNvSpPr txBox="1">
            <a:spLocks/>
          </p:cNvSpPr>
          <p:nvPr/>
        </p:nvSpPr>
        <p:spPr>
          <a:xfrm>
            <a:off x="861060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fontAlgn="auto" hangingPunct="1">
              <a:spcBef>
                <a:spcPts val="0"/>
              </a:spcBef>
              <a:spcAft>
                <a:spcPts val="0"/>
              </a:spcAft>
              <a:defRPr/>
            </a:pPr>
            <a:r>
              <a:rPr kumimoji="1" lang="en-US" altLang="zh-CN" dirty="0" smtClean="0">
                <a:solidFill>
                  <a:prstClr val="black">
                    <a:tint val="75000"/>
                  </a:prstClr>
                </a:solidFill>
                <a:latin typeface="Calibri" panose="020F0502020204030204"/>
                <a:ea typeface="宋体" panose="02010600030101010101" pitchFamily="2" charset="-122"/>
              </a:rPr>
              <a:t>52</a:t>
            </a:r>
            <a:endParaRPr kumimoji="1" lang="zh-CN" altLang="en-US" dirty="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68618750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39900" y="331788"/>
            <a:ext cx="9274464" cy="1325562"/>
          </a:xfrm>
        </p:spPr>
        <p:txBody>
          <a:bodyPr rtlCol="0">
            <a:normAutofit/>
          </a:bodyPr>
          <a:lstStyle/>
          <a:p>
            <a:pPr algn="ctr" eaLnBrk="1" fontAlgn="auto" hangingPunct="1">
              <a:lnSpc>
                <a:spcPct val="100000"/>
              </a:lnSpc>
              <a:spcAft>
                <a:spcPts val="0"/>
              </a:spcAft>
              <a:defRPr/>
            </a:pPr>
            <a:r>
              <a:rPr lang="zh-TW" altLang="en-US" sz="4000" b="1" spc="400" dirty="0">
                <a:solidFill>
                  <a:srgbClr val="FF0000"/>
                </a:solidFill>
                <a:latin typeface="微軟正黑體" pitchFamily="34" charset="-120"/>
                <a:ea typeface="微軟正黑體" pitchFamily="34" charset="-120"/>
                <a:cs typeface="+mn-cs"/>
              </a:rPr>
              <a:t>特殊教育課程實施規範課程實務手冊</a:t>
            </a:r>
          </a:p>
        </p:txBody>
      </p:sp>
      <p:sp>
        <p:nvSpPr>
          <p:cNvPr id="3" name="內容版面配置區 2"/>
          <p:cNvSpPr>
            <a:spLocks noGrp="1"/>
          </p:cNvSpPr>
          <p:nvPr>
            <p:ph idx="1"/>
          </p:nvPr>
        </p:nvSpPr>
        <p:spPr>
          <a:xfrm>
            <a:off x="5768977" y="1657351"/>
            <a:ext cx="5148068" cy="4665663"/>
          </a:xfrm>
        </p:spPr>
        <p:txBody>
          <a:bodyPr rtlCol="0">
            <a:normAutofit/>
          </a:bodyPr>
          <a:lstStyle/>
          <a:p>
            <a:pPr marL="0" indent="0" eaLnBrk="1" fontAlgn="auto" hangingPunct="1">
              <a:lnSpc>
                <a:spcPct val="150000"/>
              </a:lnSpc>
              <a:spcAft>
                <a:spcPts val="0"/>
              </a:spcAft>
              <a:buNone/>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壹、前言</a:t>
            </a:r>
          </a:p>
          <a:p>
            <a:pPr marL="542925" indent="-542925" eaLnBrk="1" fontAlgn="auto" hangingPunct="1">
              <a:lnSpc>
                <a:spcPct val="150000"/>
              </a:lnSpc>
              <a:spcAft>
                <a:spcPts val="0"/>
              </a:spcAft>
              <a:buNone/>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貳、個別化教育計畫</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個別輔導</a:t>
            </a: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rPr>
              <a:t>計畫</a:t>
            </a: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與學生課程之關聯</a:t>
            </a:r>
          </a:p>
          <a:p>
            <a:pPr marL="0" indent="0" eaLnBrk="1" fontAlgn="auto" hangingPunct="1">
              <a:lnSpc>
                <a:spcPct val="150000"/>
              </a:lnSpc>
              <a:spcAft>
                <a:spcPts val="0"/>
              </a:spcAft>
              <a:buNone/>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參、學校特殊教育課程的發展</a:t>
            </a:r>
          </a:p>
          <a:p>
            <a:pPr marL="542925" indent="-542925" eaLnBrk="1" fontAlgn="auto" hangingPunct="1">
              <a:lnSpc>
                <a:spcPct val="150000"/>
              </a:lnSpc>
              <a:spcAft>
                <a:spcPts val="0"/>
              </a:spcAft>
              <a:buNone/>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肆、學校課程相關組織的設置</a:t>
            </a: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rPr>
              <a:t>與運作</a:t>
            </a:r>
          </a:p>
          <a:p>
            <a:pPr marL="0" indent="0" eaLnBrk="1" fontAlgn="auto" hangingPunct="1">
              <a:lnSpc>
                <a:spcPct val="150000"/>
              </a:lnSpc>
              <a:spcAft>
                <a:spcPts val="0"/>
              </a:spcAft>
              <a:buNone/>
              <a:defRPr/>
            </a:pP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rPr>
              <a:t>伍</a:t>
            </a: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、學校其他相關支援與運作</a:t>
            </a:r>
          </a:p>
          <a:p>
            <a:pPr marL="0" indent="0" eaLnBrk="1" fontAlgn="auto" hangingPunct="1">
              <a:lnSpc>
                <a:spcPct val="150000"/>
              </a:lnSpc>
              <a:spcAft>
                <a:spcPts val="0"/>
              </a:spcAft>
              <a:buNone/>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rPr>
              <a:t>陸、運作示例（分不同教育階段）</a:t>
            </a:r>
          </a:p>
          <a:p>
            <a:pPr eaLnBrk="1" fontAlgn="auto" hangingPunct="1">
              <a:spcAft>
                <a:spcPts val="0"/>
              </a:spcAft>
              <a:defRPr/>
            </a:pP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dirty="0"/>
          </a:p>
        </p:txBody>
      </p:sp>
      <p:pic>
        <p:nvPicPr>
          <p:cNvPr id="4" name="圖片 3"/>
          <p:cNvPicPr>
            <a:picLocks noChangeAspect="1"/>
          </p:cNvPicPr>
          <p:nvPr/>
        </p:nvPicPr>
        <p:blipFill>
          <a:blip r:embed="rId2"/>
          <a:stretch>
            <a:fillRect/>
          </a:stretch>
        </p:blipFill>
        <p:spPr>
          <a:xfrm>
            <a:off x="2107887" y="1801225"/>
            <a:ext cx="2331091" cy="329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137"/>
          <p:cNvGrpSpPr/>
          <p:nvPr/>
        </p:nvGrpSpPr>
        <p:grpSpPr>
          <a:xfrm>
            <a:off x="1203419" y="1606414"/>
            <a:ext cx="3678170" cy="5068638"/>
            <a:chOff x="0" y="0"/>
            <a:chExt cx="1272855" cy="1784573"/>
          </a:xfrm>
        </p:grpSpPr>
        <p:grpSp>
          <p:nvGrpSpPr>
            <p:cNvPr id="7" name="Group 135"/>
            <p:cNvGrpSpPr/>
            <p:nvPr/>
          </p:nvGrpSpPr>
          <p:grpSpPr>
            <a:xfrm>
              <a:off x="-1" y="0"/>
              <a:ext cx="1272857" cy="1567495"/>
              <a:chOff x="0" y="0"/>
              <a:chExt cx="1272855" cy="1567494"/>
            </a:xfrm>
          </p:grpSpPr>
          <p:sp>
            <p:nvSpPr>
              <p:cNvPr id="9" name="chenying0907 132"/>
              <p:cNvSpPr/>
              <p:nvPr/>
            </p:nvSpPr>
            <p:spPr>
              <a:xfrm>
                <a:off x="-1" y="0"/>
                <a:ext cx="1272857" cy="1567495"/>
              </a:xfrm>
              <a:custGeom>
                <a:avLst/>
                <a:gdLst/>
                <a:ahLst/>
                <a:cxnLst>
                  <a:cxn ang="0">
                    <a:pos x="wd2" y="hd2"/>
                  </a:cxn>
                  <a:cxn ang="5400000">
                    <a:pos x="wd2" y="hd2"/>
                  </a:cxn>
                  <a:cxn ang="10800000">
                    <a:pos x="wd2" y="hd2"/>
                  </a:cxn>
                  <a:cxn ang="16200000">
                    <a:pos x="wd2" y="hd2"/>
                  </a:cxn>
                </a:cxnLst>
                <a:rect l="0" t="0" r="r" b="b"/>
                <a:pathLst>
                  <a:path w="21431" h="19790" extrusionOk="0">
                    <a:moveTo>
                      <a:pt x="21431" y="19557"/>
                    </a:moveTo>
                    <a:cubicBezTo>
                      <a:pt x="20636" y="19533"/>
                      <a:pt x="20717" y="2655"/>
                      <a:pt x="21045" y="636"/>
                    </a:cubicBezTo>
                    <a:cubicBezTo>
                      <a:pt x="21023" y="770"/>
                      <a:pt x="703" y="-1712"/>
                      <a:pt x="391" y="2308"/>
                    </a:cubicBezTo>
                    <a:cubicBezTo>
                      <a:pt x="49" y="6703"/>
                      <a:pt x="-169" y="12841"/>
                      <a:pt x="171" y="16907"/>
                    </a:cubicBezTo>
                    <a:cubicBezTo>
                      <a:pt x="401" y="19654"/>
                      <a:pt x="1701" y="19523"/>
                      <a:pt x="5476" y="19671"/>
                    </a:cubicBezTo>
                    <a:cubicBezTo>
                      <a:pt x="10998" y="19888"/>
                      <a:pt x="15793" y="19782"/>
                      <a:pt x="21431" y="1955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eaLnBrk="1" fontAlgn="auto" hangingPunct="1">
                  <a:spcBef>
                    <a:spcPts val="0"/>
                  </a:spcBef>
                  <a:spcAft>
                    <a:spcPts val="0"/>
                  </a:spcAft>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DengXian" panose="020F0502020204030204"/>
                  <a:ea typeface="+mn-ea"/>
                </a:endParaRPr>
              </a:p>
            </p:txBody>
          </p:sp>
          <p:sp>
            <p:nvSpPr>
              <p:cNvPr id="10" name="chenying0907 133"/>
              <p:cNvSpPr/>
              <p:nvPr/>
            </p:nvSpPr>
            <p:spPr>
              <a:xfrm>
                <a:off x="12700" y="1244600"/>
                <a:ext cx="1226065" cy="108817"/>
              </a:xfrm>
              <a:custGeom>
                <a:avLst/>
                <a:gdLst/>
                <a:ahLst/>
                <a:cxnLst>
                  <a:cxn ang="0">
                    <a:pos x="wd2" y="hd2"/>
                  </a:cxn>
                  <a:cxn ang="5400000">
                    <a:pos x="wd2" y="hd2"/>
                  </a:cxn>
                  <a:cxn ang="10800000">
                    <a:pos x="wd2" y="hd2"/>
                  </a:cxn>
                  <a:cxn ang="16200000">
                    <a:pos x="wd2" y="hd2"/>
                  </a:cxn>
                </a:cxnLst>
                <a:rect l="0" t="0" r="r" b="b"/>
                <a:pathLst>
                  <a:path w="21600" h="12988" extrusionOk="0">
                    <a:moveTo>
                      <a:pt x="0" y="12988"/>
                    </a:moveTo>
                    <a:cubicBezTo>
                      <a:pt x="0" y="-8612"/>
                      <a:pt x="15811" y="3525"/>
                      <a:pt x="21600" y="235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eaLnBrk="1" fontAlgn="auto" hangingPunct="1">
                  <a:spcBef>
                    <a:spcPts val="0"/>
                  </a:spcBef>
                  <a:spcAft>
                    <a:spcPts val="0"/>
                  </a:spcAft>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DengXian" panose="020F0502020204030204"/>
                  <a:ea typeface="+mn-ea"/>
                </a:endParaRPr>
              </a:p>
            </p:txBody>
          </p:sp>
          <p:sp>
            <p:nvSpPr>
              <p:cNvPr id="11" name="chenying0907 134"/>
              <p:cNvSpPr/>
              <p:nvPr/>
            </p:nvSpPr>
            <p:spPr>
              <a:xfrm>
                <a:off x="165099" y="38100"/>
                <a:ext cx="28820" cy="1210959"/>
              </a:xfrm>
              <a:custGeom>
                <a:avLst/>
                <a:gdLst/>
                <a:ahLst/>
                <a:cxnLst>
                  <a:cxn ang="0">
                    <a:pos x="wd2" y="hd2"/>
                  </a:cxn>
                  <a:cxn ang="5400000">
                    <a:pos x="wd2" y="hd2"/>
                  </a:cxn>
                  <a:cxn ang="10800000">
                    <a:pos x="wd2" y="hd2"/>
                  </a:cxn>
                  <a:cxn ang="16200000">
                    <a:pos x="wd2" y="hd2"/>
                  </a:cxn>
                </a:cxnLst>
                <a:rect l="0" t="0" r="r" b="b"/>
                <a:pathLst>
                  <a:path w="11184" h="21600" extrusionOk="0">
                    <a:moveTo>
                      <a:pt x="11183" y="0"/>
                    </a:moveTo>
                    <a:cubicBezTo>
                      <a:pt x="11246" y="6836"/>
                      <a:pt x="-10354" y="14463"/>
                      <a:pt x="632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eaLnBrk="1" fontAlgn="auto" hangingPunct="1">
                  <a:spcBef>
                    <a:spcPts val="0"/>
                  </a:spcBef>
                  <a:spcAft>
                    <a:spcPts val="0"/>
                  </a:spcAft>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DengXian" panose="020F0502020204030204"/>
                  <a:ea typeface="+mn-ea"/>
                </a:endParaRPr>
              </a:p>
            </p:txBody>
          </p:sp>
        </p:grpSp>
        <p:sp>
          <p:nvSpPr>
            <p:cNvPr id="8" name="chenying0907 136"/>
            <p:cNvSpPr/>
            <p:nvPr/>
          </p:nvSpPr>
          <p:spPr>
            <a:xfrm>
              <a:off x="254000" y="1371600"/>
              <a:ext cx="276430" cy="412974"/>
            </a:xfrm>
            <a:custGeom>
              <a:avLst/>
              <a:gdLst/>
              <a:ahLst/>
              <a:cxnLst>
                <a:cxn ang="0">
                  <a:pos x="wd2" y="hd2"/>
                </a:cxn>
                <a:cxn ang="5400000">
                  <a:pos x="wd2" y="hd2"/>
                </a:cxn>
                <a:cxn ang="10800000">
                  <a:pos x="wd2" y="hd2"/>
                </a:cxn>
                <a:cxn ang="16200000">
                  <a:pos x="wd2" y="hd2"/>
                </a:cxn>
              </a:cxnLst>
              <a:rect l="0" t="0" r="r" b="b"/>
              <a:pathLst>
                <a:path w="21600" h="21254" extrusionOk="0">
                  <a:moveTo>
                    <a:pt x="21600" y="0"/>
                  </a:moveTo>
                  <a:cubicBezTo>
                    <a:pt x="19632" y="6773"/>
                    <a:pt x="21021" y="13465"/>
                    <a:pt x="21310" y="20111"/>
                  </a:cubicBezTo>
                  <a:cubicBezTo>
                    <a:pt x="17996" y="17597"/>
                    <a:pt x="13864" y="16307"/>
                    <a:pt x="11555" y="14030"/>
                  </a:cubicBezTo>
                  <a:cubicBezTo>
                    <a:pt x="7039" y="15998"/>
                    <a:pt x="4377" y="18033"/>
                    <a:pt x="0" y="21254"/>
                  </a:cubicBezTo>
                  <a:cubicBezTo>
                    <a:pt x="1028" y="13703"/>
                    <a:pt x="980" y="4593"/>
                    <a:pt x="398" y="1082"/>
                  </a:cubicBezTo>
                  <a:cubicBezTo>
                    <a:pt x="7015" y="-346"/>
                    <a:pt x="14510" y="658"/>
                    <a:pt x="21600" y="0"/>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eaLnBrk="1" fontAlgn="auto" hangingPunct="1">
                <a:spcBef>
                  <a:spcPts val="0"/>
                </a:spcBef>
                <a:spcAft>
                  <a:spcPts val="0"/>
                </a:spcAft>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DengXian" panose="020F0502020204030204"/>
                <a:ea typeface="+mn-ea"/>
              </a:endParaRPr>
            </a:p>
          </p:txBody>
        </p:sp>
      </p:grpSp>
      <p:sp>
        <p:nvSpPr>
          <p:cNvPr id="12" name="chenying0907 138"/>
          <p:cNvSpPr/>
          <p:nvPr/>
        </p:nvSpPr>
        <p:spPr>
          <a:xfrm>
            <a:off x="3971299" y="3309012"/>
            <a:ext cx="1387386" cy="1046888"/>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algn="r" defTabSz="457200" eaLnBrk="1" fontAlgn="auto" hangingPunct="1">
              <a:spcBef>
                <a:spcPts val="0"/>
              </a:spcBef>
              <a:spcAft>
                <a:spcPts val="0"/>
              </a:spcAft>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DengXian" panose="020F0502020204030204"/>
              <a:ea typeface="+mn-ea"/>
            </a:endParaRPr>
          </a:p>
        </p:txBody>
      </p:sp>
      <p:sp>
        <p:nvSpPr>
          <p:cNvPr id="5" name="投影片編號版面配置區 4"/>
          <p:cNvSpPr>
            <a:spLocks noGrp="1"/>
          </p:cNvSpPr>
          <p:nvPr>
            <p:ph type="sldNum" sz="quarter" idx="12"/>
          </p:nvPr>
        </p:nvSpPr>
        <p:spPr/>
        <p:txBody>
          <a:bodyPr/>
          <a:lstStyle/>
          <a:p>
            <a:pPr>
              <a:defRPr/>
            </a:pPr>
            <a:fld id="{12F3F063-C514-4327-903E-15B5C1B7965F}" type="slidenum">
              <a:rPr lang="zh-TW" altLang="en-US" smtClean="0"/>
              <a:pPr>
                <a:defRPr/>
              </a:pPr>
              <a:t>53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矩形 2"/>
          <p:cNvSpPr/>
          <p:nvPr/>
        </p:nvSpPr>
        <p:spPr>
          <a:xfrm>
            <a:off x="2901192" y="1933617"/>
            <a:ext cx="6584920" cy="18620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rPr>
              <a:t>THANKS!</a:t>
            </a:r>
            <a:endParaRPr kumimoji="0" lang="zh-CN" altLang="en-US" sz="11500" b="1"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endParaRPr>
          </a:p>
        </p:txBody>
      </p:sp>
      <p:sp>
        <p:nvSpPr>
          <p:cNvPr id="5" name="Text Box 2"/>
          <p:cNvSpPr txBox="1">
            <a:spLocks noChangeArrowheads="1"/>
          </p:cNvSpPr>
          <p:nvPr/>
        </p:nvSpPr>
        <p:spPr bwMode="auto">
          <a:xfrm>
            <a:off x="2926348" y="3795665"/>
            <a:ext cx="6534607" cy="707886"/>
          </a:xfrm>
          <a:prstGeom prst="rect">
            <a:avLst/>
          </a:prstGeom>
          <a:noFill/>
          <a:ln w="9525">
            <a:noFill/>
            <a:miter lim="800000"/>
            <a:headEnd/>
            <a:tailEnd/>
          </a:ln>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rPr>
              <a:t>感</a:t>
            </a:r>
            <a:r>
              <a:rPr lang="zh-TW" altLang="en-US" sz="4000" b="1" noProof="0" dirty="0">
                <a:solidFill>
                  <a:prstClr val="black">
                    <a:lumMod val="75000"/>
                    <a:lumOff val="25000"/>
                  </a:prstClr>
                </a:solidFill>
                <a:latin typeface="微軟正黑體" panose="020B0604030504040204" pitchFamily="34" charset="-120"/>
                <a:ea typeface="微軟正黑體" panose="020B0604030504040204" pitchFamily="34" charset="-120"/>
              </a:rPr>
              <a:t>謝</a:t>
            </a:r>
            <a:r>
              <a:rPr lang="zh-TW" altLang="en-US" sz="4000" b="1" noProof="0" dirty="0" smtClean="0">
                <a:solidFill>
                  <a:prstClr val="black">
                    <a:lumMod val="75000"/>
                    <a:lumOff val="25000"/>
                  </a:prstClr>
                </a:solidFill>
                <a:latin typeface="微軟正黑體" panose="020B0604030504040204" pitchFamily="34" charset="-120"/>
                <a:ea typeface="微軟正黑體" panose="020B0604030504040204" pitchFamily="34" charset="-120"/>
              </a:rPr>
              <a:t>聆聽 敬請指教</a:t>
            </a:r>
            <a:endParaRPr kumimoji="0" lang="zh-CN" altLang="en-US" sz="4000" b="1"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3280417" y="4576027"/>
            <a:ext cx="6032421" cy="830997"/>
          </a:xfrm>
          <a:prstGeom prst="rect">
            <a:avLst/>
          </a:prstGeom>
        </p:spPr>
        <p:txBody>
          <a:bodyPr wrap="none">
            <a:spAutoFit/>
          </a:bodyPr>
          <a:lstStyle/>
          <a:p>
            <a:pPr algn="ctr"/>
            <a:r>
              <a:rPr lang="zh-TW" altLang="en-US" sz="2400" b="1" dirty="0">
                <a:solidFill>
                  <a:srgbClr val="0066FF"/>
                </a:solidFill>
                <a:latin typeface="微軟正黑體" panose="020B0604030504040204" pitchFamily="34" charset="-120"/>
                <a:ea typeface="微軟正黑體" panose="020B0604030504040204" pitchFamily="34" charset="-120"/>
              </a:rPr>
              <a:t>研訂資賦優異相關之特殊需求領域課程綱要</a:t>
            </a:r>
            <a:endParaRPr lang="en-US" altLang="zh-TW" sz="2400" b="1" dirty="0">
              <a:solidFill>
                <a:srgbClr val="0066FF"/>
              </a:solidFill>
              <a:latin typeface="微軟正黑體" panose="020B0604030504040204" pitchFamily="34" charset="-120"/>
              <a:ea typeface="微軟正黑體" panose="020B0604030504040204" pitchFamily="34" charset="-120"/>
            </a:endParaRPr>
          </a:p>
          <a:p>
            <a:pPr algn="ctr"/>
            <a:r>
              <a:rPr lang="zh-TW" altLang="en-US" sz="2400" b="1" dirty="0">
                <a:solidFill>
                  <a:srgbClr val="0066FF"/>
                </a:solidFill>
                <a:latin typeface="微軟正黑體" panose="020B0604030504040204" pitchFamily="34" charset="-120"/>
                <a:ea typeface="微軟正黑體" panose="020B0604030504040204" pitchFamily="34" charset="-120"/>
              </a:rPr>
              <a:t>工作小組製作</a:t>
            </a:r>
          </a:p>
        </p:txBody>
      </p:sp>
    </p:spTree>
    <p:extLst>
      <p:ext uri="{BB962C8B-B14F-4D97-AF65-F5344CB8AC3E}">
        <p14:creationId xmlns:p14="http://schemas.microsoft.com/office/powerpoint/2010/main" val="37138627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標題 1"/>
          <p:cNvSpPr>
            <a:spLocks noGrp="1"/>
          </p:cNvSpPr>
          <p:nvPr>
            <p:ph type="title"/>
          </p:nvPr>
        </p:nvSpPr>
        <p:spPr>
          <a:xfrm>
            <a:off x="1876425" y="17463"/>
            <a:ext cx="2647950" cy="996950"/>
          </a:xfrm>
        </p:spPr>
        <p:txBody>
          <a:bodyPr rtlCol="0">
            <a:normAutofit/>
          </a:bodyPr>
          <a:lstStyle/>
          <a:p>
            <a:pPr eaLnBrk="1" fontAlgn="auto" hangingPunct="1">
              <a:spcAft>
                <a:spcPts val="0"/>
              </a:spcAft>
              <a:defRPr/>
            </a:pPr>
            <a:r>
              <a:rPr lang="zh-TW" altLang="en-US" b="1" dirty="0">
                <a:solidFill>
                  <a:srgbClr val="FF0000"/>
                </a:solidFill>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152400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682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4068128" y="134939"/>
            <a:ext cx="8007350" cy="6340475"/>
            <a:chOff x="1409859" y="229374"/>
            <a:chExt cx="8108323" cy="6340361"/>
          </a:xfrm>
        </p:grpSpPr>
        <p:grpSp>
          <p:nvGrpSpPr>
            <p:cNvPr id="26639" name="群組 41"/>
            <p:cNvGrpSpPr>
              <a:grpSpLocks/>
            </p:cNvGrpSpPr>
            <p:nvPr/>
          </p:nvGrpSpPr>
          <p:grpSpPr bwMode="auto">
            <a:xfrm>
              <a:off x="1409859" y="723596"/>
              <a:ext cx="8108323" cy="5454469"/>
              <a:chOff x="545701" y="1075288"/>
              <a:chExt cx="8108323" cy="5454469"/>
            </a:xfrm>
          </p:grpSpPr>
          <p:graphicFrame>
            <p:nvGraphicFramePr>
              <p:cNvPr id="26675" name="圖表 14"/>
              <p:cNvGraphicFramePr>
                <a:graphicFrameLocks/>
              </p:cNvGraphicFramePr>
              <p:nvPr/>
            </p:nvGraphicFramePr>
            <p:xfrm>
              <a:off x="545701" y="1075288"/>
              <a:ext cx="8108323" cy="5454469"/>
            </p:xfrm>
            <a:graphic>
              <a:graphicData uri="http://schemas.openxmlformats.org/presentationml/2006/ole">
                <mc:AlternateContent xmlns:mc="http://schemas.openxmlformats.org/markup-compatibility/2006">
                  <mc:Choice xmlns:v="urn:schemas-microsoft-com:vml" Requires="v">
                    <p:oleObj spid="_x0000_s27017" name="圖表" r:id="rId4" imgW="8114479" imgH="5456393" progId="Excel.Chart.8">
                      <p:embed/>
                    </p:oleObj>
                  </mc:Choice>
                  <mc:Fallback>
                    <p:oleObj name="圖表" r:id="rId4" imgW="8114479" imgH="5456393" progId="Excel.Chart.8">
                      <p:embed/>
                      <p:pic>
                        <p:nvPicPr>
                          <p:cNvPr id="0" name="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1" y="1075288"/>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7018" name="圖表" r:id="rId6" imgW="4401693" imgH="3633531" progId="Excel.Chart.8">
                      <p:embed/>
                    </p:oleObj>
                  </mc:Choice>
                  <mc:Fallback>
                    <p:oleObj name="圖表" r:id="rId6" imgW="4401693" imgH="3633531" progId="Excel.Chart.8">
                      <p:embed/>
                      <p:pic>
                        <p:nvPicPr>
                          <p:cNvPr id="0" name="圖表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628495" cy="1614458"/>
              <a:chOff x="3788714" y="3000373"/>
              <a:chExt cx="1628495"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530078" cy="400103"/>
              </a:xfrm>
              <a:prstGeom prst="rect">
                <a:avLst/>
              </a:prstGeom>
              <a:noFill/>
            </p:spPr>
            <p:txBody>
              <a:bodyPr wrap="square">
                <a:spAutoFit/>
              </a:bodyPr>
              <a:lstStyle/>
              <a:p>
                <a:pPr eaLnBrk="1" fontAlgn="auto" hangingPunct="1">
                  <a:spcBef>
                    <a:spcPts val="0"/>
                  </a:spcBef>
                  <a:spcAft>
                    <a:spcPts val="0"/>
                  </a:spcAft>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終身學習者</a:t>
                </a: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6355348" y="6198298"/>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dirty="0">
                <a:solidFill>
                  <a:srgbClr val="1F4E79"/>
                </a:solidFill>
                <a:ea typeface="微軟正黑體" panose="020B0604030504040204" pitchFamily="34" charset="-120"/>
              </a:rPr>
              <a:t>核心素養的滾動圓輪意象</a:t>
            </a:r>
            <a:r>
              <a:rPr lang="zh-TW" altLang="en-US" sz="2000" b="1" dirty="0">
                <a:solidFill>
                  <a:srgbClr val="1F4E79"/>
                </a:solidFill>
                <a:ea typeface="微軟正黑體" panose="020B0604030504040204" pitchFamily="34" charset="-120"/>
              </a:rPr>
              <a:t>圖</a:t>
            </a:r>
            <a:endParaRPr lang="zh-TW" altLang="en-US" sz="2000" b="1" dirty="0">
              <a:solidFill>
                <a:srgbClr val="1F4E79"/>
              </a:solidFill>
            </a:endParaRPr>
          </a:p>
        </p:txBody>
      </p:sp>
      <p:sp>
        <p:nvSpPr>
          <p:cNvPr id="26631" name="矩形 54"/>
          <p:cNvSpPr>
            <a:spLocks noChangeArrowheads="1"/>
          </p:cNvSpPr>
          <p:nvPr/>
        </p:nvSpPr>
        <p:spPr bwMode="auto">
          <a:xfrm>
            <a:off x="1612901" y="1290639"/>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整全</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動態</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有機</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相互連結</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交互運用</a:t>
            </a:r>
            <a:endParaRPr lang="en-US" altLang="zh-TW" sz="3200" dirty="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1160285" y="4860842"/>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dirty="0">
                <a:latin typeface="微軟正黑體" panose="020B0604030504040204" pitchFamily="34" charset="-120"/>
                <a:ea typeface="微軟正黑體" panose="020B0604030504040204" pitchFamily="34" charset="-120"/>
              </a:rPr>
              <a:t>透過</a:t>
            </a:r>
            <a:r>
              <a:rPr lang="zh-TW" altLang="en-US" sz="3200" u="sng" dirty="0">
                <a:solidFill>
                  <a:srgbClr val="FF0000"/>
                </a:solidFill>
                <a:latin typeface="微軟正黑體" panose="020B0604030504040204" pitchFamily="34" charset="-120"/>
                <a:ea typeface="微軟正黑體" panose="020B0604030504040204" pitchFamily="34" charset="-120"/>
              </a:rPr>
              <a:t>生活情境</a:t>
            </a:r>
            <a:r>
              <a:rPr lang="zh-TW" altLang="en-US" sz="3200" dirty="0">
                <a:latin typeface="微軟正黑體" panose="020B0604030504040204" pitchFamily="34" charset="-120"/>
                <a:ea typeface="微軟正黑體" panose="020B0604030504040204" pitchFamily="34" charset="-120"/>
              </a:rPr>
              <a:t>涵育</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dirty="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7397751" y="1690689"/>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7397751" y="1844676"/>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7397751" y="1995489"/>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7399339" y="2170114"/>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7397751" y="2332039"/>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 name="投影片編號版面配置區 1"/>
          <p:cNvSpPr>
            <a:spLocks noGrp="1"/>
          </p:cNvSpPr>
          <p:nvPr>
            <p:ph type="sldNum" sz="quarter" idx="12"/>
          </p:nvPr>
        </p:nvSpPr>
        <p:spPr/>
        <p:txBody>
          <a:bodyPr/>
          <a:lstStyle/>
          <a:p>
            <a:pPr>
              <a:defRPr/>
            </a:pPr>
            <a:fld id="{12F3F063-C514-4327-903E-15B5C1B7965F}" type="slidenum">
              <a:rPr lang="zh-TW" altLang="en-US" smtClean="0"/>
              <a:pPr>
                <a:defRPr/>
              </a:pPr>
              <a:t>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7" name="直線單箭頭接點 36"/>
          <p:cNvCxnSpPr/>
          <p:nvPr/>
        </p:nvCxnSpPr>
        <p:spPr>
          <a:xfrm flipV="1">
            <a:off x="3244851"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3289301" y="1776414"/>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3230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6572251"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FF0000"/>
                </a:solidFill>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6337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178551"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682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682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2495550" y="2582864"/>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4121151"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4854575" y="1498601"/>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4854575" y="3973514"/>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3822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3857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6184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7182418" y="4942388"/>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5584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5473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6578601"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5732463" y="1431926"/>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7670801" y="2183362"/>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r>
                        <a:rPr lang="zh-TW" altLang="en-US" sz="18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lstStyle/>
          <a:p>
            <a:pPr>
              <a:defRPr/>
            </a:pPr>
            <a:fld id="{12F3F063-C514-4327-903E-15B5C1B7965F}" type="slidenum">
              <a:rPr lang="zh-TW" altLang="en-US" smtClean="0"/>
              <a:pPr>
                <a:defRPr/>
              </a:pPr>
              <a:t>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9"/>
          <p:cNvGrpSpPr/>
          <p:nvPr/>
        </p:nvGrpSpPr>
        <p:grpSpPr>
          <a:xfrm>
            <a:off x="5115199" y="1350263"/>
            <a:ext cx="1980000" cy="45720"/>
            <a:chOff x="2424223" y="1600200"/>
            <a:chExt cx="1031352" cy="45720"/>
          </a:xfrm>
        </p:grpSpPr>
        <p:sp>
          <p:nvSpPr>
            <p:cNvPr id="4" name="Rectangle 6"/>
            <p:cNvSpPr/>
            <p:nvPr/>
          </p:nvSpPr>
          <p:spPr>
            <a:xfrm>
              <a:off x="2424223" y="1600200"/>
              <a:ext cx="329610" cy="457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p:cNvSpPr/>
            <p:nvPr/>
          </p:nvSpPr>
          <p:spPr>
            <a:xfrm>
              <a:off x="2775094" y="1600200"/>
              <a:ext cx="32961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8"/>
            <p:cNvSpPr/>
            <p:nvPr/>
          </p:nvSpPr>
          <p:spPr>
            <a:xfrm>
              <a:off x="3125965" y="1600200"/>
              <a:ext cx="329610" cy="457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矩形 23"/>
          <p:cNvSpPr/>
          <p:nvPr/>
        </p:nvSpPr>
        <p:spPr>
          <a:xfrm>
            <a:off x="4735709" y="554457"/>
            <a:ext cx="2738980" cy="722249"/>
          </a:xfrm>
          <a:prstGeom prst="rect">
            <a:avLst/>
          </a:prstGeom>
        </p:spPr>
        <p:txBody>
          <a:bodyPr wrap="square">
            <a:spAutoFit/>
          </a:bodyPr>
          <a:lstStyle/>
          <a:p>
            <a:pPr lvl="0" algn="ctr" eaLnBrk="1" fontAlgn="auto" hangingPunct="1">
              <a:lnSpc>
                <a:spcPct val="110000"/>
              </a:lnSpc>
              <a:spcBef>
                <a:spcPts val="0"/>
              </a:spcBef>
              <a:spcAft>
                <a:spcPts val="0"/>
              </a:spcAft>
            </a:pPr>
            <a:r>
              <a:rPr kumimoji="1" lang="zh-CN" altLang="en-US" sz="4000" b="1" dirty="0" smtClean="0">
                <a:solidFill>
                  <a:srgbClr val="131E54"/>
                </a:solidFill>
                <a:latin typeface="微软雅黑"/>
                <a:ea typeface="微软雅黑"/>
                <a:cs typeface="微软雅黑"/>
              </a:rPr>
              <a:t>學習重點</a:t>
            </a:r>
            <a:endParaRPr kumimoji="1" lang="zh-CN" altLang="en-US" sz="4000" b="1" dirty="0">
              <a:solidFill>
                <a:srgbClr val="131E54"/>
              </a:solidFill>
              <a:latin typeface="微软雅黑"/>
              <a:ea typeface="微软雅黑"/>
              <a:cs typeface="微软雅黑"/>
            </a:endParaRPr>
          </a:p>
        </p:txBody>
      </p:sp>
      <p:grpSp>
        <p:nvGrpSpPr>
          <p:cNvPr id="25" name="群組 24"/>
          <p:cNvGrpSpPr/>
          <p:nvPr/>
        </p:nvGrpSpPr>
        <p:grpSpPr>
          <a:xfrm>
            <a:off x="2382843" y="1837122"/>
            <a:ext cx="7516129" cy="3941404"/>
            <a:chOff x="2382843" y="1837122"/>
            <a:chExt cx="7516129" cy="3941404"/>
          </a:xfrm>
        </p:grpSpPr>
        <p:sp>
          <p:nvSpPr>
            <p:cNvPr id="26" name="流程圖: 接點 25">
              <a:extLst>
                <a:ext uri="{FF2B5EF4-FFF2-40B4-BE49-F238E27FC236}">
                  <a16:creationId xmlns:a16="http://schemas.microsoft.com/office/drawing/2014/main" id="{90253891-40D8-41A1-9A37-75F44CF89FA0}"/>
                </a:ext>
              </a:extLst>
            </p:cNvPr>
            <p:cNvSpPr/>
            <p:nvPr/>
          </p:nvSpPr>
          <p:spPr>
            <a:xfrm>
              <a:off x="4124325" y="1837122"/>
              <a:ext cx="3943350" cy="3941404"/>
            </a:xfrm>
            <a:prstGeom prst="flowChartConnector">
              <a:avLst/>
            </a:prstGeom>
            <a:solidFill>
              <a:srgbClr val="E7E6E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Light"/>
                <a:ea typeface="微軟正黑體"/>
                <a:cs typeface="+mn-cs"/>
              </a:endParaRPr>
            </a:p>
          </p:txBody>
        </p:sp>
        <p:sp>
          <p:nvSpPr>
            <p:cNvPr id="27" name="弦 2">
              <a:extLst>
                <a:ext uri="{FF2B5EF4-FFF2-40B4-BE49-F238E27FC236}">
                  <a16:creationId xmlns:a16="http://schemas.microsoft.com/office/drawing/2014/main" id="{ECD8AEB3-21DC-492F-BBB2-7C5CE9B28735}"/>
                </a:ext>
              </a:extLst>
            </p:cNvPr>
            <p:cNvSpPr/>
            <p:nvPr/>
          </p:nvSpPr>
          <p:spPr>
            <a:xfrm>
              <a:off x="4296000" y="2007824"/>
              <a:ext cx="3600000" cy="3600000"/>
            </a:xfrm>
            <a:prstGeom prst="chord">
              <a:avLst>
                <a:gd name="adj1" fmla="val 5371850"/>
                <a:gd name="adj2" fmla="val 16200000"/>
              </a:avLst>
            </a:prstGeom>
            <a:solidFill>
              <a:srgbClr val="6DBD37">
                <a:alpha val="69804"/>
              </a:srgbClr>
            </a:solidFill>
            <a:ln w="381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Light"/>
                <a:ea typeface="微軟正黑體"/>
                <a:cs typeface="+mn-cs"/>
              </a:endParaRPr>
            </a:p>
          </p:txBody>
        </p:sp>
        <p:sp>
          <p:nvSpPr>
            <p:cNvPr id="28" name="弦 6">
              <a:extLst>
                <a:ext uri="{FF2B5EF4-FFF2-40B4-BE49-F238E27FC236}">
                  <a16:creationId xmlns:a16="http://schemas.microsoft.com/office/drawing/2014/main" id="{5F8E865A-BC2D-44F3-A43C-4D468B698D99}"/>
                </a:ext>
              </a:extLst>
            </p:cNvPr>
            <p:cNvSpPr/>
            <p:nvPr/>
          </p:nvSpPr>
          <p:spPr>
            <a:xfrm flipH="1">
              <a:off x="4296000" y="2007824"/>
              <a:ext cx="3600000" cy="3600000"/>
            </a:xfrm>
            <a:prstGeom prst="chord">
              <a:avLst>
                <a:gd name="adj1" fmla="val 5371850"/>
                <a:gd name="adj2" fmla="val 16200000"/>
              </a:avLst>
            </a:prstGeom>
            <a:solidFill>
              <a:srgbClr val="009900">
                <a:alpha val="20000"/>
              </a:srgbClr>
            </a:solidFill>
            <a:ln w="381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Light"/>
                <a:ea typeface="微軟正黑體"/>
                <a:cs typeface="+mn-cs"/>
              </a:endParaRPr>
            </a:p>
          </p:txBody>
        </p:sp>
        <p:sp>
          <p:nvSpPr>
            <p:cNvPr id="29" name="文字方塊 28">
              <a:extLst>
                <a:ext uri="{FF2B5EF4-FFF2-40B4-BE49-F238E27FC236}">
                  <a16:creationId xmlns:a16="http://schemas.microsoft.com/office/drawing/2014/main" id="{D4EF3609-8C2B-4E53-941D-7480AE7E398F}"/>
                </a:ext>
              </a:extLst>
            </p:cNvPr>
            <p:cNvSpPr txBox="1"/>
            <p:nvPr/>
          </p:nvSpPr>
          <p:spPr>
            <a:xfrm>
              <a:off x="5426586" y="3144424"/>
              <a:ext cx="1338828" cy="132343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4000" b="1" i="0" u="none" strike="noStrike" kern="0" cap="none" spc="0" normalizeH="0" baseline="0" noProof="0" dirty="0">
                  <a:ln>
                    <a:noFill/>
                  </a:ln>
                  <a:solidFill>
                    <a:prstClr val="black"/>
                  </a:solidFill>
                  <a:effectLst/>
                  <a:uLnTx/>
                  <a:uFillTx/>
                  <a:latin typeface="微軟正黑體"/>
                  <a:ea typeface="微軟正黑體"/>
                </a:rPr>
                <a:t>學 習</a:t>
              </a:r>
              <a:endParaRPr kumimoji="0" lang="en-US" altLang="zh-TW" sz="4000" b="1" i="0" u="none" strike="noStrike" kern="0" cap="none" spc="0" normalizeH="0" baseline="0" noProof="0" dirty="0">
                <a:ln>
                  <a:noFill/>
                </a:ln>
                <a:solidFill>
                  <a:prstClr val="black"/>
                </a:solidFill>
                <a:effectLst/>
                <a:uLnTx/>
                <a:uFillTx/>
                <a:latin typeface="微軟正黑體"/>
                <a:ea typeface="微軟正黑體"/>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4000" b="1" i="0" u="none" strike="noStrike" kern="0" cap="none" spc="0" normalizeH="0" baseline="0" noProof="0" dirty="0">
                  <a:ln>
                    <a:noFill/>
                  </a:ln>
                  <a:solidFill>
                    <a:prstClr val="black"/>
                  </a:solidFill>
                  <a:effectLst/>
                  <a:uLnTx/>
                  <a:uFillTx/>
                  <a:latin typeface="微軟正黑體"/>
                  <a:ea typeface="微軟正黑體"/>
                </a:rPr>
                <a:t>重 點</a:t>
              </a:r>
            </a:p>
          </p:txBody>
        </p:sp>
        <p:cxnSp>
          <p:nvCxnSpPr>
            <p:cNvPr id="30" name="接點: 肘形 8">
              <a:extLst>
                <a:ext uri="{FF2B5EF4-FFF2-40B4-BE49-F238E27FC236}">
                  <a16:creationId xmlns:a16="http://schemas.microsoft.com/office/drawing/2014/main" id="{90B4F29E-382D-4E4F-975F-5C6D46E9E13E}"/>
                </a:ext>
              </a:extLst>
            </p:cNvPr>
            <p:cNvCxnSpPr>
              <a:cxnSpLocks/>
            </p:cNvCxnSpPr>
            <p:nvPr/>
          </p:nvCxnSpPr>
          <p:spPr>
            <a:xfrm>
              <a:off x="7097486" y="2571109"/>
              <a:ext cx="1929100" cy="1146628"/>
            </a:xfrm>
            <a:prstGeom prst="bentConnector3">
              <a:avLst>
                <a:gd name="adj1" fmla="val 59029"/>
              </a:avLst>
            </a:prstGeom>
            <a:noFill/>
            <a:ln w="28575" cap="flat" cmpd="sng" algn="ctr">
              <a:solidFill>
                <a:srgbClr val="FF938C"/>
              </a:solidFill>
              <a:prstDash val="sysDash"/>
              <a:miter lim="800000"/>
              <a:headEnd type="triangle"/>
              <a:tailEnd type="triangle"/>
            </a:ln>
            <a:effectLst/>
          </p:spPr>
        </p:cxnSp>
        <p:cxnSp>
          <p:nvCxnSpPr>
            <p:cNvPr id="31" name="接點: 肘形 14">
              <a:extLst>
                <a:ext uri="{FF2B5EF4-FFF2-40B4-BE49-F238E27FC236}">
                  <a16:creationId xmlns:a16="http://schemas.microsoft.com/office/drawing/2014/main" id="{9FA03451-6E4C-40EB-843A-620E6D383138}"/>
                </a:ext>
              </a:extLst>
            </p:cNvPr>
            <p:cNvCxnSpPr>
              <a:cxnSpLocks/>
            </p:cNvCxnSpPr>
            <p:nvPr/>
          </p:nvCxnSpPr>
          <p:spPr>
            <a:xfrm>
              <a:off x="3073973" y="3662448"/>
              <a:ext cx="1929100" cy="1146628"/>
            </a:xfrm>
            <a:prstGeom prst="bentConnector3">
              <a:avLst>
                <a:gd name="adj1" fmla="val 45486"/>
              </a:avLst>
            </a:prstGeom>
            <a:noFill/>
            <a:ln w="28575" cap="flat" cmpd="sng" algn="ctr">
              <a:solidFill>
                <a:srgbClr val="FF938C"/>
              </a:solidFill>
              <a:prstDash val="sysDash"/>
              <a:miter lim="800000"/>
              <a:headEnd type="triangle"/>
              <a:tailEnd type="triangle"/>
            </a:ln>
            <a:effectLst/>
          </p:spPr>
        </p:cxnSp>
        <p:sp>
          <p:nvSpPr>
            <p:cNvPr id="32" name="文字方塊 31">
              <a:extLst>
                <a:ext uri="{FF2B5EF4-FFF2-40B4-BE49-F238E27FC236}">
                  <a16:creationId xmlns:a16="http://schemas.microsoft.com/office/drawing/2014/main" id="{5B101D66-35D4-45A9-BB74-7A92DDBD9D90}"/>
                </a:ext>
              </a:extLst>
            </p:cNvPr>
            <p:cNvSpPr txBox="1"/>
            <p:nvPr/>
          </p:nvSpPr>
          <p:spPr>
            <a:xfrm>
              <a:off x="9116586" y="2329842"/>
              <a:ext cx="782386" cy="2554545"/>
            </a:xfrm>
            <a:prstGeom prst="rect">
              <a:avLst/>
            </a:prstGeom>
            <a:solidFill>
              <a:srgbClr val="FF938C">
                <a:alpha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4000" b="1" i="0" u="none" strike="noStrike" kern="0" cap="none" spc="0" normalizeH="0" baseline="0" noProof="0" dirty="0">
                  <a:ln>
                    <a:noFill/>
                  </a:ln>
                  <a:solidFill>
                    <a:prstClr val="black">
                      <a:lumMod val="85000"/>
                      <a:lumOff val="15000"/>
                    </a:prstClr>
                  </a:solidFill>
                  <a:effectLst/>
                  <a:uLnTx/>
                  <a:uFillTx/>
                  <a:latin typeface="微軟正黑體"/>
                  <a:ea typeface="微軟正黑體"/>
                </a:rPr>
                <a:t>學習內容</a:t>
              </a:r>
            </a:p>
          </p:txBody>
        </p:sp>
        <p:sp>
          <p:nvSpPr>
            <p:cNvPr id="33" name="文字方塊 32">
              <a:extLst>
                <a:ext uri="{FF2B5EF4-FFF2-40B4-BE49-F238E27FC236}">
                  <a16:creationId xmlns:a16="http://schemas.microsoft.com/office/drawing/2014/main" id="{2BB16F7D-02B1-4B06-BC4D-84253A4947D6}"/>
                </a:ext>
              </a:extLst>
            </p:cNvPr>
            <p:cNvSpPr txBox="1"/>
            <p:nvPr/>
          </p:nvSpPr>
          <p:spPr>
            <a:xfrm>
              <a:off x="2382843" y="2329842"/>
              <a:ext cx="691131" cy="2554545"/>
            </a:xfrm>
            <a:prstGeom prst="rect">
              <a:avLst/>
            </a:prstGeom>
            <a:solidFill>
              <a:srgbClr val="FF938C">
                <a:alpha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4000" b="1" i="0" u="none" strike="noStrike" kern="0" cap="none" spc="0" normalizeH="0" baseline="0" noProof="0" dirty="0">
                  <a:ln>
                    <a:noFill/>
                  </a:ln>
                  <a:solidFill>
                    <a:prstClr val="black">
                      <a:lumMod val="85000"/>
                      <a:lumOff val="15000"/>
                    </a:prstClr>
                  </a:solidFill>
                  <a:effectLst/>
                  <a:uLnTx/>
                  <a:uFillTx/>
                  <a:latin typeface="微軟正黑體"/>
                  <a:ea typeface="微軟正黑體"/>
                </a:rPr>
                <a:t>學習表現</a:t>
              </a:r>
            </a:p>
          </p:txBody>
        </p:sp>
      </p:gr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4593778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DD661"/>
          </a:solidFill>
          <a:ln>
            <a:solidFill>
              <a:srgbClr val="FD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Freeform 1"/>
          <p:cNvSpPr>
            <a:spLocks/>
          </p:cNvSpPr>
          <p:nvPr/>
        </p:nvSpPr>
        <p:spPr bwMode="auto">
          <a:xfrm>
            <a:off x="10668000" y="3175"/>
            <a:ext cx="1524000" cy="941388"/>
          </a:xfrm>
          <a:custGeom>
            <a:avLst/>
            <a:gdLst>
              <a:gd name="T0" fmla="*/ 135 w 484"/>
              <a:gd name="T1" fmla="*/ 0 h 304"/>
              <a:gd name="T2" fmla="*/ 134 w 484"/>
              <a:gd name="T3" fmla="*/ 14 h 304"/>
              <a:gd name="T4" fmla="*/ 134 w 484"/>
              <a:gd name="T5" fmla="*/ 18 h 304"/>
              <a:gd name="T6" fmla="*/ 0 w 484"/>
              <a:gd name="T7" fmla="*/ 161 h 304"/>
              <a:gd name="T8" fmla="*/ 153 w 484"/>
              <a:gd name="T9" fmla="*/ 304 h 304"/>
              <a:gd name="T10" fmla="*/ 484 w 484"/>
              <a:gd name="T11" fmla="*/ 304 h 304"/>
              <a:gd name="T12" fmla="*/ 484 w 484"/>
              <a:gd name="T13" fmla="*/ 0 h 304"/>
              <a:gd name="T14" fmla="*/ 135 w 484"/>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04">
                <a:moveTo>
                  <a:pt x="135" y="0"/>
                </a:moveTo>
                <a:cubicBezTo>
                  <a:pt x="134" y="5"/>
                  <a:pt x="134" y="9"/>
                  <a:pt x="134" y="14"/>
                </a:cubicBezTo>
                <a:cubicBezTo>
                  <a:pt x="134" y="15"/>
                  <a:pt x="134" y="17"/>
                  <a:pt x="134" y="18"/>
                </a:cubicBezTo>
                <a:cubicBezTo>
                  <a:pt x="57" y="34"/>
                  <a:pt x="0" y="92"/>
                  <a:pt x="0" y="161"/>
                </a:cubicBezTo>
                <a:cubicBezTo>
                  <a:pt x="0" y="235"/>
                  <a:pt x="67" y="304"/>
                  <a:pt x="153" y="304"/>
                </a:cubicBezTo>
                <a:cubicBezTo>
                  <a:pt x="484" y="304"/>
                  <a:pt x="484" y="304"/>
                  <a:pt x="484" y="304"/>
                </a:cubicBezTo>
                <a:cubicBezTo>
                  <a:pt x="484" y="0"/>
                  <a:pt x="484" y="0"/>
                  <a:pt x="484" y="0"/>
                </a:cubicBezTo>
                <a:lnTo>
                  <a:pt x="135" y="0"/>
                </a:lnTo>
                <a:close/>
              </a:path>
            </a:pathLst>
          </a:custGeom>
          <a:solidFill>
            <a:srgbClr val="4BC9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3"/>
          <p:cNvSpPr>
            <a:spLocks/>
          </p:cNvSpPr>
          <p:nvPr/>
        </p:nvSpPr>
        <p:spPr bwMode="auto">
          <a:xfrm>
            <a:off x="4883156" y="213220"/>
            <a:ext cx="704845" cy="472585"/>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a:spLocks/>
          </p:cNvSpPr>
          <p:nvPr/>
        </p:nvSpPr>
        <p:spPr bwMode="auto">
          <a:xfrm>
            <a:off x="-21417" y="5908676"/>
            <a:ext cx="2663017" cy="949325"/>
          </a:xfrm>
          <a:custGeom>
            <a:avLst/>
            <a:gdLst>
              <a:gd name="T0" fmla="*/ 0 w 733"/>
              <a:gd name="T1" fmla="*/ 307 h 307"/>
              <a:gd name="T2" fmla="*/ 733 w 733"/>
              <a:gd name="T3" fmla="*/ 307 h 307"/>
              <a:gd name="T4" fmla="*/ 587 w 733"/>
              <a:gd name="T5" fmla="*/ 190 h 307"/>
              <a:gd name="T6" fmla="*/ 587 w 733"/>
              <a:gd name="T7" fmla="*/ 185 h 307"/>
              <a:gd name="T8" fmla="*/ 367 w 733"/>
              <a:gd name="T9" fmla="*/ 0 h 307"/>
              <a:gd name="T10" fmla="*/ 147 w 733"/>
              <a:gd name="T11" fmla="*/ 185 h 307"/>
              <a:gd name="T12" fmla="*/ 147 w 733"/>
              <a:gd name="T13" fmla="*/ 190 h 307"/>
              <a:gd name="T14" fmla="*/ 0 w 733"/>
              <a:gd name="T15" fmla="*/ 307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307">
                <a:moveTo>
                  <a:pt x="0" y="307"/>
                </a:moveTo>
                <a:cubicBezTo>
                  <a:pt x="733" y="307"/>
                  <a:pt x="733" y="307"/>
                  <a:pt x="733" y="307"/>
                </a:cubicBezTo>
                <a:cubicBezTo>
                  <a:pt x="713" y="249"/>
                  <a:pt x="657" y="204"/>
                  <a:pt x="587" y="190"/>
                </a:cubicBezTo>
                <a:cubicBezTo>
                  <a:pt x="587" y="188"/>
                  <a:pt x="587" y="187"/>
                  <a:pt x="587" y="185"/>
                </a:cubicBezTo>
                <a:cubicBezTo>
                  <a:pt x="587" y="83"/>
                  <a:pt x="488" y="0"/>
                  <a:pt x="367" y="0"/>
                </a:cubicBezTo>
                <a:cubicBezTo>
                  <a:pt x="245" y="0"/>
                  <a:pt x="147" y="83"/>
                  <a:pt x="147" y="185"/>
                </a:cubicBezTo>
                <a:cubicBezTo>
                  <a:pt x="147" y="187"/>
                  <a:pt x="147" y="188"/>
                  <a:pt x="147" y="190"/>
                </a:cubicBezTo>
                <a:cubicBezTo>
                  <a:pt x="77" y="204"/>
                  <a:pt x="21" y="249"/>
                  <a:pt x="0" y="307"/>
                </a:cubicBezTo>
                <a:close/>
              </a:path>
            </a:pathLst>
          </a:custGeom>
          <a:solidFill>
            <a:srgbClr val="4BC9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a:spLocks/>
          </p:cNvSpPr>
          <p:nvPr/>
        </p:nvSpPr>
        <p:spPr bwMode="auto">
          <a:xfrm>
            <a:off x="8229600" y="5088455"/>
            <a:ext cx="3961648" cy="1769548"/>
          </a:xfrm>
          <a:custGeom>
            <a:avLst/>
            <a:gdLst>
              <a:gd name="T0" fmla="*/ 1624 w 1624"/>
              <a:gd name="T1" fmla="*/ 0 h 739"/>
              <a:gd name="T2" fmla="*/ 1238 w 1624"/>
              <a:gd name="T3" fmla="*/ 372 h 739"/>
              <a:gd name="T4" fmla="*/ 1238 w 1624"/>
              <a:gd name="T5" fmla="*/ 381 h 739"/>
              <a:gd name="T6" fmla="*/ 936 w 1624"/>
              <a:gd name="T7" fmla="*/ 638 h 739"/>
              <a:gd name="T8" fmla="*/ 787 w 1624"/>
              <a:gd name="T9" fmla="*/ 556 h 739"/>
              <a:gd name="T10" fmla="*/ 787 w 1624"/>
              <a:gd name="T11" fmla="*/ 550 h 739"/>
              <a:gd name="T12" fmla="*/ 494 w 1624"/>
              <a:gd name="T13" fmla="*/ 304 h 739"/>
              <a:gd name="T14" fmla="*/ 201 w 1624"/>
              <a:gd name="T15" fmla="*/ 550 h 739"/>
              <a:gd name="T16" fmla="*/ 202 w 1624"/>
              <a:gd name="T17" fmla="*/ 556 h 739"/>
              <a:gd name="T18" fmla="*/ 0 w 1624"/>
              <a:gd name="T19" fmla="*/ 739 h 739"/>
              <a:gd name="T20" fmla="*/ 1624 w 1624"/>
              <a:gd name="T21" fmla="*/ 739 h 739"/>
              <a:gd name="T22" fmla="*/ 1624 w 1624"/>
              <a:gd name="T23"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4" h="739">
                <a:moveTo>
                  <a:pt x="1624" y="0"/>
                </a:moveTo>
                <a:cubicBezTo>
                  <a:pt x="1406" y="25"/>
                  <a:pt x="1238" y="182"/>
                  <a:pt x="1238" y="372"/>
                </a:cubicBezTo>
                <a:cubicBezTo>
                  <a:pt x="1238" y="375"/>
                  <a:pt x="1238" y="378"/>
                  <a:pt x="1238" y="381"/>
                </a:cubicBezTo>
                <a:cubicBezTo>
                  <a:pt x="1089" y="412"/>
                  <a:pt x="971" y="512"/>
                  <a:pt x="936" y="638"/>
                </a:cubicBezTo>
                <a:cubicBezTo>
                  <a:pt x="899" y="598"/>
                  <a:pt x="847" y="568"/>
                  <a:pt x="787" y="556"/>
                </a:cubicBezTo>
                <a:cubicBezTo>
                  <a:pt x="787" y="554"/>
                  <a:pt x="787" y="552"/>
                  <a:pt x="787" y="550"/>
                </a:cubicBezTo>
                <a:cubicBezTo>
                  <a:pt x="787" y="414"/>
                  <a:pt x="656" y="304"/>
                  <a:pt x="494" y="304"/>
                </a:cubicBezTo>
                <a:cubicBezTo>
                  <a:pt x="333" y="304"/>
                  <a:pt x="201" y="414"/>
                  <a:pt x="201" y="550"/>
                </a:cubicBezTo>
                <a:cubicBezTo>
                  <a:pt x="201" y="552"/>
                  <a:pt x="202" y="554"/>
                  <a:pt x="202" y="556"/>
                </a:cubicBezTo>
                <a:cubicBezTo>
                  <a:pt x="98" y="577"/>
                  <a:pt x="17" y="650"/>
                  <a:pt x="0" y="739"/>
                </a:cubicBezTo>
                <a:cubicBezTo>
                  <a:pt x="1624" y="739"/>
                  <a:pt x="1624" y="739"/>
                  <a:pt x="1624" y="739"/>
                </a:cubicBezTo>
                <a:lnTo>
                  <a:pt x="1624" y="0"/>
                </a:ln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3505200"/>
            <a:ext cx="806451" cy="577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40" y="5105403"/>
            <a:ext cx="645296" cy="463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reeform 32"/>
          <p:cNvSpPr>
            <a:spLocks/>
          </p:cNvSpPr>
          <p:nvPr/>
        </p:nvSpPr>
        <p:spPr bwMode="auto">
          <a:xfrm>
            <a:off x="812800" y="5105400"/>
            <a:ext cx="528869" cy="381000"/>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rgbClr val="4BC9D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3"/>
          <p:cNvSpPr>
            <a:spLocks/>
          </p:cNvSpPr>
          <p:nvPr/>
        </p:nvSpPr>
        <p:spPr bwMode="auto">
          <a:xfrm>
            <a:off x="203200" y="2819401"/>
            <a:ext cx="711200" cy="475891"/>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0"/>
          <p:cNvSpPr>
            <a:spLocks/>
          </p:cNvSpPr>
          <p:nvPr/>
        </p:nvSpPr>
        <p:spPr bwMode="auto">
          <a:xfrm>
            <a:off x="538458" y="457204"/>
            <a:ext cx="477545" cy="320185"/>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rgbClr val="4BC9D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85"/>
          <p:cNvGrpSpPr/>
          <p:nvPr/>
        </p:nvGrpSpPr>
        <p:grpSpPr>
          <a:xfrm>
            <a:off x="418071" y="2259013"/>
            <a:ext cx="2123012" cy="4598987"/>
            <a:chOff x="1608138" y="2265363"/>
            <a:chExt cx="2047875" cy="4598987"/>
          </a:xfrm>
        </p:grpSpPr>
        <p:sp>
          <p:nvSpPr>
            <p:cNvPr id="17" name="Freeform 4"/>
            <p:cNvSpPr>
              <a:spLocks/>
            </p:cNvSpPr>
            <p:nvPr/>
          </p:nvSpPr>
          <p:spPr bwMode="auto">
            <a:xfrm>
              <a:off x="1608138" y="3730625"/>
              <a:ext cx="1965325" cy="2233613"/>
            </a:xfrm>
            <a:custGeom>
              <a:avLst/>
              <a:gdLst/>
              <a:ahLst/>
              <a:cxnLst>
                <a:cxn ang="0">
                  <a:pos x="856" y="146"/>
                </a:cxn>
                <a:cxn ang="0">
                  <a:pos x="754" y="166"/>
                </a:cxn>
                <a:cxn ang="0">
                  <a:pos x="699" y="249"/>
                </a:cxn>
                <a:cxn ang="0">
                  <a:pos x="162" y="251"/>
                </a:cxn>
                <a:cxn ang="0">
                  <a:pos x="150" y="122"/>
                </a:cxn>
                <a:cxn ang="0">
                  <a:pos x="0" y="0"/>
                </a:cxn>
                <a:cxn ang="0">
                  <a:pos x="55" y="609"/>
                </a:cxn>
                <a:cxn ang="0">
                  <a:pos x="101" y="686"/>
                </a:cxn>
                <a:cxn ang="0">
                  <a:pos x="102" y="1020"/>
                </a:cxn>
                <a:cxn ang="0">
                  <a:pos x="508" y="1019"/>
                </a:cxn>
                <a:cxn ang="0">
                  <a:pos x="508" y="807"/>
                </a:cxn>
                <a:cxn ang="0">
                  <a:pos x="876" y="248"/>
                </a:cxn>
                <a:cxn ang="0">
                  <a:pos x="856" y="146"/>
                </a:cxn>
              </a:cxnLst>
              <a:rect l="0" t="0" r="r" b="b"/>
              <a:pathLst>
                <a:path w="898" h="1020">
                  <a:moveTo>
                    <a:pt x="856" y="146"/>
                  </a:moveTo>
                  <a:cubicBezTo>
                    <a:pt x="822" y="124"/>
                    <a:pt x="776" y="132"/>
                    <a:pt x="754" y="166"/>
                  </a:cubicBezTo>
                  <a:cubicBezTo>
                    <a:pt x="699" y="249"/>
                    <a:pt x="699" y="249"/>
                    <a:pt x="699" y="249"/>
                  </a:cubicBezTo>
                  <a:cubicBezTo>
                    <a:pt x="162" y="251"/>
                    <a:pt x="162" y="251"/>
                    <a:pt x="162" y="251"/>
                  </a:cubicBezTo>
                  <a:cubicBezTo>
                    <a:pt x="150" y="122"/>
                    <a:pt x="150" y="122"/>
                    <a:pt x="150" y="122"/>
                  </a:cubicBezTo>
                  <a:cubicBezTo>
                    <a:pt x="140" y="15"/>
                    <a:pt x="67" y="0"/>
                    <a:pt x="0" y="0"/>
                  </a:cubicBezTo>
                  <a:cubicBezTo>
                    <a:pt x="55" y="609"/>
                    <a:pt x="55" y="609"/>
                    <a:pt x="55" y="609"/>
                  </a:cubicBezTo>
                  <a:cubicBezTo>
                    <a:pt x="58" y="641"/>
                    <a:pt x="76" y="669"/>
                    <a:pt x="101" y="686"/>
                  </a:cubicBezTo>
                  <a:cubicBezTo>
                    <a:pt x="102" y="1020"/>
                    <a:pt x="102" y="1020"/>
                    <a:pt x="102" y="1020"/>
                  </a:cubicBezTo>
                  <a:cubicBezTo>
                    <a:pt x="508" y="1019"/>
                    <a:pt x="508" y="1019"/>
                    <a:pt x="508" y="1019"/>
                  </a:cubicBezTo>
                  <a:cubicBezTo>
                    <a:pt x="508" y="807"/>
                    <a:pt x="508" y="807"/>
                    <a:pt x="508" y="807"/>
                  </a:cubicBezTo>
                  <a:cubicBezTo>
                    <a:pt x="876" y="248"/>
                    <a:pt x="876" y="248"/>
                    <a:pt x="876" y="248"/>
                  </a:cubicBezTo>
                  <a:cubicBezTo>
                    <a:pt x="898" y="215"/>
                    <a:pt x="889" y="169"/>
                    <a:pt x="856" y="146"/>
                  </a:cubicBezTo>
                </a:path>
              </a:pathLst>
            </a:custGeom>
            <a:solidFill>
              <a:srgbClr val="FAC297"/>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5"/>
            <p:cNvSpPr>
              <a:spLocks/>
            </p:cNvSpPr>
            <p:nvPr/>
          </p:nvSpPr>
          <p:spPr bwMode="auto">
            <a:xfrm>
              <a:off x="2528888" y="3492500"/>
              <a:ext cx="958850" cy="1273175"/>
            </a:xfrm>
            <a:custGeom>
              <a:avLst/>
              <a:gdLst/>
              <a:ahLst/>
              <a:cxnLst>
                <a:cxn ang="0">
                  <a:pos x="396" y="22"/>
                </a:cxn>
                <a:cxn ang="0">
                  <a:pos x="396" y="22"/>
                </a:cxn>
                <a:cxn ang="0">
                  <a:pos x="415" y="124"/>
                </a:cxn>
                <a:cxn ang="0">
                  <a:pos x="128" y="549"/>
                </a:cxn>
                <a:cxn ang="0">
                  <a:pos x="39" y="465"/>
                </a:cxn>
                <a:cxn ang="0">
                  <a:pos x="34" y="465"/>
                </a:cxn>
                <a:cxn ang="0">
                  <a:pos x="28" y="418"/>
                </a:cxn>
                <a:cxn ang="0">
                  <a:pos x="294" y="42"/>
                </a:cxn>
                <a:cxn ang="0">
                  <a:pos x="396" y="22"/>
                </a:cxn>
              </a:cxnLst>
              <a:rect l="0" t="0" r="r" b="b"/>
              <a:pathLst>
                <a:path w="438" h="582">
                  <a:moveTo>
                    <a:pt x="396" y="22"/>
                  </a:moveTo>
                  <a:cubicBezTo>
                    <a:pt x="396" y="22"/>
                    <a:pt x="396" y="22"/>
                    <a:pt x="396" y="22"/>
                  </a:cubicBezTo>
                  <a:cubicBezTo>
                    <a:pt x="429" y="45"/>
                    <a:pt x="438" y="91"/>
                    <a:pt x="415" y="124"/>
                  </a:cubicBezTo>
                  <a:cubicBezTo>
                    <a:pt x="128" y="549"/>
                    <a:pt x="128" y="549"/>
                    <a:pt x="128" y="549"/>
                  </a:cubicBezTo>
                  <a:cubicBezTo>
                    <a:pt x="106" y="582"/>
                    <a:pt x="73" y="488"/>
                    <a:pt x="39" y="465"/>
                  </a:cubicBezTo>
                  <a:cubicBezTo>
                    <a:pt x="34" y="465"/>
                    <a:pt x="34" y="465"/>
                    <a:pt x="34" y="465"/>
                  </a:cubicBezTo>
                  <a:cubicBezTo>
                    <a:pt x="0" y="443"/>
                    <a:pt x="6" y="451"/>
                    <a:pt x="28" y="418"/>
                  </a:cubicBezTo>
                  <a:cubicBezTo>
                    <a:pt x="294" y="42"/>
                    <a:pt x="294" y="42"/>
                    <a:pt x="294" y="42"/>
                  </a:cubicBezTo>
                  <a:cubicBezTo>
                    <a:pt x="316" y="8"/>
                    <a:pt x="362" y="0"/>
                    <a:pt x="396" y="22"/>
                  </a:cubicBezTo>
                </a:path>
              </a:pathLst>
            </a:custGeom>
            <a:solidFill>
              <a:srgbClr val="F2A16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2711450" y="3903663"/>
              <a:ext cx="935038" cy="1035050"/>
            </a:xfrm>
            <a:custGeom>
              <a:avLst/>
              <a:gdLst/>
              <a:ahLst/>
              <a:cxnLst>
                <a:cxn ang="0">
                  <a:pos x="390" y="23"/>
                </a:cxn>
                <a:cxn ang="0">
                  <a:pos x="390" y="23"/>
                </a:cxn>
                <a:cxn ang="0">
                  <a:pos x="406" y="115"/>
                </a:cxn>
                <a:cxn ang="0">
                  <a:pos x="195" y="439"/>
                </a:cxn>
                <a:cxn ang="0">
                  <a:pos x="23" y="418"/>
                </a:cxn>
                <a:cxn ang="0">
                  <a:pos x="288" y="42"/>
                </a:cxn>
                <a:cxn ang="0">
                  <a:pos x="390" y="23"/>
                </a:cxn>
              </a:cxnLst>
              <a:rect l="0" t="0" r="r" b="b"/>
              <a:pathLst>
                <a:path w="428" h="473">
                  <a:moveTo>
                    <a:pt x="390" y="23"/>
                  </a:moveTo>
                  <a:cubicBezTo>
                    <a:pt x="390" y="23"/>
                    <a:pt x="390" y="23"/>
                    <a:pt x="390" y="23"/>
                  </a:cubicBezTo>
                  <a:cubicBezTo>
                    <a:pt x="424" y="45"/>
                    <a:pt x="428" y="82"/>
                    <a:pt x="406" y="115"/>
                  </a:cubicBezTo>
                  <a:cubicBezTo>
                    <a:pt x="195" y="439"/>
                    <a:pt x="195" y="439"/>
                    <a:pt x="195" y="439"/>
                  </a:cubicBezTo>
                  <a:cubicBezTo>
                    <a:pt x="173" y="473"/>
                    <a:pt x="0" y="452"/>
                    <a:pt x="23" y="418"/>
                  </a:cubicBezTo>
                  <a:cubicBezTo>
                    <a:pt x="288" y="42"/>
                    <a:pt x="288" y="42"/>
                    <a:pt x="288" y="42"/>
                  </a:cubicBezTo>
                  <a:cubicBezTo>
                    <a:pt x="311" y="9"/>
                    <a:pt x="357" y="0"/>
                    <a:pt x="390" y="23"/>
                  </a:cubicBezTo>
                </a:path>
              </a:pathLst>
            </a:custGeom>
            <a:solidFill>
              <a:srgbClr val="F2A16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7"/>
            <p:cNvSpPr>
              <a:spLocks/>
            </p:cNvSpPr>
            <p:nvPr/>
          </p:nvSpPr>
          <p:spPr bwMode="auto">
            <a:xfrm>
              <a:off x="2247900" y="2847975"/>
              <a:ext cx="1219200" cy="1666875"/>
            </a:xfrm>
            <a:custGeom>
              <a:avLst/>
              <a:gdLst/>
              <a:ahLst/>
              <a:cxnLst>
                <a:cxn ang="0">
                  <a:pos x="516" y="23"/>
                </a:cxn>
                <a:cxn ang="0">
                  <a:pos x="516" y="23"/>
                </a:cxn>
                <a:cxn ang="0">
                  <a:pos x="536" y="125"/>
                </a:cxn>
                <a:cxn ang="0">
                  <a:pos x="144" y="718"/>
                </a:cxn>
                <a:cxn ang="0">
                  <a:pos x="42" y="738"/>
                </a:cxn>
                <a:cxn ang="0">
                  <a:pos x="23" y="636"/>
                </a:cxn>
                <a:cxn ang="0">
                  <a:pos x="414" y="43"/>
                </a:cxn>
                <a:cxn ang="0">
                  <a:pos x="516" y="23"/>
                </a:cxn>
              </a:cxnLst>
              <a:rect l="0" t="0" r="r" b="b"/>
              <a:pathLst>
                <a:path w="558" h="761">
                  <a:moveTo>
                    <a:pt x="516" y="23"/>
                  </a:moveTo>
                  <a:cubicBezTo>
                    <a:pt x="516" y="23"/>
                    <a:pt x="516" y="23"/>
                    <a:pt x="516" y="23"/>
                  </a:cubicBezTo>
                  <a:cubicBezTo>
                    <a:pt x="550" y="46"/>
                    <a:pt x="558" y="91"/>
                    <a:pt x="536" y="125"/>
                  </a:cubicBezTo>
                  <a:cubicBezTo>
                    <a:pt x="144" y="718"/>
                    <a:pt x="144" y="718"/>
                    <a:pt x="144" y="718"/>
                  </a:cubicBezTo>
                  <a:cubicBezTo>
                    <a:pt x="122" y="752"/>
                    <a:pt x="76" y="761"/>
                    <a:pt x="42" y="738"/>
                  </a:cubicBezTo>
                  <a:cubicBezTo>
                    <a:pt x="9" y="715"/>
                    <a:pt x="0" y="670"/>
                    <a:pt x="23" y="636"/>
                  </a:cubicBezTo>
                  <a:cubicBezTo>
                    <a:pt x="414" y="43"/>
                    <a:pt x="414" y="43"/>
                    <a:pt x="414" y="43"/>
                  </a:cubicBezTo>
                  <a:cubicBezTo>
                    <a:pt x="436" y="9"/>
                    <a:pt x="483" y="0"/>
                    <a:pt x="516" y="23"/>
                  </a:cubicBezTo>
                </a:path>
              </a:pathLst>
            </a:custGeom>
            <a:solidFill>
              <a:srgbClr val="FAC297"/>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8"/>
            <p:cNvSpPr>
              <a:spLocks/>
            </p:cNvSpPr>
            <p:nvPr/>
          </p:nvSpPr>
          <p:spPr bwMode="auto">
            <a:xfrm>
              <a:off x="1906588" y="2265363"/>
              <a:ext cx="1360488" cy="2673350"/>
            </a:xfrm>
            <a:custGeom>
              <a:avLst/>
              <a:gdLst/>
              <a:ahLst/>
              <a:cxnLst>
                <a:cxn ang="0">
                  <a:pos x="128" y="1"/>
                </a:cxn>
                <a:cxn ang="0">
                  <a:pos x="491" y="0"/>
                </a:cxn>
                <a:cxn ang="0">
                  <a:pos x="619" y="127"/>
                </a:cxn>
                <a:cxn ang="0">
                  <a:pos x="622" y="1092"/>
                </a:cxn>
                <a:cxn ang="0">
                  <a:pos x="495" y="1220"/>
                </a:cxn>
                <a:cxn ang="0">
                  <a:pos x="132" y="1221"/>
                </a:cxn>
                <a:cxn ang="0">
                  <a:pos x="3" y="1094"/>
                </a:cxn>
                <a:cxn ang="0">
                  <a:pos x="0" y="129"/>
                </a:cxn>
                <a:cxn ang="0">
                  <a:pos x="128" y="1"/>
                </a:cxn>
              </a:cxnLst>
              <a:rect l="0" t="0" r="r" b="b"/>
              <a:pathLst>
                <a:path w="622" h="1221">
                  <a:moveTo>
                    <a:pt x="128" y="1"/>
                  </a:moveTo>
                  <a:cubicBezTo>
                    <a:pt x="491" y="0"/>
                    <a:pt x="491" y="0"/>
                    <a:pt x="491" y="0"/>
                  </a:cubicBezTo>
                  <a:cubicBezTo>
                    <a:pt x="561" y="0"/>
                    <a:pt x="619" y="57"/>
                    <a:pt x="619" y="127"/>
                  </a:cubicBezTo>
                  <a:cubicBezTo>
                    <a:pt x="622" y="1092"/>
                    <a:pt x="622" y="1092"/>
                    <a:pt x="622" y="1092"/>
                  </a:cubicBezTo>
                  <a:cubicBezTo>
                    <a:pt x="622" y="1162"/>
                    <a:pt x="565" y="1220"/>
                    <a:pt x="495" y="1220"/>
                  </a:cubicBezTo>
                  <a:cubicBezTo>
                    <a:pt x="132" y="1221"/>
                    <a:pt x="132" y="1221"/>
                    <a:pt x="132" y="1221"/>
                  </a:cubicBezTo>
                  <a:cubicBezTo>
                    <a:pt x="61" y="1221"/>
                    <a:pt x="3" y="1164"/>
                    <a:pt x="3" y="1094"/>
                  </a:cubicBezTo>
                  <a:cubicBezTo>
                    <a:pt x="0" y="129"/>
                    <a:pt x="0" y="129"/>
                    <a:pt x="0" y="129"/>
                  </a:cubicBezTo>
                  <a:cubicBezTo>
                    <a:pt x="0" y="59"/>
                    <a:pt x="57" y="1"/>
                    <a:pt x="128" y="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9"/>
            <p:cNvSpPr>
              <a:spLocks/>
            </p:cNvSpPr>
            <p:nvPr/>
          </p:nvSpPr>
          <p:spPr bwMode="auto">
            <a:xfrm>
              <a:off x="2025650" y="2489200"/>
              <a:ext cx="1122363" cy="2205038"/>
            </a:xfrm>
            <a:custGeom>
              <a:avLst/>
              <a:gdLst/>
              <a:ahLst/>
              <a:cxnLst>
                <a:cxn ang="0">
                  <a:pos x="1" y="1"/>
                </a:cxn>
                <a:cxn ang="0">
                  <a:pos x="508" y="0"/>
                </a:cxn>
                <a:cxn ang="0">
                  <a:pos x="510" y="2"/>
                </a:cxn>
                <a:cxn ang="0">
                  <a:pos x="513" y="1003"/>
                </a:cxn>
                <a:cxn ang="0">
                  <a:pos x="511" y="1005"/>
                </a:cxn>
                <a:cxn ang="0">
                  <a:pos x="5" y="1007"/>
                </a:cxn>
                <a:cxn ang="0">
                  <a:pos x="3" y="1005"/>
                </a:cxn>
                <a:cxn ang="0">
                  <a:pos x="0" y="3"/>
                </a:cxn>
                <a:cxn ang="0">
                  <a:pos x="1" y="1"/>
                </a:cxn>
              </a:cxnLst>
              <a:rect l="0" t="0" r="r" b="b"/>
              <a:pathLst>
                <a:path w="513" h="1007">
                  <a:moveTo>
                    <a:pt x="1" y="1"/>
                  </a:moveTo>
                  <a:cubicBezTo>
                    <a:pt x="508" y="0"/>
                    <a:pt x="508" y="0"/>
                    <a:pt x="508" y="0"/>
                  </a:cubicBezTo>
                  <a:cubicBezTo>
                    <a:pt x="509" y="0"/>
                    <a:pt x="510" y="1"/>
                    <a:pt x="510" y="2"/>
                  </a:cubicBezTo>
                  <a:cubicBezTo>
                    <a:pt x="513" y="1003"/>
                    <a:pt x="513" y="1003"/>
                    <a:pt x="513" y="1003"/>
                  </a:cubicBezTo>
                  <a:cubicBezTo>
                    <a:pt x="513" y="1004"/>
                    <a:pt x="512" y="1005"/>
                    <a:pt x="511" y="1005"/>
                  </a:cubicBezTo>
                  <a:cubicBezTo>
                    <a:pt x="5" y="1007"/>
                    <a:pt x="5" y="1007"/>
                    <a:pt x="5" y="1007"/>
                  </a:cubicBezTo>
                  <a:cubicBezTo>
                    <a:pt x="4" y="1007"/>
                    <a:pt x="3" y="1006"/>
                    <a:pt x="3" y="1005"/>
                  </a:cubicBezTo>
                  <a:cubicBezTo>
                    <a:pt x="0" y="3"/>
                    <a:pt x="0" y="3"/>
                    <a:pt x="0" y="3"/>
                  </a:cubicBezTo>
                  <a:cubicBezTo>
                    <a:pt x="0" y="2"/>
                    <a:pt x="0" y="2"/>
                    <a:pt x="1" y="1"/>
                  </a:cubicBezTo>
                </a:path>
              </a:pathLst>
            </a:custGeom>
            <a:solidFill>
              <a:srgbClr val="F2F1F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0"/>
            <p:cNvSpPr>
              <a:spLocks/>
            </p:cNvSpPr>
            <p:nvPr/>
          </p:nvSpPr>
          <p:spPr bwMode="auto">
            <a:xfrm>
              <a:off x="3124200" y="3876675"/>
              <a:ext cx="531813" cy="614363"/>
            </a:xfrm>
            <a:custGeom>
              <a:avLst/>
              <a:gdLst/>
              <a:ahLst/>
              <a:cxnLst>
                <a:cxn ang="0">
                  <a:pos x="201" y="22"/>
                </a:cxn>
                <a:cxn ang="0">
                  <a:pos x="201" y="22"/>
                </a:cxn>
                <a:cxn ang="0">
                  <a:pos x="221" y="124"/>
                </a:cxn>
                <a:cxn ang="0">
                  <a:pos x="144" y="238"/>
                </a:cxn>
                <a:cxn ang="0">
                  <a:pos x="42" y="258"/>
                </a:cxn>
                <a:cxn ang="0">
                  <a:pos x="23" y="156"/>
                </a:cxn>
                <a:cxn ang="0">
                  <a:pos x="99" y="42"/>
                </a:cxn>
                <a:cxn ang="0">
                  <a:pos x="201" y="22"/>
                </a:cxn>
              </a:cxnLst>
              <a:rect l="0" t="0" r="r" b="b"/>
              <a:pathLst>
                <a:path w="243" h="280">
                  <a:moveTo>
                    <a:pt x="201" y="22"/>
                  </a:moveTo>
                  <a:cubicBezTo>
                    <a:pt x="201" y="22"/>
                    <a:pt x="201" y="22"/>
                    <a:pt x="201" y="22"/>
                  </a:cubicBezTo>
                  <a:cubicBezTo>
                    <a:pt x="235" y="45"/>
                    <a:pt x="243" y="91"/>
                    <a:pt x="221" y="124"/>
                  </a:cubicBezTo>
                  <a:cubicBezTo>
                    <a:pt x="144" y="238"/>
                    <a:pt x="144" y="238"/>
                    <a:pt x="144" y="238"/>
                  </a:cubicBezTo>
                  <a:cubicBezTo>
                    <a:pt x="122" y="272"/>
                    <a:pt x="76" y="280"/>
                    <a:pt x="42" y="258"/>
                  </a:cubicBezTo>
                  <a:cubicBezTo>
                    <a:pt x="9" y="235"/>
                    <a:pt x="0" y="189"/>
                    <a:pt x="23" y="156"/>
                  </a:cubicBezTo>
                  <a:cubicBezTo>
                    <a:pt x="99" y="42"/>
                    <a:pt x="99" y="42"/>
                    <a:pt x="99" y="42"/>
                  </a:cubicBezTo>
                  <a:cubicBezTo>
                    <a:pt x="122" y="9"/>
                    <a:pt x="168" y="0"/>
                    <a:pt x="201" y="22"/>
                  </a:cubicBezTo>
                </a:path>
              </a:pathLst>
            </a:custGeom>
            <a:solidFill>
              <a:srgbClr val="FAC297"/>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
            <p:cNvSpPr>
              <a:spLocks/>
            </p:cNvSpPr>
            <p:nvPr/>
          </p:nvSpPr>
          <p:spPr bwMode="auto">
            <a:xfrm>
              <a:off x="3076575" y="3349625"/>
              <a:ext cx="506413" cy="577850"/>
            </a:xfrm>
            <a:custGeom>
              <a:avLst/>
              <a:gdLst/>
              <a:ahLst/>
              <a:cxnLst>
                <a:cxn ang="0">
                  <a:pos x="189" y="22"/>
                </a:cxn>
                <a:cxn ang="0">
                  <a:pos x="189" y="22"/>
                </a:cxn>
                <a:cxn ang="0">
                  <a:pos x="209" y="124"/>
                </a:cxn>
                <a:cxn ang="0">
                  <a:pos x="144" y="221"/>
                </a:cxn>
                <a:cxn ang="0">
                  <a:pos x="42" y="241"/>
                </a:cxn>
                <a:cxn ang="0">
                  <a:pos x="22" y="139"/>
                </a:cxn>
                <a:cxn ang="0">
                  <a:pos x="87" y="42"/>
                </a:cxn>
                <a:cxn ang="0">
                  <a:pos x="189" y="22"/>
                </a:cxn>
              </a:cxnLst>
              <a:rect l="0" t="0" r="r" b="b"/>
              <a:pathLst>
                <a:path w="232" h="264">
                  <a:moveTo>
                    <a:pt x="189" y="22"/>
                  </a:moveTo>
                  <a:cubicBezTo>
                    <a:pt x="189" y="22"/>
                    <a:pt x="189" y="22"/>
                    <a:pt x="189" y="22"/>
                  </a:cubicBezTo>
                  <a:cubicBezTo>
                    <a:pt x="223" y="45"/>
                    <a:pt x="232" y="91"/>
                    <a:pt x="209" y="124"/>
                  </a:cubicBezTo>
                  <a:cubicBezTo>
                    <a:pt x="144" y="221"/>
                    <a:pt x="144" y="221"/>
                    <a:pt x="144" y="221"/>
                  </a:cubicBezTo>
                  <a:cubicBezTo>
                    <a:pt x="121" y="255"/>
                    <a:pt x="75" y="264"/>
                    <a:pt x="42" y="241"/>
                  </a:cubicBezTo>
                  <a:cubicBezTo>
                    <a:pt x="8" y="218"/>
                    <a:pt x="0" y="172"/>
                    <a:pt x="22" y="139"/>
                  </a:cubicBezTo>
                  <a:cubicBezTo>
                    <a:pt x="87" y="42"/>
                    <a:pt x="87" y="42"/>
                    <a:pt x="87" y="42"/>
                  </a:cubicBezTo>
                  <a:cubicBezTo>
                    <a:pt x="110" y="9"/>
                    <a:pt x="156" y="0"/>
                    <a:pt x="189" y="22"/>
                  </a:cubicBezTo>
                </a:path>
              </a:pathLst>
            </a:custGeom>
            <a:solidFill>
              <a:srgbClr val="FAC297"/>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
            <p:cNvSpPr>
              <a:spLocks/>
            </p:cNvSpPr>
            <p:nvPr/>
          </p:nvSpPr>
          <p:spPr bwMode="auto">
            <a:xfrm>
              <a:off x="1712913" y="5694363"/>
              <a:ext cx="1125538" cy="571500"/>
            </a:xfrm>
            <a:custGeom>
              <a:avLst/>
              <a:gdLst/>
              <a:ahLst/>
              <a:cxnLst>
                <a:cxn ang="0">
                  <a:pos x="0" y="3"/>
                </a:cxn>
                <a:cxn ang="0">
                  <a:pos x="707" y="0"/>
                </a:cxn>
                <a:cxn ang="0">
                  <a:pos x="709" y="359"/>
                </a:cxn>
                <a:cxn ang="0">
                  <a:pos x="2" y="360"/>
                </a:cxn>
                <a:cxn ang="0">
                  <a:pos x="0" y="3"/>
                </a:cxn>
              </a:cxnLst>
              <a:rect l="0" t="0" r="r" b="b"/>
              <a:pathLst>
                <a:path w="709" h="360">
                  <a:moveTo>
                    <a:pt x="0" y="3"/>
                  </a:moveTo>
                  <a:lnTo>
                    <a:pt x="707" y="0"/>
                  </a:lnTo>
                  <a:lnTo>
                    <a:pt x="709" y="359"/>
                  </a:lnTo>
                  <a:lnTo>
                    <a:pt x="2" y="360"/>
                  </a:lnTo>
                  <a:lnTo>
                    <a:pt x="0" y="3"/>
                  </a:lnTo>
                  <a:close/>
                </a:path>
              </a:pathLst>
            </a:custGeom>
            <a:solidFill>
              <a:srgbClr val="B3CC54"/>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3"/>
            <p:cNvSpPr>
              <a:spLocks/>
            </p:cNvSpPr>
            <p:nvPr/>
          </p:nvSpPr>
          <p:spPr bwMode="auto">
            <a:xfrm>
              <a:off x="1643063" y="6264275"/>
              <a:ext cx="1282700" cy="600075"/>
            </a:xfrm>
            <a:custGeom>
              <a:avLst/>
              <a:gdLst/>
              <a:ahLst/>
              <a:cxnLst>
                <a:cxn ang="0">
                  <a:pos x="0" y="1"/>
                </a:cxn>
                <a:cxn ang="0">
                  <a:pos x="7" y="378"/>
                </a:cxn>
                <a:cxn ang="0">
                  <a:pos x="808" y="378"/>
                </a:cxn>
                <a:cxn ang="0">
                  <a:pos x="798" y="0"/>
                </a:cxn>
                <a:cxn ang="0">
                  <a:pos x="0" y="1"/>
                </a:cxn>
              </a:cxnLst>
              <a:rect l="0" t="0" r="r" b="b"/>
              <a:pathLst>
                <a:path w="808" h="378">
                  <a:moveTo>
                    <a:pt x="0" y="1"/>
                  </a:moveTo>
                  <a:lnTo>
                    <a:pt x="7" y="378"/>
                  </a:lnTo>
                  <a:lnTo>
                    <a:pt x="808" y="378"/>
                  </a:lnTo>
                  <a:lnTo>
                    <a:pt x="798" y="0"/>
                  </a:lnTo>
                  <a:lnTo>
                    <a:pt x="0" y="1"/>
                  </a:lnTo>
                  <a:close/>
                </a:path>
              </a:pathLst>
            </a:custGeom>
            <a:solidFill>
              <a:srgbClr val="00B5A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p:cNvSpPr>
              <a:spLocks/>
            </p:cNvSpPr>
            <p:nvPr/>
          </p:nvSpPr>
          <p:spPr bwMode="auto">
            <a:xfrm>
              <a:off x="2278063" y="6264275"/>
              <a:ext cx="647700" cy="600075"/>
            </a:xfrm>
            <a:custGeom>
              <a:avLst/>
              <a:gdLst/>
              <a:ahLst/>
              <a:cxnLst>
                <a:cxn ang="0">
                  <a:pos x="0" y="1"/>
                </a:cxn>
                <a:cxn ang="0">
                  <a:pos x="7" y="378"/>
                </a:cxn>
                <a:cxn ang="0">
                  <a:pos x="408" y="378"/>
                </a:cxn>
                <a:cxn ang="0">
                  <a:pos x="398" y="0"/>
                </a:cxn>
                <a:cxn ang="0">
                  <a:pos x="0" y="1"/>
                </a:cxn>
              </a:cxnLst>
              <a:rect l="0" t="0" r="r" b="b"/>
              <a:pathLst>
                <a:path w="408" h="378">
                  <a:moveTo>
                    <a:pt x="0" y="1"/>
                  </a:moveTo>
                  <a:lnTo>
                    <a:pt x="7" y="378"/>
                  </a:lnTo>
                  <a:lnTo>
                    <a:pt x="408" y="378"/>
                  </a:lnTo>
                  <a:lnTo>
                    <a:pt x="398" y="0"/>
                  </a:lnTo>
                  <a:lnTo>
                    <a:pt x="0" y="1"/>
                  </a:lnTo>
                  <a:close/>
                </a:path>
              </a:pathLst>
            </a:custGeom>
            <a:solidFill>
              <a:srgbClr val="00A99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125"/>
            <p:cNvSpPr>
              <a:spLocks noChangeArrowheads="1"/>
            </p:cNvSpPr>
            <p:nvPr/>
          </p:nvSpPr>
          <p:spPr bwMode="auto">
            <a:xfrm>
              <a:off x="2271713" y="3925888"/>
              <a:ext cx="633413" cy="64611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171"/>
            <p:cNvSpPr>
              <a:spLocks noChangeArrowheads="1"/>
            </p:cNvSpPr>
            <p:nvPr/>
          </p:nvSpPr>
          <p:spPr bwMode="auto">
            <a:xfrm>
              <a:off x="2371725" y="4197350"/>
              <a:ext cx="125413" cy="103188"/>
            </a:xfrm>
            <a:prstGeom prst="rect">
              <a:avLst/>
            </a:prstGeom>
            <a:solidFill>
              <a:srgbClr val="EDB21E"/>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72"/>
            <p:cNvSpPr>
              <a:spLocks noEditPoints="1"/>
            </p:cNvSpPr>
            <p:nvPr/>
          </p:nvSpPr>
          <p:spPr bwMode="auto">
            <a:xfrm>
              <a:off x="2540000" y="4229100"/>
              <a:ext cx="266700" cy="57150"/>
            </a:xfrm>
            <a:custGeom>
              <a:avLst/>
              <a:gdLst/>
              <a:ahLst/>
              <a:cxnLst>
                <a:cxn ang="0">
                  <a:pos x="119" y="17"/>
                </a:cxn>
                <a:cxn ang="0">
                  <a:pos x="113" y="17"/>
                </a:cxn>
                <a:cxn ang="0">
                  <a:pos x="113" y="9"/>
                </a:cxn>
                <a:cxn ang="0">
                  <a:pos x="119" y="9"/>
                </a:cxn>
                <a:cxn ang="0">
                  <a:pos x="122" y="13"/>
                </a:cxn>
                <a:cxn ang="0">
                  <a:pos x="116" y="6"/>
                </a:cxn>
                <a:cxn ang="0">
                  <a:pos x="110" y="13"/>
                </a:cxn>
                <a:cxn ang="0">
                  <a:pos x="116" y="20"/>
                </a:cxn>
                <a:cxn ang="0">
                  <a:pos x="122" y="13"/>
                </a:cxn>
                <a:cxn ang="0">
                  <a:pos x="101" y="18"/>
                </a:cxn>
                <a:cxn ang="0">
                  <a:pos x="101" y="8"/>
                </a:cxn>
                <a:cxn ang="0">
                  <a:pos x="106" y="20"/>
                </a:cxn>
                <a:cxn ang="0">
                  <a:pos x="104" y="6"/>
                </a:cxn>
                <a:cxn ang="0">
                  <a:pos x="100" y="6"/>
                </a:cxn>
                <a:cxn ang="0">
                  <a:pos x="95" y="13"/>
                </a:cxn>
                <a:cxn ang="0">
                  <a:pos x="100" y="20"/>
                </a:cxn>
                <a:cxn ang="0">
                  <a:pos x="104" y="20"/>
                </a:cxn>
                <a:cxn ang="0">
                  <a:pos x="97" y="23"/>
                </a:cxn>
                <a:cxn ang="0">
                  <a:pos x="100" y="26"/>
                </a:cxn>
                <a:cxn ang="0">
                  <a:pos x="89" y="13"/>
                </a:cxn>
                <a:cxn ang="0">
                  <a:pos x="86" y="18"/>
                </a:cxn>
                <a:cxn ang="0">
                  <a:pos x="82" y="13"/>
                </a:cxn>
                <a:cxn ang="0">
                  <a:pos x="86" y="8"/>
                </a:cxn>
                <a:cxn ang="0">
                  <a:pos x="89" y="13"/>
                </a:cxn>
                <a:cxn ang="0">
                  <a:pos x="90" y="8"/>
                </a:cxn>
                <a:cxn ang="0">
                  <a:pos x="82" y="8"/>
                </a:cxn>
                <a:cxn ang="0">
                  <a:pos x="82" y="19"/>
                </a:cxn>
                <a:cxn ang="0">
                  <a:pos x="90" y="19"/>
                </a:cxn>
                <a:cxn ang="0">
                  <a:pos x="77" y="20"/>
                </a:cxn>
                <a:cxn ang="0">
                  <a:pos x="67" y="18"/>
                </a:cxn>
                <a:cxn ang="0">
                  <a:pos x="65" y="0"/>
                </a:cxn>
                <a:cxn ang="0">
                  <a:pos x="77" y="20"/>
                </a:cxn>
                <a:cxn ang="0">
                  <a:pos x="52" y="6"/>
                </a:cxn>
                <a:cxn ang="0">
                  <a:pos x="48" y="6"/>
                </a:cxn>
                <a:cxn ang="0">
                  <a:pos x="46" y="20"/>
                </a:cxn>
                <a:cxn ang="0">
                  <a:pos x="48" y="11"/>
                </a:cxn>
                <a:cxn ang="0">
                  <a:pos x="54" y="9"/>
                </a:cxn>
                <a:cxn ang="0">
                  <a:pos x="41" y="20"/>
                </a:cxn>
                <a:cxn ang="0">
                  <a:pos x="39" y="6"/>
                </a:cxn>
                <a:cxn ang="0">
                  <a:pos x="35" y="18"/>
                </a:cxn>
                <a:cxn ang="0">
                  <a:pos x="32" y="6"/>
                </a:cxn>
                <a:cxn ang="0">
                  <a:pos x="30" y="15"/>
                </a:cxn>
                <a:cxn ang="0">
                  <a:pos x="35" y="20"/>
                </a:cxn>
                <a:cxn ang="0">
                  <a:pos x="39" y="20"/>
                </a:cxn>
                <a:cxn ang="0">
                  <a:pos x="24" y="13"/>
                </a:cxn>
                <a:cxn ang="0">
                  <a:pos x="20" y="18"/>
                </a:cxn>
                <a:cxn ang="0">
                  <a:pos x="16" y="13"/>
                </a:cxn>
                <a:cxn ang="0">
                  <a:pos x="20" y="8"/>
                </a:cxn>
                <a:cxn ang="0">
                  <a:pos x="24" y="13"/>
                </a:cxn>
                <a:cxn ang="0">
                  <a:pos x="24" y="8"/>
                </a:cxn>
                <a:cxn ang="0">
                  <a:pos x="16" y="8"/>
                </a:cxn>
                <a:cxn ang="0">
                  <a:pos x="16" y="19"/>
                </a:cxn>
                <a:cxn ang="0">
                  <a:pos x="24" y="19"/>
                </a:cxn>
                <a:cxn ang="0">
                  <a:pos x="14" y="0"/>
                </a:cxn>
                <a:cxn ang="0">
                  <a:pos x="7" y="10"/>
                </a:cxn>
                <a:cxn ang="0">
                  <a:pos x="0" y="0"/>
                </a:cxn>
                <a:cxn ang="0">
                  <a:pos x="6" y="20"/>
                </a:cxn>
                <a:cxn ang="0">
                  <a:pos x="9" y="12"/>
                </a:cxn>
              </a:cxnLst>
              <a:rect l="0" t="0" r="r" b="b"/>
              <a:pathLst>
                <a:path w="122" h="26">
                  <a:moveTo>
                    <a:pt x="120" y="13"/>
                  </a:moveTo>
                  <a:cubicBezTo>
                    <a:pt x="120" y="15"/>
                    <a:pt x="120" y="16"/>
                    <a:pt x="119" y="17"/>
                  </a:cubicBezTo>
                  <a:cubicBezTo>
                    <a:pt x="118" y="18"/>
                    <a:pt x="117" y="18"/>
                    <a:pt x="116" y="18"/>
                  </a:cubicBezTo>
                  <a:cubicBezTo>
                    <a:pt x="115" y="18"/>
                    <a:pt x="114" y="18"/>
                    <a:pt x="113" y="17"/>
                  </a:cubicBezTo>
                  <a:cubicBezTo>
                    <a:pt x="112" y="16"/>
                    <a:pt x="112" y="15"/>
                    <a:pt x="112" y="13"/>
                  </a:cubicBezTo>
                  <a:cubicBezTo>
                    <a:pt x="112" y="12"/>
                    <a:pt x="112" y="10"/>
                    <a:pt x="113" y="9"/>
                  </a:cubicBezTo>
                  <a:cubicBezTo>
                    <a:pt x="114" y="8"/>
                    <a:pt x="115" y="8"/>
                    <a:pt x="116" y="8"/>
                  </a:cubicBezTo>
                  <a:cubicBezTo>
                    <a:pt x="117" y="8"/>
                    <a:pt x="118" y="8"/>
                    <a:pt x="119" y="9"/>
                  </a:cubicBezTo>
                  <a:cubicBezTo>
                    <a:pt x="120" y="10"/>
                    <a:pt x="120" y="12"/>
                    <a:pt x="120" y="13"/>
                  </a:cubicBezTo>
                  <a:moveTo>
                    <a:pt x="122" y="13"/>
                  </a:moveTo>
                  <a:cubicBezTo>
                    <a:pt x="122" y="11"/>
                    <a:pt x="121" y="9"/>
                    <a:pt x="120" y="8"/>
                  </a:cubicBezTo>
                  <a:cubicBezTo>
                    <a:pt x="119" y="7"/>
                    <a:pt x="118" y="6"/>
                    <a:pt x="116" y="6"/>
                  </a:cubicBezTo>
                  <a:cubicBezTo>
                    <a:pt x="114" y="6"/>
                    <a:pt x="113" y="7"/>
                    <a:pt x="112" y="8"/>
                  </a:cubicBezTo>
                  <a:cubicBezTo>
                    <a:pt x="111" y="9"/>
                    <a:pt x="110" y="11"/>
                    <a:pt x="110" y="13"/>
                  </a:cubicBezTo>
                  <a:cubicBezTo>
                    <a:pt x="110" y="15"/>
                    <a:pt x="111" y="17"/>
                    <a:pt x="112" y="19"/>
                  </a:cubicBezTo>
                  <a:cubicBezTo>
                    <a:pt x="113" y="20"/>
                    <a:pt x="114" y="20"/>
                    <a:pt x="116" y="20"/>
                  </a:cubicBezTo>
                  <a:cubicBezTo>
                    <a:pt x="118" y="20"/>
                    <a:pt x="119" y="20"/>
                    <a:pt x="120" y="19"/>
                  </a:cubicBezTo>
                  <a:cubicBezTo>
                    <a:pt x="121" y="17"/>
                    <a:pt x="122" y="15"/>
                    <a:pt x="122" y="13"/>
                  </a:cubicBezTo>
                  <a:moveTo>
                    <a:pt x="104" y="13"/>
                  </a:moveTo>
                  <a:cubicBezTo>
                    <a:pt x="104" y="16"/>
                    <a:pt x="104" y="18"/>
                    <a:pt x="101" y="18"/>
                  </a:cubicBezTo>
                  <a:cubicBezTo>
                    <a:pt x="97" y="18"/>
                    <a:pt x="97" y="16"/>
                    <a:pt x="97" y="13"/>
                  </a:cubicBezTo>
                  <a:cubicBezTo>
                    <a:pt x="97" y="10"/>
                    <a:pt x="97" y="8"/>
                    <a:pt x="101" y="8"/>
                  </a:cubicBezTo>
                  <a:cubicBezTo>
                    <a:pt x="104" y="8"/>
                    <a:pt x="104" y="10"/>
                    <a:pt x="104" y="13"/>
                  </a:cubicBezTo>
                  <a:moveTo>
                    <a:pt x="106" y="20"/>
                  </a:moveTo>
                  <a:cubicBezTo>
                    <a:pt x="106" y="6"/>
                    <a:pt x="106" y="6"/>
                    <a:pt x="106" y="6"/>
                  </a:cubicBezTo>
                  <a:cubicBezTo>
                    <a:pt x="104" y="6"/>
                    <a:pt x="104" y="6"/>
                    <a:pt x="104" y="6"/>
                  </a:cubicBezTo>
                  <a:cubicBezTo>
                    <a:pt x="104" y="8"/>
                    <a:pt x="104" y="8"/>
                    <a:pt x="104" y="8"/>
                  </a:cubicBezTo>
                  <a:cubicBezTo>
                    <a:pt x="103" y="6"/>
                    <a:pt x="102" y="6"/>
                    <a:pt x="100" y="6"/>
                  </a:cubicBezTo>
                  <a:cubicBezTo>
                    <a:pt x="99" y="6"/>
                    <a:pt x="97" y="6"/>
                    <a:pt x="97" y="7"/>
                  </a:cubicBezTo>
                  <a:cubicBezTo>
                    <a:pt x="95" y="9"/>
                    <a:pt x="95" y="11"/>
                    <a:pt x="95" y="13"/>
                  </a:cubicBezTo>
                  <a:cubicBezTo>
                    <a:pt x="95" y="15"/>
                    <a:pt x="95" y="17"/>
                    <a:pt x="97" y="19"/>
                  </a:cubicBezTo>
                  <a:cubicBezTo>
                    <a:pt x="97" y="19"/>
                    <a:pt x="99" y="20"/>
                    <a:pt x="100" y="20"/>
                  </a:cubicBezTo>
                  <a:cubicBezTo>
                    <a:pt x="102" y="20"/>
                    <a:pt x="103" y="20"/>
                    <a:pt x="104" y="18"/>
                  </a:cubicBezTo>
                  <a:cubicBezTo>
                    <a:pt x="104" y="20"/>
                    <a:pt x="104" y="20"/>
                    <a:pt x="104" y="20"/>
                  </a:cubicBezTo>
                  <a:cubicBezTo>
                    <a:pt x="104" y="23"/>
                    <a:pt x="103" y="25"/>
                    <a:pt x="100" y="25"/>
                  </a:cubicBezTo>
                  <a:cubicBezTo>
                    <a:pt x="99" y="25"/>
                    <a:pt x="98" y="24"/>
                    <a:pt x="97" y="23"/>
                  </a:cubicBezTo>
                  <a:cubicBezTo>
                    <a:pt x="95" y="24"/>
                    <a:pt x="95" y="24"/>
                    <a:pt x="95" y="24"/>
                  </a:cubicBezTo>
                  <a:cubicBezTo>
                    <a:pt x="97" y="26"/>
                    <a:pt x="98" y="26"/>
                    <a:pt x="100" y="26"/>
                  </a:cubicBezTo>
                  <a:cubicBezTo>
                    <a:pt x="104" y="26"/>
                    <a:pt x="106" y="24"/>
                    <a:pt x="106" y="20"/>
                  </a:cubicBezTo>
                  <a:moveTo>
                    <a:pt x="89" y="13"/>
                  </a:moveTo>
                  <a:cubicBezTo>
                    <a:pt x="89" y="15"/>
                    <a:pt x="89" y="16"/>
                    <a:pt x="88" y="17"/>
                  </a:cubicBezTo>
                  <a:cubicBezTo>
                    <a:pt x="88" y="18"/>
                    <a:pt x="87" y="18"/>
                    <a:pt x="86" y="18"/>
                  </a:cubicBezTo>
                  <a:cubicBezTo>
                    <a:pt x="85" y="18"/>
                    <a:pt x="84" y="18"/>
                    <a:pt x="83" y="17"/>
                  </a:cubicBezTo>
                  <a:cubicBezTo>
                    <a:pt x="82" y="16"/>
                    <a:pt x="82" y="15"/>
                    <a:pt x="82" y="13"/>
                  </a:cubicBezTo>
                  <a:cubicBezTo>
                    <a:pt x="82" y="12"/>
                    <a:pt x="82" y="10"/>
                    <a:pt x="83" y="9"/>
                  </a:cubicBezTo>
                  <a:cubicBezTo>
                    <a:pt x="84" y="8"/>
                    <a:pt x="85" y="8"/>
                    <a:pt x="86" y="8"/>
                  </a:cubicBezTo>
                  <a:cubicBezTo>
                    <a:pt x="87" y="8"/>
                    <a:pt x="88" y="8"/>
                    <a:pt x="88" y="9"/>
                  </a:cubicBezTo>
                  <a:cubicBezTo>
                    <a:pt x="89" y="10"/>
                    <a:pt x="89" y="12"/>
                    <a:pt x="89" y="13"/>
                  </a:cubicBezTo>
                  <a:moveTo>
                    <a:pt x="91" y="13"/>
                  </a:moveTo>
                  <a:cubicBezTo>
                    <a:pt x="91" y="11"/>
                    <a:pt x="91" y="9"/>
                    <a:pt x="90" y="8"/>
                  </a:cubicBezTo>
                  <a:cubicBezTo>
                    <a:pt x="89" y="7"/>
                    <a:pt x="87" y="6"/>
                    <a:pt x="86" y="6"/>
                  </a:cubicBezTo>
                  <a:cubicBezTo>
                    <a:pt x="84" y="6"/>
                    <a:pt x="83" y="7"/>
                    <a:pt x="82" y="8"/>
                  </a:cubicBezTo>
                  <a:cubicBezTo>
                    <a:pt x="80" y="9"/>
                    <a:pt x="80" y="11"/>
                    <a:pt x="80" y="13"/>
                  </a:cubicBezTo>
                  <a:cubicBezTo>
                    <a:pt x="80" y="15"/>
                    <a:pt x="80" y="17"/>
                    <a:pt x="82" y="19"/>
                  </a:cubicBezTo>
                  <a:cubicBezTo>
                    <a:pt x="83" y="20"/>
                    <a:pt x="84" y="20"/>
                    <a:pt x="86" y="20"/>
                  </a:cubicBezTo>
                  <a:cubicBezTo>
                    <a:pt x="87" y="20"/>
                    <a:pt x="89" y="20"/>
                    <a:pt x="90" y="19"/>
                  </a:cubicBezTo>
                  <a:cubicBezTo>
                    <a:pt x="91" y="17"/>
                    <a:pt x="91" y="15"/>
                    <a:pt x="91" y="13"/>
                  </a:cubicBezTo>
                  <a:moveTo>
                    <a:pt x="77" y="20"/>
                  </a:moveTo>
                  <a:cubicBezTo>
                    <a:pt x="77" y="18"/>
                    <a:pt x="77" y="18"/>
                    <a:pt x="77" y="18"/>
                  </a:cubicBezTo>
                  <a:cubicBezTo>
                    <a:pt x="67" y="18"/>
                    <a:pt x="67" y="18"/>
                    <a:pt x="67" y="18"/>
                  </a:cubicBezTo>
                  <a:cubicBezTo>
                    <a:pt x="67" y="0"/>
                    <a:pt x="67" y="0"/>
                    <a:pt x="67" y="0"/>
                  </a:cubicBezTo>
                  <a:cubicBezTo>
                    <a:pt x="65" y="0"/>
                    <a:pt x="65" y="0"/>
                    <a:pt x="65" y="0"/>
                  </a:cubicBezTo>
                  <a:cubicBezTo>
                    <a:pt x="65" y="20"/>
                    <a:pt x="65" y="20"/>
                    <a:pt x="65" y="20"/>
                  </a:cubicBezTo>
                  <a:lnTo>
                    <a:pt x="77" y="20"/>
                  </a:lnTo>
                  <a:close/>
                  <a:moveTo>
                    <a:pt x="55" y="7"/>
                  </a:moveTo>
                  <a:cubicBezTo>
                    <a:pt x="54" y="6"/>
                    <a:pt x="53" y="6"/>
                    <a:pt x="52" y="6"/>
                  </a:cubicBezTo>
                  <a:cubicBezTo>
                    <a:pt x="50" y="6"/>
                    <a:pt x="49" y="7"/>
                    <a:pt x="48" y="8"/>
                  </a:cubicBezTo>
                  <a:cubicBezTo>
                    <a:pt x="48" y="6"/>
                    <a:pt x="48" y="6"/>
                    <a:pt x="48" y="6"/>
                  </a:cubicBezTo>
                  <a:cubicBezTo>
                    <a:pt x="46" y="6"/>
                    <a:pt x="46" y="6"/>
                    <a:pt x="46" y="6"/>
                  </a:cubicBezTo>
                  <a:cubicBezTo>
                    <a:pt x="46" y="20"/>
                    <a:pt x="46" y="20"/>
                    <a:pt x="46" y="20"/>
                  </a:cubicBezTo>
                  <a:cubicBezTo>
                    <a:pt x="48" y="20"/>
                    <a:pt x="48" y="20"/>
                    <a:pt x="48" y="20"/>
                  </a:cubicBezTo>
                  <a:cubicBezTo>
                    <a:pt x="48" y="11"/>
                    <a:pt x="48" y="11"/>
                    <a:pt x="48" y="11"/>
                  </a:cubicBezTo>
                  <a:cubicBezTo>
                    <a:pt x="48" y="9"/>
                    <a:pt x="49" y="8"/>
                    <a:pt x="51" y="8"/>
                  </a:cubicBezTo>
                  <a:cubicBezTo>
                    <a:pt x="52" y="8"/>
                    <a:pt x="53" y="8"/>
                    <a:pt x="54" y="9"/>
                  </a:cubicBezTo>
                  <a:lnTo>
                    <a:pt x="55" y="7"/>
                  </a:lnTo>
                  <a:close/>
                  <a:moveTo>
                    <a:pt x="41" y="20"/>
                  </a:moveTo>
                  <a:cubicBezTo>
                    <a:pt x="41" y="6"/>
                    <a:pt x="41" y="6"/>
                    <a:pt x="41" y="6"/>
                  </a:cubicBezTo>
                  <a:cubicBezTo>
                    <a:pt x="39" y="6"/>
                    <a:pt x="39" y="6"/>
                    <a:pt x="39" y="6"/>
                  </a:cubicBezTo>
                  <a:cubicBezTo>
                    <a:pt x="39" y="15"/>
                    <a:pt x="39" y="15"/>
                    <a:pt x="39" y="15"/>
                  </a:cubicBezTo>
                  <a:cubicBezTo>
                    <a:pt x="39" y="17"/>
                    <a:pt x="37" y="18"/>
                    <a:pt x="35" y="18"/>
                  </a:cubicBezTo>
                  <a:cubicBezTo>
                    <a:pt x="33" y="18"/>
                    <a:pt x="32" y="17"/>
                    <a:pt x="32" y="15"/>
                  </a:cubicBezTo>
                  <a:cubicBezTo>
                    <a:pt x="32" y="6"/>
                    <a:pt x="32" y="6"/>
                    <a:pt x="32" y="6"/>
                  </a:cubicBezTo>
                  <a:cubicBezTo>
                    <a:pt x="30" y="6"/>
                    <a:pt x="30" y="6"/>
                    <a:pt x="30" y="6"/>
                  </a:cubicBezTo>
                  <a:cubicBezTo>
                    <a:pt x="30" y="15"/>
                    <a:pt x="30" y="15"/>
                    <a:pt x="30" y="15"/>
                  </a:cubicBezTo>
                  <a:cubicBezTo>
                    <a:pt x="30" y="17"/>
                    <a:pt x="30" y="18"/>
                    <a:pt x="31" y="19"/>
                  </a:cubicBezTo>
                  <a:cubicBezTo>
                    <a:pt x="32" y="20"/>
                    <a:pt x="33" y="20"/>
                    <a:pt x="35" y="20"/>
                  </a:cubicBezTo>
                  <a:cubicBezTo>
                    <a:pt x="36" y="20"/>
                    <a:pt x="38" y="20"/>
                    <a:pt x="39" y="18"/>
                  </a:cubicBezTo>
                  <a:cubicBezTo>
                    <a:pt x="39" y="20"/>
                    <a:pt x="39" y="20"/>
                    <a:pt x="39" y="20"/>
                  </a:cubicBezTo>
                  <a:lnTo>
                    <a:pt x="41" y="20"/>
                  </a:lnTo>
                  <a:close/>
                  <a:moveTo>
                    <a:pt x="24" y="13"/>
                  </a:moveTo>
                  <a:cubicBezTo>
                    <a:pt x="24" y="15"/>
                    <a:pt x="23" y="16"/>
                    <a:pt x="22" y="17"/>
                  </a:cubicBezTo>
                  <a:cubicBezTo>
                    <a:pt x="22" y="18"/>
                    <a:pt x="21" y="18"/>
                    <a:pt x="20" y="18"/>
                  </a:cubicBezTo>
                  <a:cubicBezTo>
                    <a:pt x="19" y="18"/>
                    <a:pt x="18" y="18"/>
                    <a:pt x="17" y="17"/>
                  </a:cubicBezTo>
                  <a:cubicBezTo>
                    <a:pt x="16" y="16"/>
                    <a:pt x="16" y="15"/>
                    <a:pt x="16" y="13"/>
                  </a:cubicBezTo>
                  <a:cubicBezTo>
                    <a:pt x="16" y="12"/>
                    <a:pt x="16" y="10"/>
                    <a:pt x="17" y="9"/>
                  </a:cubicBezTo>
                  <a:cubicBezTo>
                    <a:pt x="18" y="8"/>
                    <a:pt x="19" y="8"/>
                    <a:pt x="20" y="8"/>
                  </a:cubicBezTo>
                  <a:cubicBezTo>
                    <a:pt x="21" y="8"/>
                    <a:pt x="22" y="8"/>
                    <a:pt x="22" y="9"/>
                  </a:cubicBezTo>
                  <a:cubicBezTo>
                    <a:pt x="23" y="10"/>
                    <a:pt x="24" y="12"/>
                    <a:pt x="24" y="13"/>
                  </a:cubicBezTo>
                  <a:moveTo>
                    <a:pt x="26" y="13"/>
                  </a:moveTo>
                  <a:cubicBezTo>
                    <a:pt x="26" y="11"/>
                    <a:pt x="25" y="9"/>
                    <a:pt x="24" y="8"/>
                  </a:cubicBezTo>
                  <a:cubicBezTo>
                    <a:pt x="23" y="7"/>
                    <a:pt x="22" y="6"/>
                    <a:pt x="20" y="6"/>
                  </a:cubicBezTo>
                  <a:cubicBezTo>
                    <a:pt x="18" y="6"/>
                    <a:pt x="17" y="7"/>
                    <a:pt x="16" y="8"/>
                  </a:cubicBezTo>
                  <a:cubicBezTo>
                    <a:pt x="15" y="9"/>
                    <a:pt x="14" y="11"/>
                    <a:pt x="14" y="13"/>
                  </a:cubicBezTo>
                  <a:cubicBezTo>
                    <a:pt x="14" y="15"/>
                    <a:pt x="15" y="17"/>
                    <a:pt x="16" y="19"/>
                  </a:cubicBezTo>
                  <a:cubicBezTo>
                    <a:pt x="17" y="20"/>
                    <a:pt x="18" y="20"/>
                    <a:pt x="20" y="20"/>
                  </a:cubicBezTo>
                  <a:cubicBezTo>
                    <a:pt x="22" y="20"/>
                    <a:pt x="23" y="20"/>
                    <a:pt x="24" y="19"/>
                  </a:cubicBezTo>
                  <a:cubicBezTo>
                    <a:pt x="25" y="17"/>
                    <a:pt x="26" y="15"/>
                    <a:pt x="26" y="13"/>
                  </a:cubicBezTo>
                  <a:moveTo>
                    <a:pt x="14" y="0"/>
                  </a:moveTo>
                  <a:cubicBezTo>
                    <a:pt x="12" y="0"/>
                    <a:pt x="12" y="0"/>
                    <a:pt x="12" y="0"/>
                  </a:cubicBezTo>
                  <a:cubicBezTo>
                    <a:pt x="7" y="10"/>
                    <a:pt x="7" y="10"/>
                    <a:pt x="7" y="10"/>
                  </a:cubicBezTo>
                  <a:cubicBezTo>
                    <a:pt x="3" y="0"/>
                    <a:pt x="3" y="0"/>
                    <a:pt x="3" y="0"/>
                  </a:cubicBezTo>
                  <a:cubicBezTo>
                    <a:pt x="0" y="0"/>
                    <a:pt x="0" y="0"/>
                    <a:pt x="0" y="0"/>
                  </a:cubicBezTo>
                  <a:cubicBezTo>
                    <a:pt x="6" y="12"/>
                    <a:pt x="6" y="12"/>
                    <a:pt x="6" y="12"/>
                  </a:cubicBezTo>
                  <a:cubicBezTo>
                    <a:pt x="6" y="20"/>
                    <a:pt x="6" y="20"/>
                    <a:pt x="6" y="20"/>
                  </a:cubicBezTo>
                  <a:cubicBezTo>
                    <a:pt x="9" y="20"/>
                    <a:pt x="9" y="20"/>
                    <a:pt x="9" y="20"/>
                  </a:cubicBezTo>
                  <a:cubicBezTo>
                    <a:pt x="9" y="12"/>
                    <a:pt x="9" y="12"/>
                    <a:pt x="9" y="12"/>
                  </a:cubicBezTo>
                  <a:lnTo>
                    <a:pt x="14" y="0"/>
                  </a:lnTo>
                  <a:close/>
                </a:path>
              </a:pathLst>
            </a:custGeom>
            <a:solidFill>
              <a:srgbClr val="EDB21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Freeform 31"/>
          <p:cNvSpPr>
            <a:spLocks/>
          </p:cNvSpPr>
          <p:nvPr/>
        </p:nvSpPr>
        <p:spPr bwMode="auto">
          <a:xfrm>
            <a:off x="3454400" y="6332541"/>
            <a:ext cx="908053" cy="525463"/>
          </a:xfrm>
          <a:custGeom>
            <a:avLst/>
            <a:gdLst>
              <a:gd name="T0" fmla="*/ 216 w 271"/>
              <a:gd name="T1" fmla="*/ 68 h 188"/>
              <a:gd name="T2" fmla="*/ 271 w 271"/>
              <a:gd name="T3" fmla="*/ 128 h 188"/>
              <a:gd name="T4" fmla="*/ 213 w 271"/>
              <a:gd name="T5" fmla="*/ 188 h 188"/>
              <a:gd name="T6" fmla="*/ 64 w 271"/>
              <a:gd name="T7" fmla="*/ 188 h 188"/>
              <a:gd name="T8" fmla="*/ 0 w 271"/>
              <a:gd name="T9" fmla="*/ 128 h 188"/>
              <a:gd name="T10" fmla="*/ 56 w 271"/>
              <a:gd name="T11" fmla="*/ 68 h 188"/>
              <a:gd name="T12" fmla="*/ 56 w 271"/>
              <a:gd name="T13" fmla="*/ 66 h 188"/>
              <a:gd name="T14" fmla="*/ 136 w 271"/>
              <a:gd name="T15" fmla="*/ 0 h 188"/>
              <a:gd name="T16" fmla="*/ 216 w 271"/>
              <a:gd name="T17" fmla="*/ 66 h 188"/>
              <a:gd name="T18" fmla="*/ 216 w 271"/>
              <a:gd name="T19"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88">
                <a:moveTo>
                  <a:pt x="216" y="68"/>
                </a:moveTo>
                <a:cubicBezTo>
                  <a:pt x="247" y="75"/>
                  <a:pt x="271" y="99"/>
                  <a:pt x="271" y="128"/>
                </a:cubicBezTo>
                <a:cubicBezTo>
                  <a:pt x="271" y="157"/>
                  <a:pt x="247" y="188"/>
                  <a:pt x="213" y="188"/>
                </a:cubicBezTo>
                <a:cubicBezTo>
                  <a:pt x="64" y="188"/>
                  <a:pt x="64" y="188"/>
                  <a:pt x="64" y="188"/>
                </a:cubicBezTo>
                <a:cubicBezTo>
                  <a:pt x="28" y="188"/>
                  <a:pt x="0" y="159"/>
                  <a:pt x="0" y="128"/>
                </a:cubicBezTo>
                <a:cubicBezTo>
                  <a:pt x="0" y="99"/>
                  <a:pt x="24" y="75"/>
                  <a:pt x="56" y="68"/>
                </a:cubicBezTo>
                <a:cubicBezTo>
                  <a:pt x="56" y="68"/>
                  <a:pt x="56" y="67"/>
                  <a:pt x="56" y="66"/>
                </a:cubicBezTo>
                <a:cubicBezTo>
                  <a:pt x="56" y="29"/>
                  <a:pt x="92" y="0"/>
                  <a:pt x="136" y="0"/>
                </a:cubicBezTo>
                <a:cubicBezTo>
                  <a:pt x="180" y="0"/>
                  <a:pt x="216" y="29"/>
                  <a:pt x="216" y="66"/>
                </a:cubicBezTo>
                <a:cubicBezTo>
                  <a:pt x="216" y="67"/>
                  <a:pt x="216" y="68"/>
                  <a:pt x="216" y="68"/>
                </a:cubicBezTo>
              </a:path>
            </a:pathLst>
          </a:custGeom>
          <a:solidFill>
            <a:schemeClr val="bg2">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文本框 187"/>
          <p:cNvSpPr txBox="1"/>
          <p:nvPr/>
        </p:nvSpPr>
        <p:spPr>
          <a:xfrm>
            <a:off x="1517395" y="690637"/>
            <a:ext cx="8141211" cy="707886"/>
          </a:xfrm>
          <a:prstGeom prst="rect">
            <a:avLst/>
          </a:prstGeom>
          <a:noFill/>
        </p:spPr>
        <p:txBody>
          <a:bodyPr wrap="square" rtlCol="0">
            <a:spAutoFit/>
          </a:bodyPr>
          <a:lstStyle/>
          <a:p>
            <a:pPr lvl="0" eaLnBrk="1" fontAlgn="auto" hangingPunct="1">
              <a:spcBef>
                <a:spcPts val="0"/>
              </a:spcBef>
              <a:spcAft>
                <a:spcPts val="0"/>
              </a:spcAft>
            </a:pP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總綱</a:t>
            </a:r>
            <a:r>
              <a:rPr kumimoji="1" lang="zh-TW" altLang="en-US" sz="4000" b="1" dirty="0">
                <a:solidFill>
                  <a:srgbClr val="FF0000"/>
                </a:solidFill>
                <a:latin typeface="微軟正黑體" panose="020B0604030504040204" pitchFamily="34" charset="-120"/>
                <a:ea typeface="微軟正黑體" panose="020B0604030504040204" pitchFamily="34" charset="-120"/>
                <a:cs typeface="Yuanti SC" charset="-122"/>
              </a:rPr>
              <a:t>對特殊需求領域課程的</a:t>
            </a:r>
            <a:r>
              <a:rPr kumimoji="1" lang="zh-TW" altLang="en-US" sz="4000" b="1" dirty="0" smtClean="0">
                <a:solidFill>
                  <a:srgbClr val="FF0000"/>
                </a:solidFill>
                <a:latin typeface="微軟正黑體" panose="020B0604030504040204" pitchFamily="34" charset="-120"/>
                <a:ea typeface="微軟正黑體" panose="020B0604030504040204" pitchFamily="34" charset="-120"/>
                <a:cs typeface="Yuanti SC" charset="-122"/>
              </a:rPr>
              <a:t>定義</a:t>
            </a:r>
            <a:endParaRPr kumimoji="1" lang="zh-TW" altLang="en-US" sz="4000" b="1" dirty="0">
              <a:solidFill>
                <a:srgbClr val="FF0000"/>
              </a:solidFill>
              <a:latin typeface="微軟正黑體" panose="020B0604030504040204" pitchFamily="34" charset="-120"/>
              <a:ea typeface="微軟正黑體" panose="020B0604030504040204" pitchFamily="34" charset="-120"/>
              <a:cs typeface="Yuanti SC" charset="-122"/>
            </a:endParaRPr>
          </a:p>
        </p:txBody>
      </p:sp>
      <p:sp>
        <p:nvSpPr>
          <p:cNvPr id="190" name="Subtitle 2"/>
          <p:cNvSpPr txBox="1">
            <a:spLocks/>
          </p:cNvSpPr>
          <p:nvPr/>
        </p:nvSpPr>
        <p:spPr>
          <a:xfrm>
            <a:off x="2783009" y="1407641"/>
            <a:ext cx="7582827" cy="505936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fontAlgn="auto">
              <a:spcAft>
                <a:spcPts val="0"/>
              </a:spcAft>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「特殊需求領域課程」專指依照下列特殊教育及特殊類型班級學生的學習需求所安排之課程：</a:t>
            </a:r>
          </a:p>
          <a:p>
            <a:pPr lvl="0" algn="l" fontAlgn="auto">
              <a:spcAft>
                <a:spcPts val="0"/>
              </a:spcAft>
            </a:pP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特殊教育學生</a:t>
            </a:r>
            <a:r>
              <a:rPr lang="en-US" altLang="zh-TW"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含安置在不同教育情境的身心障礙或資賦優異學生</a:t>
            </a:r>
            <a:r>
              <a:rPr lang="en-US" altLang="zh-TW"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a:t>
            </a:r>
            <a:r>
              <a:rPr lang="zh-TW" altLang="en-US" sz="2800" kern="0" dirty="0" smtClean="0">
                <a:solidFill>
                  <a:prstClr val="black">
                    <a:lumMod val="75000"/>
                    <a:lumOff val="25000"/>
                  </a:prstClr>
                </a:solidFill>
                <a:latin typeface="微軟正黑體" panose="020B0604030504040204" pitchFamily="34" charset="-120"/>
                <a:ea typeface="微軟正黑體" panose="020B0604030504040204" pitchFamily="34" charset="-120"/>
              </a:rPr>
              <a:t>其特殊學習需求，經專業評估後，提供生活管理、社會技巧、學習策略、職業教育、溝通訓練、點字、定向行動、功能性動作訓練、輔助科技應用、</a:t>
            </a:r>
            <a:r>
              <a:rPr lang="zh-TW" altLang="en-US" sz="2800" b="1" kern="0" dirty="0" smtClean="0">
                <a:solidFill>
                  <a:srgbClr val="0070C0"/>
                </a:solidFill>
                <a:latin typeface="微軟正黑體" panose="020B0604030504040204" pitchFamily="34" charset="-120"/>
                <a:ea typeface="微軟正黑體" panose="020B0604030504040204" pitchFamily="34" charset="-120"/>
              </a:rPr>
              <a:t>創造力、領導才能、情意發展、獨立研究或專長領域等特殊需求領域課程。</a:t>
            </a:r>
          </a:p>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F7799-C480-B340-92DD-3DC98B081829}" type="slidenum">
              <a:rPr kumimoji="1"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2519421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古典風華版">
  <a:themeElements>
    <a:clrScheme name="古典風華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古典風華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flat">
          <a:solidFill>
            <a:srgbClr val="1C4271"/>
          </a:solidFill>
          <a:prstDash val="solid"/>
          <a:bevel/>
        </a:ln>
        <a:effectLst/>
      </a:spPr>
      <a:bodyPr wrap="square" lIns="0" tIns="0" rIns="0" bIns="0" numCol="1" anchor="t">
        <a:noAutofit/>
      </a:bodyPr>
      <a:lstStyle>
        <a:defPPr algn="l">
          <a:defRPr/>
        </a:defPPr>
      </a:lst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古典風華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古典風華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古典風華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古典風華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古典風華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古典風華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古典風華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古典風華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古典風華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古典風華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古典風華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古典風華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Office 主题">
  <a:themeElements>
    <a:clrScheme name="自定义 25">
      <a:dk1>
        <a:srgbClr val="000000"/>
      </a:dk1>
      <a:lt1>
        <a:srgbClr val="FFFFFF"/>
      </a:lt1>
      <a:dk2>
        <a:srgbClr val="51647E"/>
      </a:dk2>
      <a:lt2>
        <a:srgbClr val="E7E6E6"/>
      </a:lt2>
      <a:accent1>
        <a:srgbClr val="5B9BD5"/>
      </a:accent1>
      <a:accent2>
        <a:srgbClr val="ED7D31"/>
      </a:accent2>
      <a:accent3>
        <a:srgbClr val="A5A5A5"/>
      </a:accent3>
      <a:accent4>
        <a:srgbClr val="FFD77A"/>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12281</TotalTime>
  <Words>5721</Words>
  <Application>Microsoft Office PowerPoint</Application>
  <PresentationFormat>寬螢幕</PresentationFormat>
  <Paragraphs>884</Paragraphs>
  <Slides>54</Slides>
  <Notes>45</Notes>
  <HiddenSlides>0</HiddenSlides>
  <MMClips>0</MMClips>
  <ScaleCrop>false</ScaleCrop>
  <HeadingPairs>
    <vt:vector size="8" baseType="variant">
      <vt:variant>
        <vt:lpstr>使用字型</vt:lpstr>
      </vt:variant>
      <vt:variant>
        <vt:i4>30</vt:i4>
      </vt:variant>
      <vt:variant>
        <vt:lpstr>佈景主題</vt:lpstr>
      </vt:variant>
      <vt:variant>
        <vt:i4>18</vt:i4>
      </vt:variant>
      <vt:variant>
        <vt:lpstr>內嵌 OLE 伺服程式</vt:lpstr>
      </vt:variant>
      <vt:variant>
        <vt:i4>1</vt:i4>
      </vt:variant>
      <vt:variant>
        <vt:lpstr>投影片標題</vt:lpstr>
      </vt:variant>
      <vt:variant>
        <vt:i4>54</vt:i4>
      </vt:variant>
    </vt:vector>
  </HeadingPairs>
  <TitlesOfParts>
    <vt:vector size="103" baseType="lpstr">
      <vt:lpstr>Clear Sans</vt:lpstr>
      <vt:lpstr>MS PGothic</vt:lpstr>
      <vt:lpstr>等线</vt:lpstr>
      <vt:lpstr>Helvetica</vt:lpstr>
      <vt:lpstr>Microsoft JhengHei UI</vt:lpstr>
      <vt:lpstr>Calibri Light</vt:lpstr>
      <vt:lpstr>Roboto Light</vt:lpstr>
      <vt:lpstr>SimSun</vt:lpstr>
      <vt:lpstr>Times New Roman</vt:lpstr>
      <vt:lpstr>Arial</vt:lpstr>
      <vt:lpstr>微軟正黑體</vt:lpstr>
      <vt:lpstr>Yuanti SC</vt:lpstr>
      <vt:lpstr>Source Sans Pro Light</vt:lpstr>
      <vt:lpstr>標楷體</vt:lpstr>
      <vt:lpstr>妯欐シ楂?</vt:lpstr>
      <vt:lpstr>Noteworthy Bold</vt:lpstr>
      <vt:lpstr>Gill Sans</vt:lpstr>
      <vt:lpstr>Microsoft YaHei</vt:lpstr>
      <vt:lpstr>Roboto</vt:lpstr>
      <vt:lpstr>Calibri</vt:lpstr>
      <vt:lpstr>Modern Pictograms</vt:lpstr>
      <vt:lpstr>华文圆体 Regular</vt:lpstr>
      <vt:lpstr>Open Sans</vt:lpstr>
      <vt:lpstr>萝莉体 第二版</vt:lpstr>
      <vt:lpstr>新細明體</vt:lpstr>
      <vt:lpstr>等线</vt:lpstr>
      <vt:lpstr>FontAwesome</vt:lpstr>
      <vt:lpstr>Open Sans Light</vt:lpstr>
      <vt:lpstr>时尚中黑简体</vt:lpstr>
      <vt:lpstr>Microsoft YaHei</vt:lpstr>
      <vt:lpstr>古典風華版</vt:lpstr>
      <vt:lpstr>Office 佈景主題</vt:lpstr>
      <vt:lpstr>1_Office 佈景主題</vt:lpstr>
      <vt:lpstr>Office 主题</vt:lpstr>
      <vt:lpstr>1_Office 主题</vt:lpstr>
      <vt:lpstr>2_Office 主题</vt:lpstr>
      <vt:lpstr>4_Office 主题</vt:lpstr>
      <vt:lpstr>5_Office 主题</vt:lpstr>
      <vt:lpstr>3_Office 主题</vt:lpstr>
      <vt:lpstr>6_Office 主题</vt:lpstr>
      <vt:lpstr>8_Office 主题</vt:lpstr>
      <vt:lpstr>9_Office 主题</vt:lpstr>
      <vt:lpstr>10_Office 主题</vt:lpstr>
      <vt:lpstr>11_Office 主题</vt:lpstr>
      <vt:lpstr>12_Office 主题</vt:lpstr>
      <vt:lpstr>13_Office 主题</vt:lpstr>
      <vt:lpstr>7_Office 主题</vt:lpstr>
      <vt:lpstr>Office Theme</vt:lpstr>
      <vt:lpstr>圖表</vt:lpstr>
      <vt:lpstr>PowerPoint 簡報</vt:lpstr>
      <vt:lpstr>PowerPoint 簡報</vt:lpstr>
      <vt:lpstr>PowerPoint 簡報</vt:lpstr>
      <vt:lpstr>總綱的理念與目標</vt:lpstr>
      <vt:lpstr>核心素養界定</vt:lpstr>
      <vt:lpstr>核心素養</vt:lpstr>
      <vt:lpstr>PowerPoint 簡報</vt:lpstr>
      <vt:lpstr>PowerPoint 簡報</vt:lpstr>
      <vt:lpstr>PowerPoint 簡報</vt:lpstr>
      <vt:lpstr>PowerPoint 簡報</vt:lpstr>
      <vt:lpstr>PowerPoint 簡報</vt:lpstr>
      <vt:lpstr>PowerPoint 簡報</vt:lpstr>
      <vt:lpstr>PowerPoint 簡報</vt:lpstr>
      <vt:lpstr>PowerPoint 簡報</vt:lpstr>
      <vt:lpstr>領綱核心素養舉例</vt:lpstr>
      <vt:lpstr>領綱核心素養舉例</vt:lpstr>
      <vt:lpstr>PowerPoint 簡報</vt:lpstr>
      <vt:lpstr>PowerPoint 簡報</vt:lpstr>
      <vt:lpstr>PowerPoint 簡報</vt:lpstr>
      <vt:lpstr>情意發展學習重點</vt:lpstr>
      <vt:lpstr>情意發展學習表現舉例</vt:lpstr>
      <vt:lpstr>情意發展學習內容舉例</vt:lpstr>
      <vt:lpstr>情意發展核心素養與學習重點的呼應</vt:lpstr>
      <vt:lpstr>PowerPoint 簡報</vt:lpstr>
      <vt:lpstr>領導才能學習重點</vt:lpstr>
      <vt:lpstr>領導才能學習表現舉例</vt:lpstr>
      <vt:lpstr>領導才能學習內容舉例</vt:lpstr>
      <vt:lpstr>領導才能核心素養與學習重點的呼應</vt:lpstr>
      <vt:lpstr>PowerPoint 簡報</vt:lpstr>
      <vt:lpstr>創造力學習重點</vt:lpstr>
      <vt:lpstr>創造力學習表現舉例</vt:lpstr>
      <vt:lpstr>創造力學習內容舉例</vt:lpstr>
      <vt:lpstr>創造力核心素養與學習重點的呼應</vt:lpstr>
      <vt:lpstr>PowerPoint 簡報</vt:lpstr>
      <vt:lpstr>獨立研究學習重點</vt:lpstr>
      <vt:lpstr>獨立研究學習表現舉例</vt:lpstr>
      <vt:lpstr>獨立研究學習內容舉例</vt:lpstr>
      <vt:lpstr>獨立研究核心素養與學習重點的呼應</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十二年國教課綱及資優特需領綱實施 的參考資源</vt:lpstr>
      <vt:lpstr>資優特需領綱實施相關資源-教學模組</vt:lpstr>
      <vt:lpstr>PowerPoint 簡報</vt:lpstr>
      <vt:lpstr>特殊教育課程實施規範課程實務手冊</vt:lpstr>
      <vt:lpstr>PowerPoint 簡報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user</cp:lastModifiedBy>
  <cp:revision>1064</cp:revision>
  <cp:lastPrinted>2019-09-19T02:04:18Z</cp:lastPrinted>
  <dcterms:created xsi:type="dcterms:W3CDTF">2015-05-12T09:09:43Z</dcterms:created>
  <dcterms:modified xsi:type="dcterms:W3CDTF">2019-10-16T00:35:01Z</dcterms:modified>
</cp:coreProperties>
</file>