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6" r:id="rId3"/>
    <p:sldId id="259" r:id="rId4"/>
    <p:sldId id="260" r:id="rId5"/>
    <p:sldId id="258" r:id="rId6"/>
    <p:sldId id="288" r:id="rId7"/>
    <p:sldId id="289" r:id="rId8"/>
    <p:sldId id="290" r:id="rId9"/>
    <p:sldId id="261" r:id="rId10"/>
    <p:sldId id="280" r:id="rId11"/>
    <p:sldId id="281" r:id="rId12"/>
    <p:sldId id="293" r:id="rId13"/>
    <p:sldId id="291" r:id="rId14"/>
    <p:sldId id="294" r:id="rId15"/>
    <p:sldId id="295" r:id="rId16"/>
    <p:sldId id="296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269" r:id="rId25"/>
    <p:sldId id="305" r:id="rId26"/>
    <p:sldId id="306" r:id="rId27"/>
    <p:sldId id="307" r:id="rId28"/>
    <p:sldId id="308" r:id="rId29"/>
    <p:sldId id="309" r:id="rId30"/>
    <p:sldId id="310" r:id="rId31"/>
    <p:sldId id="271" r:id="rId32"/>
    <p:sldId id="311" r:id="rId33"/>
    <p:sldId id="312" r:id="rId34"/>
    <p:sldId id="314" r:id="rId35"/>
    <p:sldId id="315" r:id="rId36"/>
    <p:sldId id="275" r:id="rId37"/>
    <p:sldId id="278" r:id="rId38"/>
    <p:sldId id="316" r:id="rId39"/>
    <p:sldId id="276" r:id="rId4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使用說明" id="{EFA09DA2-8E0E-4C61-AFCD-E9F62021078A}">
          <p14:sldIdLst>
            <p14:sldId id="257"/>
            <p14:sldId id="256"/>
          </p14:sldIdLst>
        </p14:section>
        <p14:section name="引起動機【活動一】" id="{A08F60C6-9BB3-4686-B515-CDD843B9740B}">
          <p14:sldIdLst>
            <p14:sldId id="259"/>
            <p14:sldId id="260"/>
            <p14:sldId id="258"/>
            <p14:sldId id="288"/>
            <p14:sldId id="289"/>
            <p14:sldId id="290"/>
            <p14:sldId id="261"/>
            <p14:sldId id="280"/>
          </p14:sldIdLst>
        </p14:section>
        <p14:section name="發展活動【活動二】" id="{42AB06F1-78DB-4318-91D6-5CB3B683427C}">
          <p14:sldIdLst>
            <p14:sldId id="281"/>
            <p14:sldId id="293"/>
            <p14:sldId id="291"/>
            <p14:sldId id="294"/>
            <p14:sldId id="295"/>
            <p14:sldId id="296"/>
            <p14:sldId id="298"/>
            <p14:sldId id="299"/>
            <p14:sldId id="300"/>
            <p14:sldId id="301"/>
            <p14:sldId id="302"/>
            <p14:sldId id="303"/>
          </p14:sldIdLst>
        </p14:section>
        <p14:section name="發展活動【活動三】" id="{B4991373-69E1-4180-8CB5-52D644E28B46}">
          <p14:sldIdLst>
            <p14:sldId id="304"/>
            <p14:sldId id="269"/>
            <p14:sldId id="305"/>
            <p14:sldId id="306"/>
            <p14:sldId id="307"/>
            <p14:sldId id="308"/>
            <p14:sldId id="309"/>
          </p14:sldIdLst>
        </p14:section>
        <p14:section name="發展活動【活動四】" id="{7CDD631E-88EB-4291-88E2-FDF5952DE03C}">
          <p14:sldIdLst>
            <p14:sldId id="310"/>
            <p14:sldId id="271"/>
            <p14:sldId id="311"/>
            <p14:sldId id="312"/>
            <p14:sldId id="314"/>
            <p14:sldId id="315"/>
          </p14:sldIdLst>
        </p14:section>
        <p14:section name="統整活動【活動五】" id="{D5E37644-7494-4143-8CF2-389340D77586}">
          <p14:sldIdLst>
            <p14:sldId id="275"/>
            <p14:sldId id="278"/>
            <p14:sldId id="316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4427"/>
    <a:srgbClr val="D94B27"/>
    <a:srgbClr val="379586"/>
    <a:srgbClr val="21609F"/>
    <a:srgbClr val="CD3B37"/>
    <a:srgbClr val="6EB2B3"/>
    <a:srgbClr val="F4C8BE"/>
    <a:srgbClr val="F6D7B2"/>
    <a:srgbClr val="FDD677"/>
    <a:srgbClr val="BE5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55" autoAdjust="0"/>
  </p:normalViewPr>
  <p:slideViewPr>
    <p:cSldViewPr snapToGrid="0">
      <p:cViewPr varScale="1">
        <p:scale>
          <a:sx n="52" d="100"/>
          <a:sy n="52" d="100"/>
        </p:scale>
        <p:origin x="11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902F1-1639-4718-AE72-45A0BB92B6AF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A6751-0902-4771-828F-335749F8AD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618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A6751-0902-4771-828F-335749F8ADC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868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413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教師以各組發表的結果引導學生覺察，各組測量結果顯示，車輛愈大，兩輪軌跡間的寬度愈大，再跳至下一頁揭示原理。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091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21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點選播放紐</a:t>
            </a:r>
            <a:r>
              <a:rPr lang="en-US" altLang="zh-TW" dirty="0"/>
              <a:t>(</a:t>
            </a:r>
            <a:r>
              <a:rPr lang="zh-TW" altLang="en-US" dirty="0"/>
              <a:t>紅框白色三角形</a:t>
            </a:r>
            <a:r>
              <a:rPr lang="en-US" altLang="zh-TW" dirty="0"/>
              <a:t>)</a:t>
            </a:r>
            <a:r>
              <a:rPr lang="zh-TW" altLang="en-US" dirty="0"/>
              <a:t>即可至</a:t>
            </a:r>
            <a:r>
              <a:rPr lang="en-US" altLang="zh-TW" dirty="0" err="1"/>
              <a:t>youtube</a:t>
            </a:r>
            <a:r>
              <a:rPr lang="zh-TW" altLang="en-US" dirty="0"/>
              <a:t>觀看影片。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若超連結點選失效，可複製網址播放</a:t>
            </a:r>
            <a:r>
              <a:rPr lang="en-US" altLang="zh-TW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https://www.youtube.com/watch?v=suDUTXSIYew&amp;t=8s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299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280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54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27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學生回答後，教師再揭示車道數量。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A6751-0902-4771-828F-335749F8ADC3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561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教師僅需引導學生覺察，車輛愈大、專用車道愈寬。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學生無須背誦車道寬度，只要知道一般車道至少</a:t>
            </a:r>
            <a:r>
              <a:rPr lang="en-US" altLang="zh-TW" dirty="0"/>
              <a:t>3</a:t>
            </a:r>
            <a:r>
              <a:rPr lang="zh-TW" altLang="en-US" dirty="0"/>
              <a:t>公尺寬。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知道車道數量及車道寬度，即可快速計算道路寬度。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211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教師可引導學生觀察圖片中道路兩側白線以外區域，並未計入車道中，因此保守估計道路至少</a:t>
            </a:r>
            <a:r>
              <a:rPr lang="en-US" altLang="zh-TW" dirty="0"/>
              <a:t>6-7</a:t>
            </a:r>
            <a:r>
              <a:rPr lang="zh-TW" altLang="en-US" dirty="0"/>
              <a:t>公尺。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811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點選播放紐</a:t>
            </a:r>
            <a:r>
              <a:rPr lang="en-US" altLang="zh-TW" dirty="0"/>
              <a:t>(</a:t>
            </a:r>
            <a:r>
              <a:rPr lang="zh-TW" altLang="en-US" dirty="0"/>
              <a:t>紅框白色三角形</a:t>
            </a:r>
            <a:r>
              <a:rPr lang="en-US" altLang="zh-TW" dirty="0"/>
              <a:t>)</a:t>
            </a:r>
            <a:r>
              <a:rPr lang="zh-TW" altLang="en-US" dirty="0"/>
              <a:t>即可至</a:t>
            </a:r>
            <a:r>
              <a:rPr lang="en-US" altLang="zh-TW" dirty="0" err="1"/>
              <a:t>youtube</a:t>
            </a:r>
            <a:r>
              <a:rPr lang="zh-TW" altLang="en-US" dirty="0"/>
              <a:t>觀看影片。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若超連結點選失效，可複製網址播放</a:t>
            </a:r>
            <a:r>
              <a:rPr lang="en-US" altLang="zh-TW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https://tinyurl.com/2rpf39v5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A6751-0902-4771-828F-335749F8ADC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2025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教師可運用</a:t>
            </a:r>
            <a:r>
              <a:rPr lang="en-US" altLang="zh-TW" dirty="0" err="1"/>
              <a:t>GoogleMap</a:t>
            </a:r>
            <a:r>
              <a:rPr lang="zh-TW" altLang="en-US" dirty="0"/>
              <a:t>截取學校周邊道路照片，更貼近學生經驗。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教師可用前面內容引導學生，先看有幾個車道、再以車道寬度進行計算。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該圖片左右兩側有未列入計算的水溝蓋範圍，可提醒學生保守估計至少</a:t>
            </a:r>
            <a:r>
              <a:rPr lang="en-US" altLang="zh-TW" dirty="0"/>
              <a:t>13</a:t>
            </a:r>
            <a:r>
              <a:rPr lang="zh-TW" altLang="en-US" dirty="0"/>
              <a:t>公尺。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481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06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教師展示至少 </a:t>
            </a:r>
            <a:r>
              <a:rPr lang="en-US" altLang="zh-TW" dirty="0"/>
              <a:t>2 </a:t>
            </a:r>
            <a:r>
              <a:rPr lang="zh-TW" altLang="en-US" dirty="0"/>
              <a:t>個車道寬的距離 </a:t>
            </a:r>
            <a:r>
              <a:rPr lang="en-US" altLang="zh-TW" dirty="0"/>
              <a:t>(</a:t>
            </a:r>
            <a:r>
              <a:rPr lang="zh-TW" altLang="en-US" dirty="0"/>
              <a:t>可以選用學校附近的道路寬度</a:t>
            </a:r>
            <a:r>
              <a:rPr lang="en-US" altLang="zh-TW" dirty="0"/>
              <a:t>)</a:t>
            </a:r>
            <a:r>
              <a:rPr lang="zh-TW" altLang="en-US" dirty="0"/>
              <a:t>，例如兩車道共六公尺。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請學生自己評估穿越該道路所需要的時間，並記錄於學習紀錄冊 </a:t>
            </a:r>
            <a:r>
              <a:rPr lang="en-US" altLang="zh-TW" dirty="0"/>
              <a:t>p.1 </a:t>
            </a:r>
            <a:r>
              <a:rPr lang="zh-TW" altLang="en-US" dirty="0"/>
              <a:t>第 </a:t>
            </a:r>
            <a:r>
              <a:rPr lang="en-US" altLang="zh-TW" dirty="0"/>
              <a:t>1</a:t>
            </a:r>
            <a:r>
              <a:rPr lang="zh-TW" altLang="en-US" dirty="0"/>
              <a:t>、</a:t>
            </a:r>
            <a:r>
              <a:rPr lang="en-US" altLang="zh-TW" dirty="0"/>
              <a:t>2 </a:t>
            </a:r>
            <a:r>
              <a:rPr lang="zh-TW" altLang="en-US" dirty="0"/>
              <a:t>題。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A6751-0902-4771-828F-335749F8ADC3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3710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9508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教師以皮尺，在教室或走廊標示一個車道的寬度。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教師請學生實際測量自己行走一個車道所需的時間。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學生將結果記錄於學習紀錄冊 </a:t>
            </a:r>
            <a:r>
              <a:rPr lang="en-US" altLang="zh-TW" dirty="0"/>
              <a:t>p.1 </a:t>
            </a:r>
            <a:r>
              <a:rPr lang="zh-TW" altLang="en-US" dirty="0"/>
              <a:t>第 </a:t>
            </a:r>
            <a:r>
              <a:rPr lang="en-US" altLang="zh-TW" dirty="0"/>
              <a:t>3 </a:t>
            </a:r>
            <a:r>
              <a:rPr lang="zh-TW" altLang="en-US" dirty="0"/>
              <a:t>題，並分享預估秒數及實際測驗秒數的差異。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093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部份學校周邊道路未設置小綠人號誌，學生經由上述的學習活動後，無法在實際環境中以小綠人號誌判斷秒數是否足以穿越道路。針對此狀況，補充第</a:t>
            </a:r>
            <a:r>
              <a:rPr lang="zh-TW" altLang="en-US" dirty="0">
                <a:sym typeface="Wingdings 2" panose="05020102010507070707" pitchFamily="18" charset="2"/>
              </a:rPr>
              <a:t>、活動步驟。</a:t>
            </a:r>
            <a:endParaRPr lang="en-US" altLang="zh-TW" dirty="0">
              <a:sym typeface="Wingdings 2" panose="05020102010507070707" pitchFamily="18" charset="2"/>
            </a:endParaRPr>
          </a:p>
          <a:p>
            <a:pPr marL="0" indent="0">
              <a:buFont typeface="+mj-lt"/>
              <a:buNone/>
            </a:pPr>
            <a:r>
              <a:rPr lang="zh-TW" altLang="en-US" dirty="0">
                <a:sym typeface="Wingdings 2" panose="05020102010507070707" pitchFamily="18" charset="2"/>
              </a:rPr>
              <a:t>教師邀請</a:t>
            </a:r>
            <a:r>
              <a:rPr lang="en-US" altLang="zh-TW" dirty="0">
                <a:sym typeface="Wingdings 2" panose="05020102010507070707" pitchFamily="18" charset="2"/>
              </a:rPr>
              <a:t>2-3</a:t>
            </a:r>
            <a:r>
              <a:rPr lang="zh-TW" altLang="en-US" dirty="0">
                <a:sym typeface="Wingdings 2" panose="05020102010507070707" pitchFamily="18" charset="2"/>
              </a:rPr>
              <a:t>位學生分享自己在第</a:t>
            </a:r>
            <a:r>
              <a:rPr lang="en-US" altLang="zh-TW" dirty="0">
                <a:sym typeface="Wingdings 2" panose="05020102010507070707" pitchFamily="18" charset="2"/>
              </a:rPr>
              <a:t>1</a:t>
            </a:r>
            <a:r>
              <a:rPr lang="zh-TW" altLang="en-US" dirty="0">
                <a:sym typeface="Wingdings 2" panose="05020102010507070707" pitchFamily="18" charset="2"/>
              </a:rPr>
              <a:t>頁第</a:t>
            </a:r>
            <a:r>
              <a:rPr lang="en-US" altLang="zh-TW" dirty="0">
                <a:sym typeface="Wingdings 2" panose="05020102010507070707" pitchFamily="18" charset="2"/>
              </a:rPr>
              <a:t>3</a:t>
            </a:r>
            <a:r>
              <a:rPr lang="zh-TW" altLang="en-US" dirty="0">
                <a:sym typeface="Wingdings 2" panose="05020102010507070707" pitchFamily="18" charset="2"/>
              </a:rPr>
              <a:t>題的秒數。</a:t>
            </a:r>
            <a:endParaRPr lang="en-US" altLang="zh-TW" dirty="0">
              <a:sym typeface="Wingdings 2" panose="05020102010507070707" pitchFamily="18" charset="2"/>
            </a:endParaRPr>
          </a:p>
          <a:p>
            <a:pPr marL="0" indent="0">
              <a:buFont typeface="+mj-lt"/>
              <a:buNone/>
            </a:pPr>
            <a:r>
              <a:rPr lang="zh-TW" altLang="zh-TW" dirty="0">
                <a:sym typeface="Wingdings 2" panose="05020102010507070707" pitchFamily="18" charset="2"/>
              </a:rPr>
              <a:t></a:t>
            </a:r>
            <a:r>
              <a:rPr lang="zh-TW" altLang="en-US" dirty="0">
                <a:sym typeface="Wingdings 2" panose="05020102010507070707" pitchFamily="18" charset="2"/>
              </a:rPr>
              <a:t>教師開始計時，請學生在心中默數至該秒數後舉手。</a:t>
            </a:r>
            <a:endParaRPr lang="en-US" altLang="zh-TW" dirty="0">
              <a:sym typeface="Wingdings 2" panose="05020102010507070707" pitchFamily="18" charset="2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TW" altLang="en-US" dirty="0">
                <a:sym typeface="Wingdings 2" panose="05020102010507070707" pitchFamily="18" charset="2"/>
              </a:rPr>
              <a:t>例如：學生分享自己實測後，穿越兩個車道需要</a:t>
            </a:r>
            <a:r>
              <a:rPr lang="en-US" altLang="zh-TW" dirty="0">
                <a:sym typeface="Wingdings 2" panose="05020102010507070707" pitchFamily="18" charset="2"/>
              </a:rPr>
              <a:t>8</a:t>
            </a:r>
            <a:r>
              <a:rPr lang="zh-TW" altLang="en-US" dirty="0">
                <a:sym typeface="Wingdings 2" panose="05020102010507070707" pitchFamily="18" charset="2"/>
              </a:rPr>
              <a:t>秒鐘，教師選擇測量時間為</a:t>
            </a:r>
            <a:r>
              <a:rPr lang="en-US" altLang="zh-TW" dirty="0">
                <a:sym typeface="Wingdings 2" panose="05020102010507070707" pitchFamily="18" charset="2"/>
              </a:rPr>
              <a:t>8</a:t>
            </a:r>
            <a:r>
              <a:rPr lang="zh-TW" altLang="en-US" dirty="0">
                <a:sym typeface="Wingdings 2" panose="05020102010507070707" pitchFamily="18" charset="2"/>
              </a:rPr>
              <a:t>秒，告知學生在心中默數到</a:t>
            </a:r>
            <a:r>
              <a:rPr lang="en-US" altLang="zh-TW" dirty="0">
                <a:sym typeface="Wingdings 2" panose="05020102010507070707" pitchFamily="18" charset="2"/>
              </a:rPr>
              <a:t>8</a:t>
            </a:r>
            <a:r>
              <a:rPr lang="zh-TW" altLang="en-US" dirty="0">
                <a:sym typeface="Wingdings 2" panose="05020102010507070707" pitchFamily="18" charset="2"/>
              </a:rPr>
              <a:t>秒鐘就舉手，教師確認學生理解規則後開始計時。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437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教師可補充一般人在尚未開始穿越道路前，就會先看見綠燈秒數，等到實際步行要進入車道時，秒數已經減少了。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654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A6751-0902-4771-828F-335749F8ADC3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0328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以下簡報將依序說明三題提問的解答，教師亦可跳至下頁進行提問，並在學生回答後揭示答案。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A6751-0902-4771-828F-335749F8ADC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526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教師歸納前面三題學生回答的危險行為</a:t>
            </a:r>
            <a:r>
              <a:rPr lang="en-US" altLang="zh-TW" dirty="0"/>
              <a:t>(</a:t>
            </a:r>
            <a:r>
              <a:rPr lang="zh-TW" altLang="en-US" dirty="0"/>
              <a:t>站在車道旁、剩下五秒要衝過馬路</a:t>
            </a:r>
            <a:r>
              <a:rPr lang="en-US" altLang="zh-TW" dirty="0"/>
              <a:t>)</a:t>
            </a:r>
            <a:r>
              <a:rPr lang="zh-TW" altLang="en-US" dirty="0"/>
              <a:t>，引導學生覺察等待穿越道路的位置，以及足夠的綠燈時間是穿越道路很重要的安全要素。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A6751-0902-4771-828F-335749F8ADC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728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此頁先不探究答案，而是請學生先記得自己的選擇後，透過後續實驗，讓學生理解哪一個位置才安全。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A6751-0902-4771-828F-335749F8ADC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8528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314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A6751-0902-4771-828F-335749F8ADC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308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教師待各組都分享完實驗結果後，再展示結果的說明文字。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A6751-0902-4771-828F-335749F8ADC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189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A6751-0902-4771-828F-335749F8AD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20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015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882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78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39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349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979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9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66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72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6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53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7D218-F5C4-4375-BA6A-C23800C65810}" type="datetimeFigureOut">
              <a:rPr lang="zh-TW" altLang="en-US" smtClean="0"/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6877A-DE2A-49D5-B45F-6079A9CB35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3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uDUTXSIYew&amp;t=8s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2rpf39v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20D62F09-183A-8E37-F8A4-8A2ED5BB3DC6}"/>
              </a:ext>
            </a:extLst>
          </p:cNvPr>
          <p:cNvSpPr txBox="1"/>
          <p:nvPr/>
        </p:nvSpPr>
        <p:spPr>
          <a:xfrm>
            <a:off x="863470" y="315465"/>
            <a:ext cx="1046505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《</a:t>
            </a:r>
            <a:r>
              <a:rPr lang="zh-TW" altLang="en-US" sz="32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斑斑家族驚喜行動</a:t>
            </a:r>
            <a:r>
              <a:rPr lang="zh-TW" sz="32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‧</a:t>
            </a:r>
            <a:r>
              <a:rPr lang="zh-TW" altLang="en-US" sz="32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穿越道路這樣做</a:t>
            </a:r>
            <a:r>
              <a:rPr lang="zh-TW" sz="32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》</a:t>
            </a:r>
            <a:r>
              <a:rPr lang="zh-TW" altLang="en-US" sz="32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交通安全</a:t>
            </a:r>
            <a:r>
              <a:rPr lang="zh-TW" sz="32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教材包</a:t>
            </a:r>
            <a:endParaRPr sz="3200" b="1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使用說明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" name="Google Shape;90;p1">
            <a:extLst>
              <a:ext uri="{FF2B5EF4-FFF2-40B4-BE49-F238E27FC236}">
                <a16:creationId xmlns:a16="http://schemas.microsoft.com/office/drawing/2014/main" id="{585C0273-8CF4-0081-6CBF-06D09D37BAC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3116" y="1384651"/>
            <a:ext cx="11500338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簡報有嵌入網址、字型、文字動畫等，建議教師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下載使用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，不要直接在</a:t>
            </a:r>
            <a:r>
              <a:rPr lang="en-US" altLang="zh-TW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google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雲端開啟。</a:t>
            </a:r>
            <a:endParaRPr lang="en-US" altLang="zh-TW" sz="2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indent="-514350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教學簡報內的圖片素材，僅能於本教學活動使用，不得另作其他使用。</a:t>
            </a:r>
            <a:endParaRPr lang="en-US" altLang="zh-TW" sz="2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indent="-514350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zh-TW" altLang="zh-TW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本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教材適用對象為國小中年級師生、</a:t>
            </a:r>
            <a:r>
              <a:rPr lang="zh-TW" altLang="zh-TW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所需時間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約</a:t>
            </a:r>
            <a:r>
              <a:rPr lang="en-US" altLang="zh-TW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</a:t>
            </a:r>
            <a:r>
              <a:rPr lang="zh-TW" altLang="zh-TW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節課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lang="en-US" altLang="zh-TW" sz="2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indent="-514350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本教材有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內輪差實驗活動</a:t>
            </a:r>
            <a:r>
              <a:rPr lang="en-US" altLang="zh-TW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簡報第</a:t>
            </a:r>
            <a:r>
              <a:rPr lang="en-US" altLang="zh-TW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12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頁</a:t>
            </a:r>
            <a:r>
              <a:rPr lang="en-US" altLang="zh-TW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，教師應於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活動前先行組裝紙摺模型車輛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，以利活動進行。</a:t>
            </a:r>
          </a:p>
          <a:p>
            <a:pPr marL="514350" indent="-514350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教師運用簡報教學前，請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開啟備忘稿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，部份簡報頁面的提醒事項列於備忘稿中。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教師請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參閱教師手冊</a:t>
            </a:r>
            <a:r>
              <a:rPr lang="en-US" altLang="zh-TW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P.19-P.27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教學建議及教案流程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，搭配本教學簡報進行教學。</a:t>
            </a:r>
            <a:endParaRPr lang="en-US" altLang="zh-TW" sz="2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lvl="0" indent="-514350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教師</a:t>
            </a:r>
            <a:r>
              <a:rPr lang="zh-TW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可視實際狀況調整</a:t>
            </a:r>
            <a:r>
              <a:rPr lang="zh-TW" altLang="zh-TW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教學簡報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：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第</a:t>
            </a:r>
            <a:r>
              <a:rPr lang="en-US" altLang="zh-TW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29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頁的照片可更改成學校周邊道路圖、第</a:t>
            </a:r>
            <a:r>
              <a:rPr lang="en-US" altLang="zh-TW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34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頁僅針對學校周邊無小綠人號誌之學校，有小綠人號誌之學校可省略</a:t>
            </a:r>
            <a:r>
              <a:rPr lang="zh-TW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lvl="0" indent="-514350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教師進行學習活動前，可先發給每生一本學習紀錄冊，請學生先填寫學校、班級、座號及姓名，亦可進行至簡報第</a:t>
            </a:r>
            <a:r>
              <a:rPr lang="en-US" altLang="zh-TW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31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頁再發下。</a:t>
            </a:r>
            <a:endParaRPr lang="en-US" altLang="zh-TW" sz="2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每位學生須於課後運用學習紀錄冊第</a:t>
            </a:r>
            <a:r>
              <a:rPr lang="en-US" altLang="zh-TW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3-4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頁，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完成個人的觀察任務</a:t>
            </a:r>
            <a:r>
              <a:rPr lang="en-US" altLang="zh-TW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如簡報第</a:t>
            </a:r>
            <a:r>
              <a:rPr lang="en-US" altLang="zh-TW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38-39</a:t>
            </a:r>
            <a:r>
              <a:rPr lang="zh-TW" altLang="en-US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頁說明</a:t>
            </a:r>
            <a:r>
              <a:rPr lang="en-US" altLang="zh-TW" sz="2200" b="1" u="sng" dirty="0">
                <a:solidFill>
                  <a:srgbClr val="B54427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r>
              <a:rPr lang="zh-TW" altLang="en-US" sz="2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，或教師可評估納入課堂，規劃實地踏查活動，並建議於學生完成後發放宣導品，以增進學習動力。</a:t>
            </a:r>
            <a:endParaRPr sz="2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1880258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3545" y="778771"/>
            <a:ext cx="8760199" cy="2968770"/>
          </a:xfrm>
        </p:spPr>
        <p:txBody>
          <a:bodyPr>
            <a:noAutofit/>
          </a:bodyPr>
          <a:lstStyle/>
          <a:p>
            <a:pPr marL="0" indent="0">
              <a:lnSpc>
                <a:spcPts val="4600"/>
              </a:lnSpc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接下來就讓我們一起幫助斑斑家族，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600"/>
              </a:lnSpc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提醒他們</a:t>
            </a:r>
            <a:r>
              <a:rPr lang="zh-TW" altLang="en-US" sz="3600" b="1" dirty="0">
                <a:solidFill>
                  <a:srgbClr val="D847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穿越道路時要做到的安全行為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600"/>
              </a:lnSpc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讓他們能夠順利買生日蛋糕，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600"/>
              </a:lnSpc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幫媽媽慶祝生日吧！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50CCE70-6D8F-3FBF-E588-E88A4E777041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活動一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斑斑家族過馬路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67ADBAD-FFF8-141B-5DEF-FD2512FD8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88" y="2803160"/>
            <a:ext cx="7261902" cy="40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40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697"/>
            <a:ext cx="6797100" cy="4807303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0D09C783-15BA-FCD2-53F4-3293581A8573}"/>
              </a:ext>
            </a:extLst>
          </p:cNvPr>
          <p:cNvGrpSpPr/>
          <p:nvPr/>
        </p:nvGrpSpPr>
        <p:grpSpPr>
          <a:xfrm>
            <a:off x="1620454" y="2207862"/>
            <a:ext cx="628512" cy="1487925"/>
            <a:chOff x="3201946" y="2063566"/>
            <a:chExt cx="628512" cy="148792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946" y="2619169"/>
              <a:ext cx="573955" cy="932322"/>
            </a:xfrm>
            <a:prstGeom prst="rect">
              <a:avLst/>
            </a:prstGeom>
          </p:spPr>
        </p:pic>
        <p:sp>
          <p:nvSpPr>
            <p:cNvPr id="14" name="標題 1"/>
            <p:cNvSpPr txBox="1">
              <a:spLocks/>
            </p:cNvSpPr>
            <p:nvPr/>
          </p:nvSpPr>
          <p:spPr>
            <a:xfrm>
              <a:off x="3201946" y="2063566"/>
              <a:ext cx="628512" cy="6923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  <a:sym typeface="Wingdings 2" panose="05020102010507070707" pitchFamily="18" charset="2"/>
                </a:rPr>
                <a:t></a:t>
              </a:r>
              <a:endParaRPr lang="zh-TW" altLang="en-US" sz="3800" dirty="0"/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7C98DED-CDFD-FF37-96FC-79881D1A09C0}"/>
              </a:ext>
            </a:extLst>
          </p:cNvPr>
          <p:cNvGrpSpPr/>
          <p:nvPr/>
        </p:nvGrpSpPr>
        <p:grpSpPr>
          <a:xfrm>
            <a:off x="4311223" y="2430499"/>
            <a:ext cx="1094053" cy="1119374"/>
            <a:chOff x="7531311" y="1250168"/>
            <a:chExt cx="1094053" cy="111937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466" y="1436575"/>
              <a:ext cx="565898" cy="932967"/>
            </a:xfrm>
            <a:prstGeom prst="rect">
              <a:avLst/>
            </a:prstGeom>
          </p:spPr>
        </p:pic>
        <p:sp>
          <p:nvSpPr>
            <p:cNvPr id="15" name="標題 1"/>
            <p:cNvSpPr txBox="1">
              <a:spLocks/>
            </p:cNvSpPr>
            <p:nvPr/>
          </p:nvSpPr>
          <p:spPr>
            <a:xfrm>
              <a:off x="7531311" y="1250168"/>
              <a:ext cx="628512" cy="6923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  <a:sym typeface="Wingdings 2" panose="05020102010507070707" pitchFamily="18" charset="2"/>
                </a:rPr>
                <a:t></a:t>
              </a:r>
              <a:endParaRPr lang="zh-TW" altLang="en-US" sz="3800" dirty="0"/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AA4D3E9-270A-021A-F3A3-8EF32CFFBA1F}"/>
              </a:ext>
            </a:extLst>
          </p:cNvPr>
          <p:cNvGrpSpPr/>
          <p:nvPr/>
        </p:nvGrpSpPr>
        <p:grpSpPr>
          <a:xfrm>
            <a:off x="4311223" y="5112331"/>
            <a:ext cx="1128752" cy="1110943"/>
            <a:chOff x="6830011" y="4079549"/>
            <a:chExt cx="1128752" cy="111094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632" y="4079549"/>
              <a:ext cx="574131" cy="1110943"/>
            </a:xfrm>
            <a:prstGeom prst="rect">
              <a:avLst/>
            </a:prstGeom>
          </p:spPr>
        </p:pic>
        <p:sp>
          <p:nvSpPr>
            <p:cNvPr id="22" name="標題 1"/>
            <p:cNvSpPr txBox="1">
              <a:spLocks/>
            </p:cNvSpPr>
            <p:nvPr/>
          </p:nvSpPr>
          <p:spPr>
            <a:xfrm>
              <a:off x="6830011" y="4370087"/>
              <a:ext cx="628512" cy="6923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  <a:sym typeface="Wingdings 2" panose="05020102010507070707" pitchFamily="18" charset="2"/>
                </a:rPr>
                <a:t></a:t>
              </a:r>
              <a:endParaRPr lang="zh-TW" altLang="en-US" sz="3800" dirty="0"/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E85D376B-A80B-AB11-1A54-45CFD04B1E95}"/>
              </a:ext>
            </a:extLst>
          </p:cNvPr>
          <p:cNvSpPr/>
          <p:nvPr/>
        </p:nvSpPr>
        <p:spPr>
          <a:xfrm>
            <a:off x="1350673" y="384642"/>
            <a:ext cx="9592147" cy="1325585"/>
          </a:xfrm>
          <a:prstGeom prst="roundRect">
            <a:avLst/>
          </a:prstGeom>
          <a:solidFill>
            <a:srgbClr val="3795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斑小看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在路口等待穿越道路時，停在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</a:t>
            </a:r>
          </a:p>
          <a:p>
            <a:pPr marL="179388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哪一個位置才安全呢？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48BDCC9-EA62-7AF3-FED0-9C26BAD82A29}"/>
              </a:ext>
            </a:extLst>
          </p:cNvPr>
          <p:cNvGrpSpPr/>
          <p:nvPr/>
        </p:nvGrpSpPr>
        <p:grpSpPr>
          <a:xfrm>
            <a:off x="6949352" y="3915635"/>
            <a:ext cx="4952837" cy="2307639"/>
            <a:chOff x="6949352" y="3915635"/>
            <a:chExt cx="4952837" cy="2307639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AFB50EA7-6C0D-AB33-35F2-9E28F549E735}"/>
                </a:ext>
              </a:extLst>
            </p:cNvPr>
            <p:cNvSpPr/>
            <p:nvPr/>
          </p:nvSpPr>
          <p:spPr>
            <a:xfrm>
              <a:off x="7292054" y="4482059"/>
              <a:ext cx="4610135" cy="1741215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3795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zh-TW" altLang="en-US" sz="34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我們一起來做實驗，看看停在哪裡才安全。</a:t>
              </a:r>
              <a:endParaRPr lang="en-US" altLang="zh-TW" sz="3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352" y="3915635"/>
              <a:ext cx="936135" cy="886458"/>
            </a:xfrm>
            <a:prstGeom prst="rect">
              <a:avLst/>
            </a:prstGeom>
          </p:spPr>
        </p:pic>
      </p:grp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193E477-E5CC-2D10-0045-93B79479EE2A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</a:t>
            </a:r>
            <a:r>
              <a:rPr lang="zh-TW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</p:spTree>
    <p:extLst>
      <p:ext uri="{BB962C8B-B14F-4D97-AF65-F5344CB8AC3E}">
        <p14:creationId xmlns:p14="http://schemas.microsoft.com/office/powerpoint/2010/main" val="186075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2655A124-3ECE-8BC4-AA04-E6F345496BC5}"/>
              </a:ext>
            </a:extLst>
          </p:cNvPr>
          <p:cNvSpPr/>
          <p:nvPr/>
        </p:nvSpPr>
        <p:spPr>
          <a:xfrm>
            <a:off x="1058342" y="2454639"/>
            <a:ext cx="10465059" cy="12291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8472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65059"/>
                      <a:gd name="connsiteY0" fmla="*/ 204870 h 1229193"/>
                      <a:gd name="connsiteX1" fmla="*/ 204870 w 10465059"/>
                      <a:gd name="connsiteY1" fmla="*/ 0 h 1229193"/>
                      <a:gd name="connsiteX2" fmla="*/ 10260189 w 10465059"/>
                      <a:gd name="connsiteY2" fmla="*/ 0 h 1229193"/>
                      <a:gd name="connsiteX3" fmla="*/ 10465059 w 10465059"/>
                      <a:gd name="connsiteY3" fmla="*/ 204870 h 1229193"/>
                      <a:gd name="connsiteX4" fmla="*/ 10465059 w 10465059"/>
                      <a:gd name="connsiteY4" fmla="*/ 1024323 h 1229193"/>
                      <a:gd name="connsiteX5" fmla="*/ 10260189 w 10465059"/>
                      <a:gd name="connsiteY5" fmla="*/ 1229193 h 1229193"/>
                      <a:gd name="connsiteX6" fmla="*/ 204870 w 10465059"/>
                      <a:gd name="connsiteY6" fmla="*/ 1229193 h 1229193"/>
                      <a:gd name="connsiteX7" fmla="*/ 0 w 10465059"/>
                      <a:gd name="connsiteY7" fmla="*/ 1024323 h 1229193"/>
                      <a:gd name="connsiteX8" fmla="*/ 0 w 10465059"/>
                      <a:gd name="connsiteY8" fmla="*/ 204870 h 1229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65059" h="1229193" fill="none" extrusionOk="0">
                        <a:moveTo>
                          <a:pt x="0" y="204870"/>
                        </a:moveTo>
                        <a:cubicBezTo>
                          <a:pt x="-16199" y="89103"/>
                          <a:pt x="108835" y="13995"/>
                          <a:pt x="204870" y="0"/>
                        </a:cubicBezTo>
                        <a:cubicBezTo>
                          <a:pt x="3646395" y="130954"/>
                          <a:pt x="5836466" y="43574"/>
                          <a:pt x="10260189" y="0"/>
                        </a:cubicBezTo>
                        <a:cubicBezTo>
                          <a:pt x="10382816" y="14603"/>
                          <a:pt x="10479203" y="109048"/>
                          <a:pt x="10465059" y="204870"/>
                        </a:cubicBezTo>
                        <a:cubicBezTo>
                          <a:pt x="10476791" y="368142"/>
                          <a:pt x="10435741" y="782585"/>
                          <a:pt x="10465059" y="1024323"/>
                        </a:cubicBezTo>
                        <a:cubicBezTo>
                          <a:pt x="10452626" y="1139512"/>
                          <a:pt x="10367687" y="1225295"/>
                          <a:pt x="10260189" y="1229193"/>
                        </a:cubicBezTo>
                        <a:cubicBezTo>
                          <a:pt x="8634938" y="1384390"/>
                          <a:pt x="3632345" y="1392213"/>
                          <a:pt x="204870" y="1229193"/>
                        </a:cubicBezTo>
                        <a:cubicBezTo>
                          <a:pt x="93149" y="1209905"/>
                          <a:pt x="-11416" y="1144136"/>
                          <a:pt x="0" y="1024323"/>
                        </a:cubicBezTo>
                        <a:cubicBezTo>
                          <a:pt x="58973" y="929849"/>
                          <a:pt x="45861" y="497363"/>
                          <a:pt x="0" y="204870"/>
                        </a:cubicBezTo>
                        <a:close/>
                      </a:path>
                      <a:path w="10465059" h="1229193" stroke="0" extrusionOk="0">
                        <a:moveTo>
                          <a:pt x="0" y="204870"/>
                        </a:moveTo>
                        <a:cubicBezTo>
                          <a:pt x="-18989" y="80010"/>
                          <a:pt x="70813" y="7848"/>
                          <a:pt x="204870" y="0"/>
                        </a:cubicBezTo>
                        <a:cubicBezTo>
                          <a:pt x="1412647" y="132882"/>
                          <a:pt x="8503835" y="-84951"/>
                          <a:pt x="10260189" y="0"/>
                        </a:cubicBezTo>
                        <a:cubicBezTo>
                          <a:pt x="10364182" y="8939"/>
                          <a:pt x="10463714" y="99160"/>
                          <a:pt x="10465059" y="204870"/>
                        </a:cubicBezTo>
                        <a:cubicBezTo>
                          <a:pt x="10469108" y="611562"/>
                          <a:pt x="10461953" y="807322"/>
                          <a:pt x="10465059" y="1024323"/>
                        </a:cubicBezTo>
                        <a:cubicBezTo>
                          <a:pt x="10481956" y="1139474"/>
                          <a:pt x="10382192" y="1210968"/>
                          <a:pt x="10260189" y="1229193"/>
                        </a:cubicBezTo>
                        <a:cubicBezTo>
                          <a:pt x="5347773" y="1316832"/>
                          <a:pt x="2237640" y="1156514"/>
                          <a:pt x="204870" y="1229193"/>
                        </a:cubicBezTo>
                        <a:cubicBezTo>
                          <a:pt x="89752" y="1210395"/>
                          <a:pt x="-4062" y="1143115"/>
                          <a:pt x="0" y="1024323"/>
                        </a:cubicBezTo>
                        <a:cubicBezTo>
                          <a:pt x="-71704" y="685269"/>
                          <a:pt x="-40864" y="496780"/>
                          <a:pt x="0" y="20487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zh-TW" altLang="en-US" sz="5400" b="1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DFKai-SB"/>
                <a:ea typeface="DFKai-SB"/>
                <a:cs typeface="DFKai-SB"/>
                <a:sym typeface="DFKai-SB"/>
              </a:rPr>
              <a:t>分組活動：停在哪裡才安全</a:t>
            </a:r>
            <a:endParaRPr kumimoji="0" lang="zh-TW" altLang="en-US" sz="5400" b="0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434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11671AB-CDFE-8C58-26F4-8BD1B88800AB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6834C6B7-EC4A-A63F-465E-92432EB1327C}"/>
              </a:ext>
            </a:extLst>
          </p:cNvPr>
          <p:cNvSpPr/>
          <p:nvPr/>
        </p:nvSpPr>
        <p:spPr>
          <a:xfrm>
            <a:off x="1190465" y="2111548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內容版面配置區 6">
            <a:extLst>
              <a:ext uri="{FF2B5EF4-FFF2-40B4-BE49-F238E27FC236}">
                <a16:creationId xmlns:a16="http://schemas.microsoft.com/office/drawing/2014/main" id="{27120907-0F1D-7C45-4CEE-351D2ECC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110" y="2077820"/>
            <a:ext cx="6953878" cy="638480"/>
          </a:xfrm>
        </p:spPr>
        <p:txBody>
          <a:bodyPr>
            <a:noAutofit/>
          </a:bodyPr>
          <a:lstStyle/>
          <a:p>
            <a:pPr marL="0" indent="0">
              <a:lnSpc>
                <a:spcPts val="4400"/>
              </a:lnSpc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全班分組，每組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3-6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人，最多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組。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E3392636-887E-3F0A-BEF6-2AE9C1CEC102}"/>
              </a:ext>
            </a:extLst>
          </p:cNvPr>
          <p:cNvSpPr/>
          <p:nvPr/>
        </p:nvSpPr>
        <p:spPr>
          <a:xfrm>
            <a:off x="1190465" y="2941100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內容版面配置區 6">
            <a:extLst>
              <a:ext uri="{FF2B5EF4-FFF2-40B4-BE49-F238E27FC236}">
                <a16:creationId xmlns:a16="http://schemas.microsoft.com/office/drawing/2014/main" id="{519B1F93-F64D-654B-7B0A-AD24130B0DC4}"/>
              </a:ext>
            </a:extLst>
          </p:cNvPr>
          <p:cNvSpPr txBox="1">
            <a:spLocks/>
          </p:cNvSpPr>
          <p:nvPr/>
        </p:nvSpPr>
        <p:spPr>
          <a:xfrm>
            <a:off x="1730111" y="2883489"/>
            <a:ext cx="9352304" cy="638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4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每組派代表領取道路圖一張、模型車輛任一輛。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E8C2B0F-2184-663B-44DF-7B3706992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49" y="3750005"/>
            <a:ext cx="3543653" cy="250138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57C54CF-7FB1-6248-F5B4-FB5D13F9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995" y="3913008"/>
            <a:ext cx="3399021" cy="2175373"/>
          </a:xfrm>
          <a:prstGeom prst="rect">
            <a:avLst/>
          </a:prstGeom>
        </p:spPr>
      </p:pic>
      <p:sp>
        <p:nvSpPr>
          <p:cNvPr id="21" name="內容版面配置區 6">
            <a:extLst>
              <a:ext uri="{FF2B5EF4-FFF2-40B4-BE49-F238E27FC236}">
                <a16:creationId xmlns:a16="http://schemas.microsoft.com/office/drawing/2014/main" id="{E53775A1-C4E0-BB57-E2DE-164210B11C84}"/>
              </a:ext>
            </a:extLst>
          </p:cNvPr>
          <p:cNvSpPr txBox="1">
            <a:spLocks/>
          </p:cNvSpPr>
          <p:nvPr/>
        </p:nvSpPr>
        <p:spPr>
          <a:xfrm>
            <a:off x="4336214" y="5607297"/>
            <a:ext cx="1400022" cy="638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400"/>
              </a:lnSpc>
              <a:buFont typeface="Arial" panose="020B0604020202020204" pitchFamily="34" charset="0"/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道路圖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內容版面配置區 6">
            <a:extLst>
              <a:ext uri="{FF2B5EF4-FFF2-40B4-BE49-F238E27FC236}">
                <a16:creationId xmlns:a16="http://schemas.microsoft.com/office/drawing/2014/main" id="{D2208A96-2549-B76B-D95A-D2A190A841F5}"/>
              </a:ext>
            </a:extLst>
          </p:cNvPr>
          <p:cNvSpPr txBox="1">
            <a:spLocks/>
          </p:cNvSpPr>
          <p:nvPr/>
        </p:nvSpPr>
        <p:spPr>
          <a:xfrm>
            <a:off x="8844196" y="5607297"/>
            <a:ext cx="1933731" cy="638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400"/>
              </a:lnSpc>
              <a:buFont typeface="Arial" panose="020B0604020202020204" pitchFamily="34" charset="0"/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模型車輛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72DD170-EC39-72F6-08C7-6BE2C76FB00D}"/>
              </a:ext>
            </a:extLst>
          </p:cNvPr>
          <p:cNvGrpSpPr/>
          <p:nvPr/>
        </p:nvGrpSpPr>
        <p:grpSpPr>
          <a:xfrm>
            <a:off x="870988" y="821792"/>
            <a:ext cx="3116395" cy="904512"/>
            <a:chOff x="1350673" y="384643"/>
            <a:chExt cx="3116395" cy="904512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58A01DB4-59CC-926F-3B16-A69432188543}"/>
                </a:ext>
              </a:extLst>
            </p:cNvPr>
            <p:cNvSpPr/>
            <p:nvPr/>
          </p:nvSpPr>
          <p:spPr>
            <a:xfrm>
              <a:off x="1350673" y="384643"/>
              <a:ext cx="3116395" cy="904512"/>
            </a:xfrm>
            <a:prstGeom prst="roundRect">
              <a:avLst/>
            </a:prstGeom>
            <a:solidFill>
              <a:srgbClr val="D94B2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9625"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9263" algn="l"/>
                </a:tabLst>
                <a:defRPr/>
              </a:pPr>
              <a:r>
                <a:rPr lang="zh-TW" altLang="en-US" sz="36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注意事項</a:t>
              </a:r>
              <a:endPara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3" name="星形: 五角 22">
              <a:extLst>
                <a:ext uri="{FF2B5EF4-FFF2-40B4-BE49-F238E27FC236}">
                  <a16:creationId xmlns:a16="http://schemas.microsoft.com/office/drawing/2014/main" id="{0C405A39-B452-6200-86D2-9880750960F1}"/>
                </a:ext>
              </a:extLst>
            </p:cNvPr>
            <p:cNvSpPr/>
            <p:nvPr/>
          </p:nvSpPr>
          <p:spPr>
            <a:xfrm rot="20793031">
              <a:off x="1625228" y="571808"/>
              <a:ext cx="530180" cy="530180"/>
            </a:xfrm>
            <a:prstGeom prst="star5">
              <a:avLst/>
            </a:prstGeom>
            <a:solidFill>
              <a:srgbClr val="FDD6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7464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11671AB-CDFE-8C58-26F4-8BD1B88800AB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6834C6B7-EC4A-A63F-465E-92432EB1327C}"/>
              </a:ext>
            </a:extLst>
          </p:cNvPr>
          <p:cNvSpPr/>
          <p:nvPr/>
        </p:nvSpPr>
        <p:spPr>
          <a:xfrm>
            <a:off x="920641" y="2249601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內容版面配置區 6">
            <a:extLst>
              <a:ext uri="{FF2B5EF4-FFF2-40B4-BE49-F238E27FC236}">
                <a16:creationId xmlns:a16="http://schemas.microsoft.com/office/drawing/2014/main" id="{27120907-0F1D-7C45-4CEE-351D2ECC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286" y="2223417"/>
            <a:ext cx="7563793" cy="1564790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小組代表到講臺前，使用水彩筆：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3200" b="1" dirty="0">
                <a:solidFill>
                  <a:srgbClr val="21609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藍色顏料塗在車輛內側的前輪</a:t>
            </a:r>
            <a:r>
              <a:rPr lang="en-US" altLang="zh-TW" sz="3200" b="1" dirty="0">
                <a:solidFill>
                  <a:srgbClr val="21609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21609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右前輪</a:t>
            </a:r>
            <a:r>
              <a:rPr lang="en-US" altLang="zh-TW" sz="3200" b="1" dirty="0">
                <a:solidFill>
                  <a:srgbClr val="21609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3200" b="1" dirty="0">
                <a:solidFill>
                  <a:srgbClr val="CD3B3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紅色顏料塗在車輛內側的後輪</a:t>
            </a:r>
            <a:r>
              <a:rPr lang="en-US" altLang="zh-TW" sz="3200" b="1" dirty="0">
                <a:solidFill>
                  <a:srgbClr val="CD3B3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D3B3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右後輪</a:t>
            </a:r>
            <a:r>
              <a:rPr lang="en-US" altLang="zh-TW" sz="3200" b="1" dirty="0">
                <a:solidFill>
                  <a:srgbClr val="CD3B3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E3392636-887E-3F0A-BEF6-2AE9C1CEC102}"/>
              </a:ext>
            </a:extLst>
          </p:cNvPr>
          <p:cNvSpPr/>
          <p:nvPr/>
        </p:nvSpPr>
        <p:spPr>
          <a:xfrm>
            <a:off x="920641" y="4053762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72DD170-EC39-72F6-08C7-6BE2C76FB00D}"/>
              </a:ext>
            </a:extLst>
          </p:cNvPr>
          <p:cNvGrpSpPr/>
          <p:nvPr/>
        </p:nvGrpSpPr>
        <p:grpSpPr>
          <a:xfrm>
            <a:off x="870988" y="821792"/>
            <a:ext cx="3116395" cy="904512"/>
            <a:chOff x="1350673" y="384643"/>
            <a:chExt cx="3116395" cy="904512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58A01DB4-59CC-926F-3B16-A69432188543}"/>
                </a:ext>
              </a:extLst>
            </p:cNvPr>
            <p:cNvSpPr/>
            <p:nvPr/>
          </p:nvSpPr>
          <p:spPr>
            <a:xfrm>
              <a:off x="1350673" y="384643"/>
              <a:ext cx="3116395" cy="904512"/>
            </a:xfrm>
            <a:prstGeom prst="roundRect">
              <a:avLst/>
            </a:prstGeom>
            <a:solidFill>
              <a:srgbClr val="D94B2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96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9263" algn="l"/>
                </a:tabLst>
                <a:defRPr/>
              </a:pPr>
              <a:r>
                <a:rPr lang="zh-TW" altLang="en-US" sz="36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活動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方式</a:t>
              </a:r>
            </a:p>
          </p:txBody>
        </p:sp>
        <p:sp>
          <p:nvSpPr>
            <p:cNvPr id="23" name="星形: 五角 22">
              <a:extLst>
                <a:ext uri="{FF2B5EF4-FFF2-40B4-BE49-F238E27FC236}">
                  <a16:creationId xmlns:a16="http://schemas.microsoft.com/office/drawing/2014/main" id="{0C405A39-B452-6200-86D2-9880750960F1}"/>
                </a:ext>
              </a:extLst>
            </p:cNvPr>
            <p:cNvSpPr/>
            <p:nvPr/>
          </p:nvSpPr>
          <p:spPr>
            <a:xfrm rot="20793031">
              <a:off x="1625228" y="571808"/>
              <a:ext cx="530180" cy="530180"/>
            </a:xfrm>
            <a:prstGeom prst="star5">
              <a:avLst/>
            </a:prstGeom>
            <a:solidFill>
              <a:srgbClr val="FDD6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" name="內容版面配置區 6">
            <a:extLst>
              <a:ext uri="{FF2B5EF4-FFF2-40B4-BE49-F238E27FC236}">
                <a16:creationId xmlns:a16="http://schemas.microsoft.com/office/drawing/2014/main" id="{39F644DD-1105-AEDE-5B19-3862D9F33B7B}"/>
              </a:ext>
            </a:extLst>
          </p:cNvPr>
          <p:cNvSpPr txBox="1">
            <a:spLocks/>
          </p:cNvSpPr>
          <p:nvPr/>
        </p:nvSpPr>
        <p:spPr>
          <a:xfrm>
            <a:off x="1460286" y="4051306"/>
            <a:ext cx="8959478" cy="1084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小組將車輪已塗上顏料的紙摺模型車輛，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3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道路圖上右轉彎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A9035174-2B79-5702-D1A3-A8CB5C6DDFC8}"/>
              </a:ext>
            </a:extLst>
          </p:cNvPr>
          <p:cNvSpPr txBox="1">
            <a:spLocks/>
          </p:cNvSpPr>
          <p:nvPr/>
        </p:nvSpPr>
        <p:spPr>
          <a:xfrm>
            <a:off x="1460286" y="5383277"/>
            <a:ext cx="6379570" cy="638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觀察前、後車輪在右轉彎過程中的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3000"/>
              </a:lnSpc>
              <a:buFont typeface="Arial" panose="020B0604020202020204" pitchFamily="34" charset="0"/>
              <a:buNone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軌跡變化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DEADF896-05B4-19D7-85C7-ACBD4BD1B37A}"/>
              </a:ext>
            </a:extLst>
          </p:cNvPr>
          <p:cNvSpPr/>
          <p:nvPr/>
        </p:nvSpPr>
        <p:spPr>
          <a:xfrm>
            <a:off x="920641" y="5333270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EB3E778-6C7E-8B9F-D375-F7730D7BA0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23196" r="6323" b="27676"/>
          <a:stretch/>
        </p:blipFill>
        <p:spPr>
          <a:xfrm>
            <a:off x="8762206" y="2036451"/>
            <a:ext cx="3025479" cy="16767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4F2AEEB-5C3E-7EF9-792E-C3F4D8F9CC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t="32716" r="6323" b="17659"/>
          <a:stretch/>
        </p:blipFill>
        <p:spPr>
          <a:xfrm>
            <a:off x="8272968" y="4468046"/>
            <a:ext cx="3349826" cy="18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10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11671AB-CDFE-8C58-26F4-8BD1B88800AB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72DD170-EC39-72F6-08C7-6BE2C76FB00D}"/>
              </a:ext>
            </a:extLst>
          </p:cNvPr>
          <p:cNvGrpSpPr/>
          <p:nvPr/>
        </p:nvGrpSpPr>
        <p:grpSpPr>
          <a:xfrm>
            <a:off x="870988" y="821792"/>
            <a:ext cx="3116395" cy="904512"/>
            <a:chOff x="1350673" y="384643"/>
            <a:chExt cx="3116395" cy="904512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58A01DB4-59CC-926F-3B16-A69432188543}"/>
                </a:ext>
              </a:extLst>
            </p:cNvPr>
            <p:cNvSpPr/>
            <p:nvPr/>
          </p:nvSpPr>
          <p:spPr>
            <a:xfrm>
              <a:off x="1350673" y="384643"/>
              <a:ext cx="3116395" cy="904512"/>
            </a:xfrm>
            <a:prstGeom prst="roundRect">
              <a:avLst/>
            </a:prstGeom>
            <a:solidFill>
              <a:srgbClr val="D94B2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96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9263" algn="l"/>
                </a:tabLst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小組分享</a:t>
              </a:r>
            </a:p>
          </p:txBody>
        </p:sp>
        <p:sp>
          <p:nvSpPr>
            <p:cNvPr id="23" name="星形: 五角 22">
              <a:extLst>
                <a:ext uri="{FF2B5EF4-FFF2-40B4-BE49-F238E27FC236}">
                  <a16:creationId xmlns:a16="http://schemas.microsoft.com/office/drawing/2014/main" id="{0C405A39-B452-6200-86D2-9880750960F1}"/>
                </a:ext>
              </a:extLst>
            </p:cNvPr>
            <p:cNvSpPr/>
            <p:nvPr/>
          </p:nvSpPr>
          <p:spPr>
            <a:xfrm rot="20793031">
              <a:off x="1625228" y="571808"/>
              <a:ext cx="530180" cy="530180"/>
            </a:xfrm>
            <a:prstGeom prst="star5">
              <a:avLst/>
            </a:prstGeom>
            <a:solidFill>
              <a:srgbClr val="FDD6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5" name="內容版面配置區 6">
            <a:extLst>
              <a:ext uri="{FF2B5EF4-FFF2-40B4-BE49-F238E27FC236}">
                <a16:creationId xmlns:a16="http://schemas.microsoft.com/office/drawing/2014/main" id="{56F5309F-B798-72F9-E4DB-92BDFB17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704" y="2165393"/>
            <a:ext cx="10870603" cy="1453205"/>
          </a:xfrm>
        </p:spPr>
        <p:txBody>
          <a:bodyPr>
            <a:noAutofit/>
          </a:bodyPr>
          <a:lstStyle/>
          <a:p>
            <a:pPr marL="0" indent="0">
              <a:lnSpc>
                <a:spcPts val="4400"/>
              </a:lnSpc>
              <a:buNone/>
            </a:pP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小組請展示實驗結果，</a:t>
            </a:r>
            <a:endParaRPr lang="en-US" altLang="zh-TW" sz="3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400"/>
              </a:lnSpc>
              <a:buNone/>
            </a:pP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說明藍色車輪軌跡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前輪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與紅色車輪軌跡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後輪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的變化。</a:t>
            </a:r>
            <a:endParaRPr lang="en-US" altLang="zh-TW" sz="3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C665849B-192E-93A5-9298-9481D891B4F0}"/>
              </a:ext>
            </a:extLst>
          </p:cNvPr>
          <p:cNvGrpSpPr/>
          <p:nvPr/>
        </p:nvGrpSpPr>
        <p:grpSpPr>
          <a:xfrm>
            <a:off x="351870" y="4057687"/>
            <a:ext cx="11436321" cy="1893499"/>
            <a:chOff x="466695" y="3877714"/>
            <a:chExt cx="11255090" cy="1893499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3E671B38-EDAA-7E60-2188-A0D60401DE83}"/>
                </a:ext>
              </a:extLst>
            </p:cNvPr>
            <p:cNvSpPr/>
            <p:nvPr/>
          </p:nvSpPr>
          <p:spPr>
            <a:xfrm>
              <a:off x="1359518" y="3877714"/>
              <a:ext cx="10362267" cy="189349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539750"/>
              <a:r>
                <a:rPr lang="zh-TW" altLang="en-US" sz="3200" b="1" dirty="0">
                  <a:solidFill>
                    <a:srgbClr val="D94B27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我們發現了</a:t>
              </a:r>
              <a:r>
                <a:rPr lang="en-US" altLang="zh-TW" sz="3200" b="1" dirty="0">
                  <a:solidFill>
                    <a:srgbClr val="D94B27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</a:t>
              </a:r>
            </a:p>
            <a:p>
              <a:pPr marL="1323975" indent="-514350">
                <a:buFont typeface="+mj-lt"/>
                <a:buAutoNum type="arabicPeriod"/>
              </a:pPr>
              <a:r>
                <a:rPr lang="zh-TW" altLang="en-US" sz="32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車輛右轉彎時，內側車輪的前、後輪軌跡會不同。</a:t>
              </a:r>
              <a:endParaRPr lang="en-US" altLang="zh-TW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1323975" indent="-514350">
                <a:buFont typeface="+mj-lt"/>
                <a:buAutoNum type="arabicPeriod"/>
              </a:pPr>
              <a:r>
                <a:rPr lang="zh-TW" altLang="en-US" sz="32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後輪軌跡</a:t>
              </a:r>
              <a:r>
                <a:rPr lang="en-US" altLang="zh-TW" sz="32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32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紅色</a:t>
              </a:r>
              <a:r>
                <a:rPr lang="en-US" altLang="zh-TW" sz="32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r>
                <a:rPr lang="zh-TW" altLang="en-US" sz="32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會往前輪軌跡</a:t>
              </a:r>
              <a:r>
                <a:rPr lang="en-US" altLang="zh-TW" sz="32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32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藍色</a:t>
              </a:r>
              <a:r>
                <a:rPr lang="en-US" altLang="zh-TW" sz="32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r>
                <a:rPr lang="zh-TW" altLang="en-US" sz="32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的內側偏移。</a:t>
              </a: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F0C1ADF0-4609-384D-80BB-083BEB0DE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95" y="3979019"/>
              <a:ext cx="1785645" cy="1690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903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697"/>
            <a:ext cx="6797100" cy="4807303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0D09C783-15BA-FCD2-53F4-3293581A8573}"/>
              </a:ext>
            </a:extLst>
          </p:cNvPr>
          <p:cNvGrpSpPr/>
          <p:nvPr/>
        </p:nvGrpSpPr>
        <p:grpSpPr>
          <a:xfrm>
            <a:off x="1620454" y="2207862"/>
            <a:ext cx="628512" cy="1487925"/>
            <a:chOff x="3201946" y="2063566"/>
            <a:chExt cx="628512" cy="148792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946" y="2619169"/>
              <a:ext cx="573955" cy="932322"/>
            </a:xfrm>
            <a:prstGeom prst="rect">
              <a:avLst/>
            </a:prstGeom>
          </p:spPr>
        </p:pic>
        <p:sp>
          <p:nvSpPr>
            <p:cNvPr id="14" name="標題 1"/>
            <p:cNvSpPr txBox="1">
              <a:spLocks/>
            </p:cNvSpPr>
            <p:nvPr/>
          </p:nvSpPr>
          <p:spPr>
            <a:xfrm>
              <a:off x="3201946" y="2063566"/>
              <a:ext cx="628512" cy="6923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  <a:sym typeface="Wingdings 2" panose="05020102010507070707" pitchFamily="18" charset="2"/>
                </a:rPr>
                <a:t></a:t>
              </a:r>
              <a:endPara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j-cs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7C98DED-CDFD-FF37-96FC-79881D1A09C0}"/>
              </a:ext>
            </a:extLst>
          </p:cNvPr>
          <p:cNvGrpSpPr/>
          <p:nvPr/>
        </p:nvGrpSpPr>
        <p:grpSpPr>
          <a:xfrm>
            <a:off x="4311223" y="2442340"/>
            <a:ext cx="1094053" cy="1119374"/>
            <a:chOff x="7531311" y="1250168"/>
            <a:chExt cx="1094053" cy="111937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466" y="1436575"/>
              <a:ext cx="565898" cy="932967"/>
            </a:xfrm>
            <a:prstGeom prst="rect">
              <a:avLst/>
            </a:prstGeom>
          </p:spPr>
        </p:pic>
        <p:sp>
          <p:nvSpPr>
            <p:cNvPr id="15" name="標題 1"/>
            <p:cNvSpPr txBox="1">
              <a:spLocks/>
            </p:cNvSpPr>
            <p:nvPr/>
          </p:nvSpPr>
          <p:spPr>
            <a:xfrm>
              <a:off x="7531311" y="1250168"/>
              <a:ext cx="628512" cy="6923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  <a:sym typeface="Wingdings 2" panose="05020102010507070707" pitchFamily="18" charset="2"/>
                </a:rPr>
                <a:t></a:t>
              </a:r>
              <a:endPara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j-cs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AA4D3E9-270A-021A-F3A3-8EF32CFFBA1F}"/>
              </a:ext>
            </a:extLst>
          </p:cNvPr>
          <p:cNvGrpSpPr/>
          <p:nvPr/>
        </p:nvGrpSpPr>
        <p:grpSpPr>
          <a:xfrm>
            <a:off x="4311223" y="5112331"/>
            <a:ext cx="1128752" cy="1110943"/>
            <a:chOff x="6830011" y="4079549"/>
            <a:chExt cx="1128752" cy="111094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632" y="4079549"/>
              <a:ext cx="574131" cy="1110943"/>
            </a:xfrm>
            <a:prstGeom prst="rect">
              <a:avLst/>
            </a:prstGeom>
          </p:spPr>
        </p:pic>
        <p:sp>
          <p:nvSpPr>
            <p:cNvPr id="22" name="標題 1"/>
            <p:cNvSpPr txBox="1">
              <a:spLocks/>
            </p:cNvSpPr>
            <p:nvPr/>
          </p:nvSpPr>
          <p:spPr>
            <a:xfrm>
              <a:off x="6830011" y="4370087"/>
              <a:ext cx="628512" cy="6923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  <a:sym typeface="Wingdings 2" panose="05020102010507070707" pitchFamily="18" charset="2"/>
                </a:rPr>
                <a:t></a:t>
              </a:r>
              <a:endPara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j-cs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E85D376B-A80B-AB11-1A54-45CFD04B1E95}"/>
              </a:ext>
            </a:extLst>
          </p:cNvPr>
          <p:cNvSpPr/>
          <p:nvPr/>
        </p:nvSpPr>
        <p:spPr>
          <a:xfrm>
            <a:off x="1350673" y="384642"/>
            <a:ext cx="9097471" cy="1325585"/>
          </a:xfrm>
          <a:prstGeom prst="roundRect">
            <a:avLst/>
          </a:prstGeom>
          <a:solidFill>
            <a:srgbClr val="3795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做完實驗後，我們再一次觀察</a:t>
            </a:r>
            <a:r>
              <a:rPr lang="zh-TW" altLang="en-US" sz="3600" b="1" u="sng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斑小看</a:t>
            </a:r>
            <a:r>
              <a:rPr lang="zh-TW" altLang="en-US" sz="36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等待過馬路前的位置</a:t>
            </a:r>
            <a:r>
              <a:rPr lang="en-US" altLang="zh-TW" sz="36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kumimoji="0" lang="zh-TW" altLang="en-US" sz="3600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FB50EA7-6C0D-AB33-35F2-9E28F549E735}"/>
              </a:ext>
            </a:extLst>
          </p:cNvPr>
          <p:cNvSpPr/>
          <p:nvPr/>
        </p:nvSpPr>
        <p:spPr>
          <a:xfrm>
            <a:off x="7114810" y="2900246"/>
            <a:ext cx="4832351" cy="3588102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79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站在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Wingdings 2" panose="05020102010507070707" pitchFamily="18" charset="2"/>
              </a:rPr>
              <a:t>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車道上、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Wingdings 2" panose="05020102010507070707" pitchFamily="18" charset="2"/>
              </a:rPr>
              <a:t>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接近車道的人行道邊緣</a:t>
            </a:r>
            <a:r>
              <a:rPr lang="zh-TW" altLang="en-US" sz="3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可能會被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D94B27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轉彎的車輛輾到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而受傷。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所以</a:t>
            </a:r>
            <a:r>
              <a:rPr kumimoji="0" lang="zh-TW" altLang="en-US" sz="3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斑小看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D94B27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站在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D94B27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Wingdings 2" panose="05020102010507070707" pitchFamily="18" charset="2"/>
              </a:rPr>
              <a:t></a:t>
            </a:r>
            <a:r>
              <a:rPr lang="zh-TW" altLang="en-US" sz="34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人行道上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D94B27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才安全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92" y="2248266"/>
            <a:ext cx="936135" cy="886458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193E477-E5CC-2D10-0045-93B79479EE2A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</p:spTree>
    <p:extLst>
      <p:ext uri="{BB962C8B-B14F-4D97-AF65-F5344CB8AC3E}">
        <p14:creationId xmlns:p14="http://schemas.microsoft.com/office/powerpoint/2010/main" val="6138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3"/>
          <p:cNvSpPr/>
          <p:nvPr/>
        </p:nvSpPr>
        <p:spPr>
          <a:xfrm>
            <a:off x="3462729" y="644630"/>
            <a:ext cx="8154648" cy="4452026"/>
          </a:xfrm>
          <a:prstGeom prst="cloudCallout">
            <a:avLst>
              <a:gd name="adj1" fmla="val -62456"/>
              <a:gd name="adj2" fmla="val 34563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22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D847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接著，</a:t>
            </a:r>
            <a:endParaRPr lang="en-US" altLang="zh-TW" sz="4000" b="1" dirty="0">
              <a:solidFill>
                <a:srgbClr val="D8472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1022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D847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請各組再觀察一次</a:t>
            </a:r>
            <a:endParaRPr lang="en-US" altLang="zh-TW" sz="4000" b="1" dirty="0">
              <a:solidFill>
                <a:srgbClr val="D8472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1022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D847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剛才實驗的道路圖，</a:t>
            </a:r>
            <a:endParaRPr lang="en-US" altLang="zh-TW" sz="4000" b="1" dirty="0">
              <a:solidFill>
                <a:srgbClr val="D8472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D847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並準備一把尺。</a:t>
            </a:r>
            <a:endParaRPr lang="en-US" altLang="zh-TW" sz="4000" b="1" dirty="0">
              <a:solidFill>
                <a:srgbClr val="D8472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717938E-E17E-FA99-E29D-CBEC66EA86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t="34831" r="49830" b="2638"/>
          <a:stretch/>
        </p:blipFill>
        <p:spPr>
          <a:xfrm>
            <a:off x="335437" y="3429000"/>
            <a:ext cx="2287841" cy="36776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7DD919D-E838-BB44-8493-BE86766E3085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</p:spTree>
    <p:extLst>
      <p:ext uri="{BB962C8B-B14F-4D97-AF65-F5344CB8AC3E}">
        <p14:creationId xmlns:p14="http://schemas.microsoft.com/office/powerpoint/2010/main" val="172148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11671AB-CDFE-8C58-26F4-8BD1B88800AB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6834C6B7-EC4A-A63F-465E-92432EB1327C}"/>
              </a:ext>
            </a:extLst>
          </p:cNvPr>
          <p:cNvSpPr/>
          <p:nvPr/>
        </p:nvSpPr>
        <p:spPr>
          <a:xfrm>
            <a:off x="920641" y="2249601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內容版面配置區 6">
            <a:extLst>
              <a:ext uri="{FF2B5EF4-FFF2-40B4-BE49-F238E27FC236}">
                <a16:creationId xmlns:a16="http://schemas.microsoft.com/office/drawing/2014/main" id="{27120907-0F1D-7C45-4CEE-351D2ECC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287" y="2223417"/>
            <a:ext cx="9662416" cy="1084202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每組以尺測量右前輪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藍色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和右後輪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紅色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軌跡之間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的最大寬度。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E3392636-887E-3F0A-BEF6-2AE9C1CEC102}"/>
              </a:ext>
            </a:extLst>
          </p:cNvPr>
          <p:cNvSpPr/>
          <p:nvPr/>
        </p:nvSpPr>
        <p:spPr>
          <a:xfrm>
            <a:off x="920641" y="3499128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72DD170-EC39-72F6-08C7-6BE2C76FB00D}"/>
              </a:ext>
            </a:extLst>
          </p:cNvPr>
          <p:cNvGrpSpPr/>
          <p:nvPr/>
        </p:nvGrpSpPr>
        <p:grpSpPr>
          <a:xfrm>
            <a:off x="870988" y="821792"/>
            <a:ext cx="3116395" cy="904512"/>
            <a:chOff x="1350673" y="384643"/>
            <a:chExt cx="3116395" cy="904512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58A01DB4-59CC-926F-3B16-A69432188543}"/>
                </a:ext>
              </a:extLst>
            </p:cNvPr>
            <p:cNvSpPr/>
            <p:nvPr/>
          </p:nvSpPr>
          <p:spPr>
            <a:xfrm>
              <a:off x="1350673" y="384643"/>
              <a:ext cx="3116395" cy="904512"/>
            </a:xfrm>
            <a:prstGeom prst="roundRect">
              <a:avLst/>
            </a:prstGeom>
            <a:solidFill>
              <a:srgbClr val="D94B2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96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9263" algn="l"/>
                </a:tabLst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活動方式</a:t>
              </a:r>
            </a:p>
          </p:txBody>
        </p:sp>
        <p:sp>
          <p:nvSpPr>
            <p:cNvPr id="23" name="星形: 五角 22">
              <a:extLst>
                <a:ext uri="{FF2B5EF4-FFF2-40B4-BE49-F238E27FC236}">
                  <a16:creationId xmlns:a16="http://schemas.microsoft.com/office/drawing/2014/main" id="{0C405A39-B452-6200-86D2-9880750960F1}"/>
                </a:ext>
              </a:extLst>
            </p:cNvPr>
            <p:cNvSpPr/>
            <p:nvPr/>
          </p:nvSpPr>
          <p:spPr>
            <a:xfrm rot="20793031">
              <a:off x="1625228" y="571808"/>
              <a:ext cx="530180" cy="530180"/>
            </a:xfrm>
            <a:prstGeom prst="star5">
              <a:avLst/>
            </a:prstGeom>
            <a:solidFill>
              <a:srgbClr val="FDD6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" name="內容版面配置區 6">
            <a:extLst>
              <a:ext uri="{FF2B5EF4-FFF2-40B4-BE49-F238E27FC236}">
                <a16:creationId xmlns:a16="http://schemas.microsoft.com/office/drawing/2014/main" id="{39F644DD-1105-AEDE-5B19-3862D9F33B7B}"/>
              </a:ext>
            </a:extLst>
          </p:cNvPr>
          <p:cNvSpPr txBox="1">
            <a:spLocks/>
          </p:cNvSpPr>
          <p:nvPr/>
        </p:nvSpPr>
        <p:spPr>
          <a:xfrm>
            <a:off x="1460285" y="3496672"/>
            <a:ext cx="9811073" cy="1084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請小組向全班展示模型車輛並分享測量結果，例如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我們組實驗的是公車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前、後輪軌跡之間最大的寬度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是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6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公分。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33EB8A0-511A-ABFF-B3F6-CA5276188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047" y="4663029"/>
            <a:ext cx="2766201" cy="17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6AAA7999-BC61-F85E-26CE-50FC7D79D6DC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4D8014B-6045-4146-31D9-FDC0385E2EBB}"/>
              </a:ext>
            </a:extLst>
          </p:cNvPr>
          <p:cNvSpPr/>
          <p:nvPr/>
        </p:nvSpPr>
        <p:spPr>
          <a:xfrm>
            <a:off x="587442" y="926839"/>
            <a:ext cx="11017112" cy="539151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400" noProof="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1CC035B4-5A32-50ED-A79E-0D1F3D9A609B}"/>
              </a:ext>
            </a:extLst>
          </p:cNvPr>
          <p:cNvSpPr/>
          <p:nvPr/>
        </p:nvSpPr>
        <p:spPr>
          <a:xfrm>
            <a:off x="4432090" y="459593"/>
            <a:ext cx="3327817" cy="904512"/>
          </a:xfrm>
          <a:prstGeom prst="roundRect">
            <a:avLst/>
          </a:prstGeom>
          <a:solidFill>
            <a:srgbClr val="D94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結果是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91980B8-D040-ED42-E2FB-A95CE4046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33" y="1501288"/>
            <a:ext cx="3784605" cy="267554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FC4010D-CB27-DC60-E963-66E3DE2DBE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25" y="1501288"/>
            <a:ext cx="3784604" cy="2675547"/>
          </a:xfrm>
          <a:prstGeom prst="rect">
            <a:avLst/>
          </a:prstGeom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A545F5E9-2CFA-4A9C-0DC9-FAA014A2D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316" y="1591227"/>
            <a:ext cx="1135714" cy="504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000" b="1" dirty="0">
                <a:effectLst>
                  <a:glow rad="635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小客車</a:t>
            </a: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804E13E2-FF1C-BEA1-E216-C48DDE2B78B0}"/>
              </a:ext>
            </a:extLst>
          </p:cNvPr>
          <p:cNvSpPr txBox="1">
            <a:spLocks/>
          </p:cNvSpPr>
          <p:nvPr/>
        </p:nvSpPr>
        <p:spPr>
          <a:xfrm>
            <a:off x="9169924" y="1591227"/>
            <a:ext cx="1135714" cy="504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000" b="1" dirty="0">
                <a:effectLst>
                  <a:glow rad="635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大客車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0C1D831-9A41-BDD7-9652-91CF06188D38}"/>
              </a:ext>
            </a:extLst>
          </p:cNvPr>
          <p:cNvSpPr txBox="1"/>
          <p:nvPr/>
        </p:nvSpPr>
        <p:spPr>
          <a:xfrm>
            <a:off x="1344528" y="4296755"/>
            <a:ext cx="96986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車輛的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車身愈長</a:t>
            </a: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前、後輪的輪軸距離愈遠</a:t>
            </a: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前輪</a:t>
            </a:r>
            <a:r>
              <a:rPr kumimoji="0" lang="en-US" altLang="zh-TW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藍色</a:t>
            </a:r>
            <a:r>
              <a:rPr kumimoji="0" lang="en-US" altLang="zh-TW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和後輪</a:t>
            </a:r>
            <a:r>
              <a:rPr kumimoji="0" lang="en-US" altLang="zh-TW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紅色</a:t>
            </a:r>
            <a:r>
              <a:rPr kumimoji="0" lang="en-US" altLang="zh-TW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軌跡間的寬度也愈大</a:t>
            </a: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兩個軌跡之間的範圍就是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94B27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「內輪差」</a:t>
            </a: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0124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954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26DB0A4B-6CAB-28B8-DFD6-CB956460A0AE}"/>
              </a:ext>
            </a:extLst>
          </p:cNvPr>
          <p:cNvGrpSpPr/>
          <p:nvPr/>
        </p:nvGrpSpPr>
        <p:grpSpPr>
          <a:xfrm>
            <a:off x="2267471" y="1747195"/>
            <a:ext cx="7657056" cy="4343918"/>
            <a:chOff x="2267472" y="1964649"/>
            <a:chExt cx="7657056" cy="434391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C12CB71-4558-1788-0D8C-17F477188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7472" y="1964649"/>
              <a:ext cx="7657056" cy="3943808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D2F15A2F-74B9-BF73-D7C6-81CDFC7275B6}"/>
                </a:ext>
              </a:extLst>
            </p:cNvPr>
            <p:cNvSpPr txBox="1"/>
            <p:nvPr/>
          </p:nvSpPr>
          <p:spPr>
            <a:xfrm>
              <a:off x="2267473" y="5908457"/>
              <a:ext cx="7657055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點選上方播放鈕播放影片</a:t>
              </a:r>
              <a:r>
                <a:rPr lang="en-US" altLang="zh-TW" sz="16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(00:08-01:47)</a:t>
              </a:r>
              <a:endPara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111671AB-CDFE-8C58-26F4-8BD1B88800AB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B9B77A3-8C4F-6676-A0CC-14DC5AE19C09}"/>
              </a:ext>
            </a:extLst>
          </p:cNvPr>
          <p:cNvSpPr/>
          <p:nvPr/>
        </p:nvSpPr>
        <p:spPr>
          <a:xfrm>
            <a:off x="4193498" y="577015"/>
            <a:ext cx="3805004" cy="904512"/>
          </a:xfrm>
          <a:prstGeom prst="roundRect">
            <a:avLst/>
          </a:prstGeom>
          <a:solidFill>
            <a:srgbClr val="D94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內輪差影片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60E0F7C0-4E02-C708-CBB9-91DCEF960E2B}"/>
              </a:ext>
            </a:extLst>
          </p:cNvPr>
          <p:cNvGrpSpPr/>
          <p:nvPr/>
        </p:nvGrpSpPr>
        <p:grpSpPr>
          <a:xfrm>
            <a:off x="5507969" y="3719099"/>
            <a:ext cx="1176059" cy="792039"/>
            <a:chOff x="3243094" y="5267994"/>
            <a:chExt cx="914400" cy="615820"/>
          </a:xfrm>
        </p:grpSpPr>
        <p:sp>
          <p:nvSpPr>
            <p:cNvPr id="11" name="Google Shape;94;p1">
              <a:hlinkClick r:id="rId5"/>
              <a:extLst>
                <a:ext uri="{FF2B5EF4-FFF2-40B4-BE49-F238E27FC236}">
                  <a16:creationId xmlns:a16="http://schemas.microsoft.com/office/drawing/2014/main" id="{D94E3CA1-CB4B-2A40-9E65-3C870F9A6EFC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5;p1">
              <a:hlinkClick r:id="rId5"/>
              <a:extLst>
                <a:ext uri="{FF2B5EF4-FFF2-40B4-BE49-F238E27FC236}">
                  <a16:creationId xmlns:a16="http://schemas.microsoft.com/office/drawing/2014/main" id="{C0CB01B7-1AB1-6875-1C9E-E70A0DAC8837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67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6AAA7999-BC61-F85E-26CE-50FC7D79D6DC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4D8014B-6045-4146-31D9-FDC0385E2EBB}"/>
              </a:ext>
            </a:extLst>
          </p:cNvPr>
          <p:cNvSpPr/>
          <p:nvPr/>
        </p:nvSpPr>
        <p:spPr>
          <a:xfrm>
            <a:off x="587442" y="926839"/>
            <a:ext cx="11017112" cy="539151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0C1D831-9A41-BDD7-9652-91CF06188D38}"/>
              </a:ext>
            </a:extLst>
          </p:cNvPr>
          <p:cNvSpPr txBox="1"/>
          <p:nvPr/>
        </p:nvSpPr>
        <p:spPr>
          <a:xfrm>
            <a:off x="998936" y="1831351"/>
            <a:ext cx="10078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</a:t>
            </a:r>
            <a:r>
              <a:rPr lang="zh-TW" altLang="en-US" sz="36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車輛愈長</a:t>
            </a:r>
            <a:r>
              <a:rPr lang="zh-TW" altLang="en-US" sz="3600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前後車輪軸的距離愈遠</a:t>
            </a:r>
            <a:r>
              <a:rPr lang="zh-TW" altLang="en-US" sz="3600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內輪差也愈大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，所以過馬路時停在轉彎處都要注意。</a:t>
            </a:r>
            <a:endParaRPr lang="en-US" altLang="zh-TW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199F740-12B0-E88F-6A01-FC2113332C66}"/>
              </a:ext>
            </a:extLst>
          </p:cNvPr>
          <p:cNvSpPr/>
          <p:nvPr/>
        </p:nvSpPr>
        <p:spPr>
          <a:xfrm>
            <a:off x="2921029" y="474583"/>
            <a:ext cx="6234608" cy="904512"/>
          </a:xfrm>
          <a:prstGeom prst="roundRect">
            <a:avLst/>
          </a:prstGeom>
          <a:solidFill>
            <a:srgbClr val="D94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注意車輛轉彎的內輪差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C7FA55E-422A-CF64-F2F0-89DE571F3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62" y="3246941"/>
            <a:ext cx="4152276" cy="2591347"/>
          </a:xfrm>
          <a:prstGeom prst="rect">
            <a:avLst/>
          </a:prstGeom>
          <a:effectLst/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5DC2DA8D-C34D-418D-ED46-89C0944B45DE}"/>
              </a:ext>
            </a:extLst>
          </p:cNvPr>
          <p:cNvSpPr txBox="1"/>
          <p:nvPr/>
        </p:nvSpPr>
        <p:spPr>
          <a:xfrm>
            <a:off x="998936" y="3246941"/>
            <a:ext cx="55067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各種車輛經過時都不可以掉以輕心，尤其是</a:t>
            </a:r>
            <a:r>
              <a:rPr lang="zh-TW" altLang="en-US" sz="36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大型的車輛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，例如貨車、卡車、公車、遊覽車更要注意。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61835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6AAA7999-BC61-F85E-26CE-50FC7D79D6DC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停在哪裡才安全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4D8014B-6045-4146-31D9-FDC0385E2EBB}"/>
              </a:ext>
            </a:extLst>
          </p:cNvPr>
          <p:cNvSpPr/>
          <p:nvPr/>
        </p:nvSpPr>
        <p:spPr>
          <a:xfrm>
            <a:off x="587442" y="926839"/>
            <a:ext cx="11017112" cy="539151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0C1D831-9A41-BDD7-9652-91CF06188D38}"/>
              </a:ext>
            </a:extLst>
          </p:cNvPr>
          <p:cNvSpPr txBox="1"/>
          <p:nvPr/>
        </p:nvSpPr>
        <p:spPr>
          <a:xfrm>
            <a:off x="1393878" y="2135310"/>
            <a:ext cx="91643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在有人行道或騎樓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的地方，</a:t>
            </a:r>
            <a:endParaRPr lang="en-US" altLang="zh-TW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defRPr/>
            </a:pPr>
            <a:r>
              <a:rPr lang="zh-TW" altLang="en-US" sz="36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停在人行道或騎樓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等待。</a:t>
            </a:r>
            <a:endParaRPr lang="en-US" altLang="zh-TW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defRPr/>
            </a:pPr>
            <a:endParaRPr lang="en-US" altLang="zh-TW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沒有人行道和騎樓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時，</a:t>
            </a:r>
            <a:endParaRPr lang="en-US" altLang="zh-TW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defRPr/>
            </a:pP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盡量</a:t>
            </a:r>
            <a:r>
              <a:rPr lang="zh-TW" altLang="en-US" sz="36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停在遠離車道且能看見接近自己的車輛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的位置等待。</a:t>
            </a:r>
            <a:endParaRPr kumimoji="0" lang="en-US" altLang="zh-TW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199F740-12B0-E88F-6A01-FC2113332C66}"/>
              </a:ext>
            </a:extLst>
          </p:cNvPr>
          <p:cNvSpPr/>
          <p:nvPr/>
        </p:nvSpPr>
        <p:spPr>
          <a:xfrm>
            <a:off x="2359748" y="518933"/>
            <a:ext cx="7472499" cy="904512"/>
          </a:xfrm>
          <a:prstGeom prst="roundRect">
            <a:avLst/>
          </a:prstGeom>
          <a:solidFill>
            <a:srgbClr val="D94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等待穿越道路時停在安全的地方</a:t>
            </a:r>
          </a:p>
        </p:txBody>
      </p:sp>
    </p:spTree>
    <p:extLst>
      <p:ext uri="{BB962C8B-B14F-4D97-AF65-F5344CB8AC3E}">
        <p14:creationId xmlns:p14="http://schemas.microsoft.com/office/powerpoint/2010/main" val="43622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41100" y="3597664"/>
            <a:ext cx="5895786" cy="2507759"/>
          </a:xfrm>
        </p:spPr>
        <p:txBody>
          <a:bodyPr>
            <a:noAutofit/>
          </a:bodyPr>
          <a:lstStyle/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你認為誰的看法對呢？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我們穿越道路究竟需要多少時間呢？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怎麼判斷過還是不過呢？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446C89C-1CEC-3C0C-BBE2-C029E0DA84D9}"/>
              </a:ext>
            </a:extLst>
          </p:cNvPr>
          <p:cNvSpPr txBox="1"/>
          <p:nvPr/>
        </p:nvSpPr>
        <p:spPr>
          <a:xfrm>
            <a:off x="4169831" y="494420"/>
            <a:ext cx="3852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84722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想一想 說一說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84722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51FF54A-6628-D35B-ED66-15ED1D5046CE}"/>
              </a:ext>
            </a:extLst>
          </p:cNvPr>
          <p:cNvSpPr txBox="1"/>
          <p:nvPr/>
        </p:nvSpPr>
        <p:spPr>
          <a:xfrm>
            <a:off x="10365598" y="93895"/>
            <a:ext cx="1821401" cy="28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活動三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lang="zh-TW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道路的寬度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D689D0-3D5C-C17F-1B45-E8FE97ABDF24}"/>
              </a:ext>
            </a:extLst>
          </p:cNvPr>
          <p:cNvSpPr/>
          <p:nvPr/>
        </p:nvSpPr>
        <p:spPr>
          <a:xfrm>
            <a:off x="355112" y="1440968"/>
            <a:ext cx="11481774" cy="1494883"/>
          </a:xfrm>
          <a:prstGeom prst="roundRect">
            <a:avLst/>
          </a:prstGeom>
          <a:solidFill>
            <a:schemeClr val="bg1"/>
          </a:solidFill>
          <a:ln>
            <a:solidFill>
              <a:srgbClr val="379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ts val="4200"/>
              </a:lnSpc>
              <a:buNone/>
            </a:pPr>
            <a:r>
              <a:rPr lang="zh-TW" altLang="en-US" sz="3200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斑小聽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在路口看到小綠人還剩下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秒，就想趕快跑到對面，</a:t>
            </a:r>
            <a:endParaRPr lang="en-US" altLang="zh-TW" sz="3200" b="1" u="sng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zh-TW" altLang="en-US" sz="3200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斑想想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覺得只剩下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秒鐘就要紅燈了，時間不夠他們走到對面。</a:t>
            </a:r>
            <a:endParaRPr lang="en-US" altLang="zh-TW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3D050D0-563C-6020-D6D3-4C46C18D1F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" y="3339508"/>
            <a:ext cx="5376126" cy="3024072"/>
          </a:xfrm>
          <a:prstGeom prst="rect">
            <a:avLst/>
          </a:prstGeom>
          <a:effectLst>
            <a:glow rad="101600">
              <a:srgbClr val="379586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536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1040" y="762963"/>
            <a:ext cx="10869920" cy="998694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判斷</a:t>
            </a:r>
            <a:r>
              <a:rPr lang="zh-TW" altLang="en-US" sz="40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「可以過或不可以過」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有兩個要注意的地方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0880" t="27936" r="10473" b="30794"/>
          <a:stretch/>
        </p:blipFill>
        <p:spPr>
          <a:xfrm>
            <a:off x="3423557" y="4853668"/>
            <a:ext cx="5344885" cy="200433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0BA4903-B602-6526-32DD-A779F4191438}"/>
              </a:ext>
            </a:extLst>
          </p:cNvPr>
          <p:cNvSpPr txBox="1"/>
          <p:nvPr/>
        </p:nvSpPr>
        <p:spPr>
          <a:xfrm>
            <a:off x="10365598" y="93895"/>
            <a:ext cx="1821401" cy="28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活動三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lang="zh-TW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道路的寬度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75ABB175-9B4B-F7ED-E042-811540B81FDD}"/>
              </a:ext>
            </a:extLst>
          </p:cNvPr>
          <p:cNvGrpSpPr/>
          <p:nvPr/>
        </p:nvGrpSpPr>
        <p:grpSpPr>
          <a:xfrm>
            <a:off x="3237132" y="2004332"/>
            <a:ext cx="6287362" cy="998694"/>
            <a:chOff x="793735" y="691362"/>
            <a:chExt cx="6287362" cy="998694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CB78AFE-FB03-9E53-5095-0C236F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35" y="691362"/>
              <a:ext cx="6287362" cy="998694"/>
            </a:xfrm>
            <a:prstGeom prst="rect">
              <a:avLst/>
            </a:prstGeom>
          </p:spPr>
        </p:pic>
        <p:sp>
          <p:nvSpPr>
            <p:cNvPr id="15" name="內容版面配置區 2">
              <a:extLst>
                <a:ext uri="{FF2B5EF4-FFF2-40B4-BE49-F238E27FC236}">
                  <a16:creationId xmlns:a16="http://schemas.microsoft.com/office/drawing/2014/main" id="{D90B0FB0-B9C4-CB71-1B26-3CCA3DECA62F}"/>
                </a:ext>
              </a:extLst>
            </p:cNvPr>
            <p:cNvSpPr txBox="1">
              <a:spLocks/>
            </p:cNvSpPr>
            <p:nvPr/>
          </p:nvSpPr>
          <p:spPr>
            <a:xfrm>
              <a:off x="2386712" y="894668"/>
              <a:ext cx="3101407" cy="62207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TW" sz="36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sz="36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道路的寬度</a:t>
              </a:r>
              <a:endPara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AAFD51F-AD5A-4758-E73C-F1C6885D58E9}"/>
              </a:ext>
            </a:extLst>
          </p:cNvPr>
          <p:cNvGrpSpPr/>
          <p:nvPr/>
        </p:nvGrpSpPr>
        <p:grpSpPr>
          <a:xfrm>
            <a:off x="3237132" y="3429000"/>
            <a:ext cx="6287362" cy="998694"/>
            <a:chOff x="793735" y="691362"/>
            <a:chExt cx="6287362" cy="998694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D412C9D-8B74-C37B-956C-37B0B259C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35" y="691362"/>
              <a:ext cx="6287362" cy="998694"/>
            </a:xfrm>
            <a:prstGeom prst="rect">
              <a:avLst/>
            </a:prstGeom>
          </p:spPr>
        </p:pic>
        <p:sp>
          <p:nvSpPr>
            <p:cNvPr id="18" name="內容版面配置區 2">
              <a:extLst>
                <a:ext uri="{FF2B5EF4-FFF2-40B4-BE49-F238E27FC236}">
                  <a16:creationId xmlns:a16="http://schemas.microsoft.com/office/drawing/2014/main" id="{9EB1189C-8B41-DBEF-E4E4-206D3D83830C}"/>
                </a:ext>
              </a:extLst>
            </p:cNvPr>
            <p:cNvSpPr txBox="1">
              <a:spLocks/>
            </p:cNvSpPr>
            <p:nvPr/>
          </p:nvSpPr>
          <p:spPr>
            <a:xfrm>
              <a:off x="2386712" y="894668"/>
              <a:ext cx="3101407" cy="62207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TW" sz="36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TW" altLang="en-US" sz="36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走路的快慢</a:t>
              </a:r>
              <a:endPara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859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9A08859-0FF7-25EE-1D2C-DD159D2C6499}"/>
              </a:ext>
            </a:extLst>
          </p:cNvPr>
          <p:cNvSpPr/>
          <p:nvPr/>
        </p:nvSpPr>
        <p:spPr>
          <a:xfrm>
            <a:off x="587442" y="926839"/>
            <a:ext cx="11017112" cy="539151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D4782226-D68A-1D6E-C2F6-19B9C33E3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29" y="1938644"/>
            <a:ext cx="7452538" cy="422672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D73CCB-CCFF-2030-AA83-06654EFE16FC}"/>
              </a:ext>
            </a:extLst>
          </p:cNvPr>
          <p:cNvSpPr txBox="1"/>
          <p:nvPr/>
        </p:nvSpPr>
        <p:spPr>
          <a:xfrm>
            <a:off x="10365598" y="93895"/>
            <a:ext cx="1821401" cy="28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活動三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lang="zh-TW" altLang="en-US" sz="1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道路的寬度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AF7C9373-8667-12D0-8827-F7AA42F31B36}"/>
              </a:ext>
            </a:extLst>
          </p:cNvPr>
          <p:cNvSpPr/>
          <p:nvPr/>
        </p:nvSpPr>
        <p:spPr>
          <a:xfrm>
            <a:off x="2259873" y="557107"/>
            <a:ext cx="7452538" cy="1228556"/>
          </a:xfrm>
          <a:prstGeom prst="roundRect">
            <a:avLst/>
          </a:prstGeom>
          <a:solidFill>
            <a:srgbClr val="D94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5738"/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道路的寬度：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5738"/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猜猜看，圖片中的道路有多寬呢？</a:t>
            </a:r>
          </a:p>
        </p:txBody>
      </p:sp>
    </p:spTree>
    <p:extLst>
      <p:ext uri="{BB962C8B-B14F-4D97-AF65-F5344CB8AC3E}">
        <p14:creationId xmlns:p14="http://schemas.microsoft.com/office/powerpoint/2010/main" val="2476237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9A08859-0FF7-25EE-1D2C-DD159D2C6499}"/>
              </a:ext>
            </a:extLst>
          </p:cNvPr>
          <p:cNvSpPr/>
          <p:nvPr/>
        </p:nvSpPr>
        <p:spPr>
          <a:xfrm>
            <a:off x="587442" y="926839"/>
            <a:ext cx="11017112" cy="539151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D4782226-D68A-1D6E-C2F6-19B9C33E3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73" y="1661053"/>
            <a:ext cx="7672250" cy="43513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D73CCB-CCFF-2030-AA83-06654EFE16FC}"/>
              </a:ext>
            </a:extLst>
          </p:cNvPr>
          <p:cNvSpPr txBox="1"/>
          <p:nvPr/>
        </p:nvSpPr>
        <p:spPr>
          <a:xfrm>
            <a:off x="10365598" y="93895"/>
            <a:ext cx="1821401" cy="28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活動三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道路的寬度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EE58E37-877E-27B1-5E3A-09937C2C6940}"/>
              </a:ext>
            </a:extLst>
          </p:cNvPr>
          <p:cNvSpPr/>
          <p:nvPr/>
        </p:nvSpPr>
        <p:spPr>
          <a:xfrm>
            <a:off x="587442" y="4447439"/>
            <a:ext cx="11017112" cy="74950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這條道路有幾個車道呢？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82C32DD1-1512-6D66-B5AD-59FAEE3CD7D3}"/>
              </a:ext>
            </a:extLst>
          </p:cNvPr>
          <p:cNvCxnSpPr>
            <a:cxnSpLocks/>
          </p:cNvCxnSpPr>
          <p:nvPr/>
        </p:nvCxnSpPr>
        <p:spPr>
          <a:xfrm>
            <a:off x="4152275" y="4122295"/>
            <a:ext cx="1888760" cy="0"/>
          </a:xfrm>
          <a:prstGeom prst="straightConnector1">
            <a:avLst/>
          </a:prstGeom>
          <a:ln w="635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2FA0131-115D-BD1F-AC58-57F9E806BEA1}"/>
              </a:ext>
            </a:extLst>
          </p:cNvPr>
          <p:cNvCxnSpPr>
            <a:cxnSpLocks/>
          </p:cNvCxnSpPr>
          <p:nvPr/>
        </p:nvCxnSpPr>
        <p:spPr>
          <a:xfrm>
            <a:off x="6238407" y="4122295"/>
            <a:ext cx="1888760" cy="0"/>
          </a:xfrm>
          <a:prstGeom prst="straightConnector1">
            <a:avLst/>
          </a:prstGeom>
          <a:ln w="635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926B83E-DBCD-04A3-4062-1F4206D01DCA}"/>
              </a:ext>
            </a:extLst>
          </p:cNvPr>
          <p:cNvSpPr txBox="1"/>
          <p:nvPr/>
        </p:nvSpPr>
        <p:spPr>
          <a:xfrm>
            <a:off x="4991724" y="3164492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4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247489E-3A9A-AC44-AA8C-2DB3BEF374AB}"/>
              </a:ext>
            </a:extLst>
          </p:cNvPr>
          <p:cNvSpPr txBox="1"/>
          <p:nvPr/>
        </p:nvSpPr>
        <p:spPr>
          <a:xfrm>
            <a:off x="6461613" y="3164492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4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F9B3D432-028A-9616-8FFC-0AD38AA44B55}"/>
              </a:ext>
            </a:extLst>
          </p:cNvPr>
          <p:cNvSpPr/>
          <p:nvPr/>
        </p:nvSpPr>
        <p:spPr>
          <a:xfrm>
            <a:off x="5194300" y="579538"/>
            <a:ext cx="6095655" cy="827903"/>
          </a:xfrm>
          <a:prstGeom prst="roundRect">
            <a:avLst/>
          </a:prstGeom>
          <a:solidFill>
            <a:srgbClr val="F4C8B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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先知道一條道路有幾個車道</a:t>
            </a:r>
            <a:endParaRPr lang="en-US" altLang="zh-TW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6126C66-F247-2FCA-6ADD-6A2C2A76EA2D}"/>
              </a:ext>
            </a:extLst>
          </p:cNvPr>
          <p:cNvSpPr/>
          <p:nvPr/>
        </p:nvSpPr>
        <p:spPr>
          <a:xfrm>
            <a:off x="902044" y="579538"/>
            <a:ext cx="4582124" cy="827903"/>
          </a:xfrm>
          <a:prstGeom prst="roundRect">
            <a:avLst/>
          </a:prstGeom>
          <a:solidFill>
            <a:srgbClr val="D94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如何計算車道的寬度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426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9A08859-0FF7-25EE-1D2C-DD159D2C6499}"/>
              </a:ext>
            </a:extLst>
          </p:cNvPr>
          <p:cNvSpPr/>
          <p:nvPr/>
        </p:nvSpPr>
        <p:spPr>
          <a:xfrm>
            <a:off x="587442" y="926839"/>
            <a:ext cx="11017112" cy="539151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D4782226-D68A-1D6E-C2F6-19B9C33E3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4" y="2201219"/>
            <a:ext cx="4801272" cy="272305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D73CCB-CCFF-2030-AA83-06654EFE16FC}"/>
              </a:ext>
            </a:extLst>
          </p:cNvPr>
          <p:cNvSpPr txBox="1"/>
          <p:nvPr/>
        </p:nvSpPr>
        <p:spPr>
          <a:xfrm>
            <a:off x="10365598" y="93895"/>
            <a:ext cx="1821401" cy="28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活動三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道路的寬度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54737F-6A07-F503-9728-BB0988DCA5DD}"/>
              </a:ext>
            </a:extLst>
          </p:cNvPr>
          <p:cNvSpPr txBox="1">
            <a:spLocks/>
          </p:cNvSpPr>
          <p:nvPr/>
        </p:nvSpPr>
        <p:spPr>
          <a:xfrm>
            <a:off x="5860111" y="2309244"/>
            <a:ext cx="5533786" cy="2574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3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自行車道 ≥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1.2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3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機車道 ≥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1.5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3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主要道路、次要道路 ≥ </a:t>
            </a:r>
            <a:r>
              <a:rPr lang="en-US" altLang="zh-TW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endParaRPr lang="en-US" altLang="zh-TW" b="1" dirty="0">
              <a:solidFill>
                <a:srgbClr val="D94B2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3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公車專用道 ≥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3.25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3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快速道路 ≥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3.25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6D84081-1B2C-049C-C688-568743B681A7}"/>
              </a:ext>
            </a:extLst>
          </p:cNvPr>
          <p:cNvSpPr/>
          <p:nvPr/>
        </p:nvSpPr>
        <p:spPr>
          <a:xfrm>
            <a:off x="5194301" y="579538"/>
            <a:ext cx="5308942" cy="827903"/>
          </a:xfrm>
          <a:prstGeom prst="roundRect">
            <a:avLst/>
          </a:prstGeom>
          <a:solidFill>
            <a:srgbClr val="F4C8B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再認識一個車道的寬度</a:t>
            </a:r>
            <a:endParaRPr lang="en-US" altLang="zh-TW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A2A13954-8A24-DF16-E21E-F37A6B956F09}"/>
              </a:ext>
            </a:extLst>
          </p:cNvPr>
          <p:cNvSpPr/>
          <p:nvPr/>
        </p:nvSpPr>
        <p:spPr>
          <a:xfrm>
            <a:off x="902044" y="579538"/>
            <a:ext cx="4582124" cy="827903"/>
          </a:xfrm>
          <a:prstGeom prst="roundRect">
            <a:avLst/>
          </a:prstGeom>
          <a:solidFill>
            <a:srgbClr val="D94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如何計算車道的寬度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A820D71-A68F-D3CA-490B-9F9F484DDCF3}"/>
              </a:ext>
            </a:extLst>
          </p:cNvPr>
          <p:cNvCxnSpPr>
            <a:cxnSpLocks/>
          </p:cNvCxnSpPr>
          <p:nvPr/>
        </p:nvCxnSpPr>
        <p:spPr>
          <a:xfrm>
            <a:off x="1773745" y="4050091"/>
            <a:ext cx="1564388" cy="0"/>
          </a:xfrm>
          <a:prstGeom prst="straightConnector1">
            <a:avLst/>
          </a:prstGeom>
          <a:ln w="635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853364F9-BDA3-A028-3B39-E525FE9CAD93}"/>
              </a:ext>
            </a:extLst>
          </p:cNvPr>
          <p:cNvCxnSpPr>
            <a:cxnSpLocks/>
          </p:cNvCxnSpPr>
          <p:nvPr/>
        </p:nvCxnSpPr>
        <p:spPr>
          <a:xfrm>
            <a:off x="3494928" y="4050090"/>
            <a:ext cx="1589971" cy="1"/>
          </a:xfrm>
          <a:prstGeom prst="straightConnector1">
            <a:avLst/>
          </a:prstGeom>
          <a:ln w="635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513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9A08859-0FF7-25EE-1D2C-DD159D2C6499}"/>
              </a:ext>
            </a:extLst>
          </p:cNvPr>
          <p:cNvSpPr/>
          <p:nvPr/>
        </p:nvSpPr>
        <p:spPr>
          <a:xfrm>
            <a:off x="587442" y="926839"/>
            <a:ext cx="11017112" cy="539151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D4782226-D68A-1D6E-C2F6-19B9C33E3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0"/>
          <a:stretch/>
        </p:blipFill>
        <p:spPr>
          <a:xfrm>
            <a:off x="2259873" y="1661053"/>
            <a:ext cx="7672250" cy="366470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D73CCB-CCFF-2030-AA83-06654EFE16FC}"/>
              </a:ext>
            </a:extLst>
          </p:cNvPr>
          <p:cNvSpPr txBox="1"/>
          <p:nvPr/>
        </p:nvSpPr>
        <p:spPr>
          <a:xfrm>
            <a:off x="10365598" y="93895"/>
            <a:ext cx="1821401" cy="28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活動三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道路的寬度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82C32DD1-1512-6D66-B5AD-59FAEE3CD7D3}"/>
              </a:ext>
            </a:extLst>
          </p:cNvPr>
          <p:cNvCxnSpPr>
            <a:cxnSpLocks/>
          </p:cNvCxnSpPr>
          <p:nvPr/>
        </p:nvCxnSpPr>
        <p:spPr>
          <a:xfrm>
            <a:off x="4152275" y="4122295"/>
            <a:ext cx="1888760" cy="0"/>
          </a:xfrm>
          <a:prstGeom prst="straightConnector1">
            <a:avLst/>
          </a:prstGeom>
          <a:ln w="635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2FA0131-115D-BD1F-AC58-57F9E806BEA1}"/>
              </a:ext>
            </a:extLst>
          </p:cNvPr>
          <p:cNvCxnSpPr>
            <a:cxnSpLocks/>
          </p:cNvCxnSpPr>
          <p:nvPr/>
        </p:nvCxnSpPr>
        <p:spPr>
          <a:xfrm>
            <a:off x="6238407" y="4122295"/>
            <a:ext cx="1888760" cy="0"/>
          </a:xfrm>
          <a:prstGeom prst="straightConnector1">
            <a:avLst/>
          </a:prstGeom>
          <a:ln w="635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6126C66-F247-2FCA-6ADD-6A2C2A76EA2D}"/>
              </a:ext>
            </a:extLst>
          </p:cNvPr>
          <p:cNvSpPr/>
          <p:nvPr/>
        </p:nvSpPr>
        <p:spPr>
          <a:xfrm>
            <a:off x="4917350" y="576289"/>
            <a:ext cx="2642114" cy="827903"/>
          </a:xfrm>
          <a:prstGeom prst="roundRect">
            <a:avLst/>
          </a:prstGeom>
          <a:solidFill>
            <a:srgbClr val="D94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答案是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3AF3B7A-6EB1-6C65-B567-1512C0ED8E40}"/>
              </a:ext>
            </a:extLst>
          </p:cNvPr>
          <p:cNvSpPr txBox="1"/>
          <p:nvPr/>
        </p:nvSpPr>
        <p:spPr>
          <a:xfrm>
            <a:off x="2503545" y="5325762"/>
            <a:ext cx="746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3(</a:t>
            </a:r>
            <a:r>
              <a:rPr lang="zh-TW" altLang="en-US" sz="48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r>
              <a:rPr lang="en-US" altLang="zh-TW" sz="48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8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8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zh-TW" altLang="en-US" sz="48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8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2(</a:t>
            </a:r>
            <a:r>
              <a:rPr lang="zh-TW" altLang="en-US" sz="48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車道</a:t>
            </a:r>
            <a:r>
              <a:rPr lang="en-US" altLang="zh-TW" sz="48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)=6</a:t>
            </a:r>
            <a:r>
              <a:rPr lang="zh-TW" altLang="en-US" sz="48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</p:txBody>
      </p:sp>
    </p:spTree>
    <p:extLst>
      <p:ext uri="{BB962C8B-B14F-4D97-AF65-F5344CB8AC3E}">
        <p14:creationId xmlns:p14="http://schemas.microsoft.com/office/powerpoint/2010/main" val="99229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9A08859-0FF7-25EE-1D2C-DD159D2C6499}"/>
              </a:ext>
            </a:extLst>
          </p:cNvPr>
          <p:cNvSpPr/>
          <p:nvPr/>
        </p:nvSpPr>
        <p:spPr>
          <a:xfrm>
            <a:off x="587442" y="926839"/>
            <a:ext cx="11017112" cy="539151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D73CCB-CCFF-2030-AA83-06654EFE16FC}"/>
              </a:ext>
            </a:extLst>
          </p:cNvPr>
          <p:cNvSpPr txBox="1"/>
          <p:nvPr/>
        </p:nvSpPr>
        <p:spPr>
          <a:xfrm>
            <a:off x="10365598" y="93895"/>
            <a:ext cx="1821401" cy="28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活動三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道路的寬度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6126C66-F247-2FCA-6ADD-6A2C2A76EA2D}"/>
              </a:ext>
            </a:extLst>
          </p:cNvPr>
          <p:cNvSpPr/>
          <p:nvPr/>
        </p:nvSpPr>
        <p:spPr>
          <a:xfrm>
            <a:off x="1297459" y="576289"/>
            <a:ext cx="9724767" cy="827903"/>
          </a:xfrm>
          <a:prstGeom prst="roundRect">
            <a:avLst/>
          </a:prstGeom>
          <a:solidFill>
            <a:srgbClr val="D94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練習一下：</a:t>
            </a:r>
            <a:r>
              <a:rPr lang="zh-TW" altLang="en-US" sz="36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圖中的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道路的寬度大約幾公尺呢？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3AF3B7A-6EB1-6C65-B567-1512C0ED8E40}"/>
              </a:ext>
            </a:extLst>
          </p:cNvPr>
          <p:cNvSpPr txBox="1"/>
          <p:nvPr/>
        </p:nvSpPr>
        <p:spPr>
          <a:xfrm>
            <a:off x="7162664" y="3022431"/>
            <a:ext cx="4230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公尺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x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4(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車道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=12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公尺</a:t>
            </a:r>
          </a:p>
        </p:txBody>
      </p:sp>
      <p:pic>
        <p:nvPicPr>
          <p:cNvPr id="7" name="內容版面配置區 3">
            <a:extLst>
              <a:ext uri="{FF2B5EF4-FFF2-40B4-BE49-F238E27FC236}">
                <a16:creationId xmlns:a16="http://schemas.microsoft.com/office/drawing/2014/main" id="{113C2FB7-FBFB-1544-86BB-48DF9B3F2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64" y="1659928"/>
            <a:ext cx="5801784" cy="4351338"/>
          </a:xfr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2FE53DE-1429-039C-5C5E-162124A5AF52}"/>
              </a:ext>
            </a:extLst>
          </p:cNvPr>
          <p:cNvCxnSpPr>
            <a:cxnSpLocks/>
          </p:cNvCxnSpPr>
          <p:nvPr/>
        </p:nvCxnSpPr>
        <p:spPr>
          <a:xfrm>
            <a:off x="1409075" y="4777204"/>
            <a:ext cx="1259984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57D02B0-1A90-629E-6B1B-9573C5D26152}"/>
              </a:ext>
            </a:extLst>
          </p:cNvPr>
          <p:cNvCxnSpPr>
            <a:cxnSpLocks/>
          </p:cNvCxnSpPr>
          <p:nvPr/>
        </p:nvCxnSpPr>
        <p:spPr>
          <a:xfrm>
            <a:off x="2871291" y="4447690"/>
            <a:ext cx="1008731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7F0611F8-0FD7-D80F-8583-DFF6CA749129}"/>
              </a:ext>
            </a:extLst>
          </p:cNvPr>
          <p:cNvCxnSpPr>
            <a:cxnSpLocks/>
          </p:cNvCxnSpPr>
          <p:nvPr/>
        </p:nvCxnSpPr>
        <p:spPr>
          <a:xfrm>
            <a:off x="3975161" y="4451066"/>
            <a:ext cx="1098589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012CF5EA-AB41-77AD-0048-427313FB2B7F}"/>
              </a:ext>
            </a:extLst>
          </p:cNvPr>
          <p:cNvCxnSpPr>
            <a:cxnSpLocks/>
          </p:cNvCxnSpPr>
          <p:nvPr/>
        </p:nvCxnSpPr>
        <p:spPr>
          <a:xfrm>
            <a:off x="5198480" y="4739392"/>
            <a:ext cx="1301174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7141C23-C5D4-9F2F-C05E-0E52EC587085}"/>
              </a:ext>
            </a:extLst>
          </p:cNvPr>
          <p:cNvSpPr txBox="1"/>
          <p:nvPr/>
        </p:nvSpPr>
        <p:spPr>
          <a:xfrm>
            <a:off x="2018154" y="3908395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4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83C1E41-A213-B3B4-895D-947E8C433EEB}"/>
              </a:ext>
            </a:extLst>
          </p:cNvPr>
          <p:cNvSpPr txBox="1"/>
          <p:nvPr/>
        </p:nvSpPr>
        <p:spPr>
          <a:xfrm>
            <a:off x="3223965" y="3508282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4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75E3B28-53DE-99B3-0093-6AF917189DB1}"/>
              </a:ext>
            </a:extLst>
          </p:cNvPr>
          <p:cNvSpPr txBox="1"/>
          <p:nvPr/>
        </p:nvSpPr>
        <p:spPr>
          <a:xfrm>
            <a:off x="4170255" y="3494962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4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259ABE7-B79C-AD7E-35D1-8CD2A96C33E0}"/>
              </a:ext>
            </a:extLst>
          </p:cNvPr>
          <p:cNvSpPr txBox="1"/>
          <p:nvPr/>
        </p:nvSpPr>
        <p:spPr>
          <a:xfrm>
            <a:off x="5376066" y="383559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sz="4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74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647834" y="630165"/>
            <a:ext cx="8516611" cy="14460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斑斑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家族有四個兄弟姊妹，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分別是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斑停停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斑小看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斑小聽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斑想想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活動一</a:t>
            </a:r>
            <a:r>
              <a:rPr lang="en-US" altLang="zh-TW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斑斑家族過馬路</a:t>
            </a:r>
          </a:p>
        </p:txBody>
      </p:sp>
      <p:pic>
        <p:nvPicPr>
          <p:cNvPr id="4" name="Google Shape;103;p3"/>
          <p:cNvPicPr preferRelativeResize="0"/>
          <p:nvPr/>
        </p:nvPicPr>
        <p:blipFill rotWithShape="1">
          <a:blip r:embed="rId3">
            <a:alphaModFix/>
          </a:blip>
          <a:srcRect t="28958"/>
          <a:stretch/>
        </p:blipFill>
        <p:spPr>
          <a:xfrm>
            <a:off x="2638647" y="2614464"/>
            <a:ext cx="6800424" cy="276578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8C256600-B5AA-8A3B-E37C-A0E6B1D80E62}"/>
              </a:ext>
            </a:extLst>
          </p:cNvPr>
          <p:cNvSpPr/>
          <p:nvPr/>
        </p:nvSpPr>
        <p:spPr>
          <a:xfrm>
            <a:off x="2930186" y="2389977"/>
            <a:ext cx="1046608" cy="490653"/>
          </a:xfrm>
          <a:prstGeom prst="roundRect">
            <a:avLst/>
          </a:prstGeom>
          <a:solidFill>
            <a:srgbClr val="D847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斑停停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29A9D322-3C56-D57B-24B4-6F8E06172678}"/>
              </a:ext>
            </a:extLst>
          </p:cNvPr>
          <p:cNvSpPr/>
          <p:nvPr/>
        </p:nvSpPr>
        <p:spPr>
          <a:xfrm>
            <a:off x="4755269" y="2389976"/>
            <a:ext cx="1046608" cy="490653"/>
          </a:xfrm>
          <a:prstGeom prst="roundRect">
            <a:avLst/>
          </a:prstGeom>
          <a:solidFill>
            <a:srgbClr val="D847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斑小看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A79525D-C330-26EA-7953-197B1216786F}"/>
              </a:ext>
            </a:extLst>
          </p:cNvPr>
          <p:cNvSpPr/>
          <p:nvPr/>
        </p:nvSpPr>
        <p:spPr>
          <a:xfrm>
            <a:off x="6401932" y="2389976"/>
            <a:ext cx="1046608" cy="490653"/>
          </a:xfrm>
          <a:prstGeom prst="roundRect">
            <a:avLst/>
          </a:prstGeom>
          <a:solidFill>
            <a:srgbClr val="D847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斑小聽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880EA5D3-A12E-3450-76C6-F86E7DDF7E60}"/>
              </a:ext>
            </a:extLst>
          </p:cNvPr>
          <p:cNvSpPr/>
          <p:nvPr/>
        </p:nvSpPr>
        <p:spPr>
          <a:xfrm>
            <a:off x="8258397" y="2389976"/>
            <a:ext cx="1046608" cy="490653"/>
          </a:xfrm>
          <a:prstGeom prst="roundRect">
            <a:avLst/>
          </a:prstGeom>
          <a:solidFill>
            <a:srgbClr val="D847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斑想想</a:t>
            </a:r>
          </a:p>
        </p:txBody>
      </p:sp>
      <p:sp>
        <p:nvSpPr>
          <p:cNvPr id="11" name="內容版面配置區 6">
            <a:extLst>
              <a:ext uri="{FF2B5EF4-FFF2-40B4-BE49-F238E27FC236}">
                <a16:creationId xmlns:a16="http://schemas.microsoft.com/office/drawing/2014/main" id="{67CC4454-545E-73C8-D997-1546798A25A6}"/>
              </a:ext>
            </a:extLst>
          </p:cNvPr>
          <p:cNvSpPr txBox="1">
            <a:spLocks/>
          </p:cNvSpPr>
          <p:nvPr/>
        </p:nvSpPr>
        <p:spPr>
          <a:xfrm>
            <a:off x="2811170" y="5694026"/>
            <a:ext cx="8516611" cy="649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讓我們一起來看看他們發生了什麼事吧！</a:t>
            </a:r>
          </a:p>
        </p:txBody>
      </p:sp>
    </p:spTree>
    <p:extLst>
      <p:ext uri="{BB962C8B-B14F-4D97-AF65-F5344CB8AC3E}">
        <p14:creationId xmlns:p14="http://schemas.microsoft.com/office/powerpoint/2010/main" val="7892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3"/>
          <p:cNvSpPr/>
          <p:nvPr/>
        </p:nvSpPr>
        <p:spPr>
          <a:xfrm>
            <a:off x="595961" y="370894"/>
            <a:ext cx="9067022" cy="4452026"/>
          </a:xfrm>
          <a:prstGeom prst="cloudCallout">
            <a:avLst>
              <a:gd name="adj1" fmla="val 49153"/>
              <a:gd name="adj2" fmla="val 5232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022350"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學會計算道路寬度之後，接下來，</a:t>
            </a:r>
            <a:endParaRPr lang="en-US" altLang="zh-TW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defTabSz="1022350"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要來認識自己</a:t>
            </a:r>
            <a:r>
              <a:rPr lang="zh-TW" altLang="en-US" sz="40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走路的速度</a:t>
            </a: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7DD919D-E838-BB44-8493-BE86766E3085}"/>
              </a:ext>
            </a:extLst>
          </p:cNvPr>
          <p:cNvSpPr txBox="1"/>
          <p:nvPr/>
        </p:nvSpPr>
        <p:spPr>
          <a:xfrm>
            <a:off x="10478531" y="93895"/>
            <a:ext cx="1713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活動四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走路的快慢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5ED90E0-0761-DF59-AC96-5F05125B19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9" t="36034" r="-653"/>
          <a:stretch/>
        </p:blipFill>
        <p:spPr>
          <a:xfrm>
            <a:off x="9848337" y="3302038"/>
            <a:ext cx="2471350" cy="38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6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6862" y="1628490"/>
            <a:ext cx="7358620" cy="433982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每人領取一本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學習紀錄冊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在學習紀錄冊的封面寫下學校、班級、座號和姓名。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翻到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學習紀錄冊第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頁「穿越道路時間紀錄表」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，將老師指定的道路寬度記錄在第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題。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請預估自己穿越所需要的時間，並記錄在第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題。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73" y="747889"/>
            <a:ext cx="3930301" cy="55573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E004F77-B853-3E9D-E209-40C85A16A39B}"/>
              </a:ext>
            </a:extLst>
          </p:cNvPr>
          <p:cNvSpPr txBox="1"/>
          <p:nvPr/>
        </p:nvSpPr>
        <p:spPr>
          <a:xfrm>
            <a:off x="10478531" y="93895"/>
            <a:ext cx="1713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活動四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走路的快慢</a:t>
            </a:r>
          </a:p>
        </p:txBody>
      </p:sp>
    </p:spTree>
    <p:extLst>
      <p:ext uri="{BB962C8B-B14F-4D97-AF65-F5344CB8AC3E}">
        <p14:creationId xmlns:p14="http://schemas.microsoft.com/office/powerpoint/2010/main" val="3443252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2655A124-3ECE-8BC4-AA04-E6F345496BC5}"/>
              </a:ext>
            </a:extLst>
          </p:cNvPr>
          <p:cNvSpPr/>
          <p:nvPr/>
        </p:nvSpPr>
        <p:spPr>
          <a:xfrm>
            <a:off x="1058342" y="2454639"/>
            <a:ext cx="10465059" cy="12291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8472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65059"/>
                      <a:gd name="connsiteY0" fmla="*/ 204870 h 1229193"/>
                      <a:gd name="connsiteX1" fmla="*/ 204870 w 10465059"/>
                      <a:gd name="connsiteY1" fmla="*/ 0 h 1229193"/>
                      <a:gd name="connsiteX2" fmla="*/ 10260189 w 10465059"/>
                      <a:gd name="connsiteY2" fmla="*/ 0 h 1229193"/>
                      <a:gd name="connsiteX3" fmla="*/ 10465059 w 10465059"/>
                      <a:gd name="connsiteY3" fmla="*/ 204870 h 1229193"/>
                      <a:gd name="connsiteX4" fmla="*/ 10465059 w 10465059"/>
                      <a:gd name="connsiteY4" fmla="*/ 1024323 h 1229193"/>
                      <a:gd name="connsiteX5" fmla="*/ 10260189 w 10465059"/>
                      <a:gd name="connsiteY5" fmla="*/ 1229193 h 1229193"/>
                      <a:gd name="connsiteX6" fmla="*/ 204870 w 10465059"/>
                      <a:gd name="connsiteY6" fmla="*/ 1229193 h 1229193"/>
                      <a:gd name="connsiteX7" fmla="*/ 0 w 10465059"/>
                      <a:gd name="connsiteY7" fmla="*/ 1024323 h 1229193"/>
                      <a:gd name="connsiteX8" fmla="*/ 0 w 10465059"/>
                      <a:gd name="connsiteY8" fmla="*/ 204870 h 1229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65059" h="1229193" fill="none" extrusionOk="0">
                        <a:moveTo>
                          <a:pt x="0" y="204870"/>
                        </a:moveTo>
                        <a:cubicBezTo>
                          <a:pt x="-16199" y="89103"/>
                          <a:pt x="108835" y="13995"/>
                          <a:pt x="204870" y="0"/>
                        </a:cubicBezTo>
                        <a:cubicBezTo>
                          <a:pt x="3646395" y="130954"/>
                          <a:pt x="5836466" y="43574"/>
                          <a:pt x="10260189" y="0"/>
                        </a:cubicBezTo>
                        <a:cubicBezTo>
                          <a:pt x="10382816" y="14603"/>
                          <a:pt x="10479203" y="109048"/>
                          <a:pt x="10465059" y="204870"/>
                        </a:cubicBezTo>
                        <a:cubicBezTo>
                          <a:pt x="10476791" y="368142"/>
                          <a:pt x="10435741" y="782585"/>
                          <a:pt x="10465059" y="1024323"/>
                        </a:cubicBezTo>
                        <a:cubicBezTo>
                          <a:pt x="10452626" y="1139512"/>
                          <a:pt x="10367687" y="1225295"/>
                          <a:pt x="10260189" y="1229193"/>
                        </a:cubicBezTo>
                        <a:cubicBezTo>
                          <a:pt x="8634938" y="1384390"/>
                          <a:pt x="3632345" y="1392213"/>
                          <a:pt x="204870" y="1229193"/>
                        </a:cubicBezTo>
                        <a:cubicBezTo>
                          <a:pt x="93149" y="1209905"/>
                          <a:pt x="-11416" y="1144136"/>
                          <a:pt x="0" y="1024323"/>
                        </a:cubicBezTo>
                        <a:cubicBezTo>
                          <a:pt x="58973" y="929849"/>
                          <a:pt x="45861" y="497363"/>
                          <a:pt x="0" y="204870"/>
                        </a:cubicBezTo>
                        <a:close/>
                      </a:path>
                      <a:path w="10465059" h="1229193" stroke="0" extrusionOk="0">
                        <a:moveTo>
                          <a:pt x="0" y="204870"/>
                        </a:moveTo>
                        <a:cubicBezTo>
                          <a:pt x="-18989" y="80010"/>
                          <a:pt x="70813" y="7848"/>
                          <a:pt x="204870" y="0"/>
                        </a:cubicBezTo>
                        <a:cubicBezTo>
                          <a:pt x="1412647" y="132882"/>
                          <a:pt x="8503835" y="-84951"/>
                          <a:pt x="10260189" y="0"/>
                        </a:cubicBezTo>
                        <a:cubicBezTo>
                          <a:pt x="10364182" y="8939"/>
                          <a:pt x="10463714" y="99160"/>
                          <a:pt x="10465059" y="204870"/>
                        </a:cubicBezTo>
                        <a:cubicBezTo>
                          <a:pt x="10469108" y="611562"/>
                          <a:pt x="10461953" y="807322"/>
                          <a:pt x="10465059" y="1024323"/>
                        </a:cubicBezTo>
                        <a:cubicBezTo>
                          <a:pt x="10481956" y="1139474"/>
                          <a:pt x="10382192" y="1210968"/>
                          <a:pt x="10260189" y="1229193"/>
                        </a:cubicBezTo>
                        <a:cubicBezTo>
                          <a:pt x="5347773" y="1316832"/>
                          <a:pt x="2237640" y="1156514"/>
                          <a:pt x="204870" y="1229193"/>
                        </a:cubicBezTo>
                        <a:cubicBezTo>
                          <a:pt x="89752" y="1210395"/>
                          <a:pt x="-4062" y="1143115"/>
                          <a:pt x="0" y="1024323"/>
                        </a:cubicBezTo>
                        <a:cubicBezTo>
                          <a:pt x="-71704" y="685269"/>
                          <a:pt x="-40864" y="496780"/>
                          <a:pt x="0" y="20487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213225" algn="l"/>
              </a:tabLst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/>
                <a:ea typeface="DFKai-SB"/>
                <a:cs typeface="DFKai-SB"/>
                <a:sym typeface="DFKai-SB"/>
              </a:rPr>
              <a:t>個人活動：走路的快慢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92B4E9E-7C39-CAF1-1627-3C63107D95BB}"/>
              </a:ext>
            </a:extLst>
          </p:cNvPr>
          <p:cNvSpPr txBox="1"/>
          <p:nvPr/>
        </p:nvSpPr>
        <p:spPr>
          <a:xfrm>
            <a:off x="10478531" y="93895"/>
            <a:ext cx="1713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活動四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走路的快慢</a:t>
            </a:r>
          </a:p>
        </p:txBody>
      </p:sp>
    </p:spTree>
    <p:extLst>
      <p:ext uri="{BB962C8B-B14F-4D97-AF65-F5344CB8AC3E}">
        <p14:creationId xmlns:p14="http://schemas.microsoft.com/office/powerpoint/2010/main" val="576440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橢圓 12">
            <a:extLst>
              <a:ext uri="{FF2B5EF4-FFF2-40B4-BE49-F238E27FC236}">
                <a16:creationId xmlns:a16="http://schemas.microsoft.com/office/drawing/2014/main" id="{6834C6B7-EC4A-A63F-465E-92432EB1327C}"/>
              </a:ext>
            </a:extLst>
          </p:cNvPr>
          <p:cNvSpPr/>
          <p:nvPr/>
        </p:nvSpPr>
        <p:spPr>
          <a:xfrm>
            <a:off x="426368" y="1878893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內容版面配置區 6">
            <a:extLst>
              <a:ext uri="{FF2B5EF4-FFF2-40B4-BE49-F238E27FC236}">
                <a16:creationId xmlns:a16="http://schemas.microsoft.com/office/drawing/2014/main" id="{27120907-0F1D-7C45-4CEE-351D2ECC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013" y="1926851"/>
            <a:ext cx="9811073" cy="565829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依序按照老師的指示實際走一個車道寬度的距離。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E3392636-887E-3F0A-BEF6-2AE9C1CEC102}"/>
              </a:ext>
            </a:extLst>
          </p:cNvPr>
          <p:cNvSpPr/>
          <p:nvPr/>
        </p:nvSpPr>
        <p:spPr>
          <a:xfrm>
            <a:off x="426368" y="2916934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72DD170-EC39-72F6-08C7-6BE2C76FB00D}"/>
              </a:ext>
            </a:extLst>
          </p:cNvPr>
          <p:cNvGrpSpPr/>
          <p:nvPr/>
        </p:nvGrpSpPr>
        <p:grpSpPr>
          <a:xfrm>
            <a:off x="870988" y="574654"/>
            <a:ext cx="8124726" cy="904512"/>
            <a:chOff x="1350673" y="384643"/>
            <a:chExt cx="8124726" cy="904512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58A01DB4-59CC-926F-3B16-A69432188543}"/>
                </a:ext>
              </a:extLst>
            </p:cNvPr>
            <p:cNvSpPr/>
            <p:nvPr/>
          </p:nvSpPr>
          <p:spPr>
            <a:xfrm>
              <a:off x="1350673" y="384643"/>
              <a:ext cx="8124726" cy="904512"/>
            </a:xfrm>
            <a:prstGeom prst="roundRect">
              <a:avLst/>
            </a:prstGeom>
            <a:solidFill>
              <a:srgbClr val="D94B2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96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9263" algn="l"/>
                </a:tabLst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活動方式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學校周邊有小綠人號誌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)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3" name="星形: 五角 22">
              <a:extLst>
                <a:ext uri="{FF2B5EF4-FFF2-40B4-BE49-F238E27FC236}">
                  <a16:creationId xmlns:a16="http://schemas.microsoft.com/office/drawing/2014/main" id="{0C405A39-B452-6200-86D2-9880750960F1}"/>
                </a:ext>
              </a:extLst>
            </p:cNvPr>
            <p:cNvSpPr/>
            <p:nvPr/>
          </p:nvSpPr>
          <p:spPr>
            <a:xfrm rot="20793031">
              <a:off x="1625228" y="571808"/>
              <a:ext cx="530180" cy="530180"/>
            </a:xfrm>
            <a:prstGeom prst="star5">
              <a:avLst/>
            </a:prstGeom>
            <a:solidFill>
              <a:srgbClr val="FDD6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" name="內容版面配置區 6">
            <a:extLst>
              <a:ext uri="{FF2B5EF4-FFF2-40B4-BE49-F238E27FC236}">
                <a16:creationId xmlns:a16="http://schemas.microsoft.com/office/drawing/2014/main" id="{39F644DD-1105-AEDE-5B19-3862D9F33B7B}"/>
              </a:ext>
            </a:extLst>
          </p:cNvPr>
          <p:cNvSpPr txBox="1">
            <a:spLocks/>
          </p:cNvSpPr>
          <p:nvPr/>
        </p:nvSpPr>
        <p:spPr>
          <a:xfrm>
            <a:off x="966013" y="2914154"/>
            <a:ext cx="10192136" cy="516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老師協助計時，每人走到終點後請跟老師確認行走所需要</a:t>
            </a:r>
            <a:endParaRPr kumimoji="0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的時間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秒數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</p:txBody>
      </p:sp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A9035174-2B79-5702-D1A3-A8CB5C6DDFC8}"/>
              </a:ext>
            </a:extLst>
          </p:cNvPr>
          <p:cNvSpPr txBox="1">
            <a:spLocks/>
          </p:cNvSpPr>
          <p:nvPr/>
        </p:nvSpPr>
        <p:spPr>
          <a:xfrm>
            <a:off x="966012" y="4269564"/>
            <a:ext cx="8029703" cy="638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請將秒數紀錄於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學習紀錄冊第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頁第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題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DEADF896-05B4-19D7-85C7-ACBD4BD1B37A}"/>
              </a:ext>
            </a:extLst>
          </p:cNvPr>
          <p:cNvSpPr/>
          <p:nvPr/>
        </p:nvSpPr>
        <p:spPr>
          <a:xfrm>
            <a:off x="426368" y="4196442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EF242A4-A6FF-2EA4-B433-7A01A422D833}"/>
              </a:ext>
            </a:extLst>
          </p:cNvPr>
          <p:cNvSpPr txBox="1"/>
          <p:nvPr/>
        </p:nvSpPr>
        <p:spPr>
          <a:xfrm>
            <a:off x="10478531" y="93895"/>
            <a:ext cx="1713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活動四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走路的快慢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AD76A0C9-53C1-2142-51B2-3F66BA897FD7}"/>
              </a:ext>
            </a:extLst>
          </p:cNvPr>
          <p:cNvSpPr txBox="1">
            <a:spLocks/>
          </p:cNvSpPr>
          <p:nvPr/>
        </p:nvSpPr>
        <p:spPr>
          <a:xfrm>
            <a:off x="966012" y="5258364"/>
            <a:ext cx="8029702" cy="638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3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請勾選並分享實際測量穿越所需的秒數，</a:t>
            </a:r>
            <a:endParaRPr lang="en-US" altLang="zh-TW" sz="3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3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多於自己預估的時間還是少於預估的時間呢？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ED207B7-2CB2-34F8-FE3D-57EEACBD45EC}"/>
              </a:ext>
            </a:extLst>
          </p:cNvPr>
          <p:cNvSpPr/>
          <p:nvPr/>
        </p:nvSpPr>
        <p:spPr>
          <a:xfrm>
            <a:off x="426368" y="5185242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6FD3B20-D3B9-ABA8-67F8-3761CF5078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1" b="5348"/>
          <a:stretch/>
        </p:blipFill>
        <p:spPr>
          <a:xfrm>
            <a:off x="8781812" y="4206421"/>
            <a:ext cx="3341798" cy="26970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8527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橢圓 12">
            <a:extLst>
              <a:ext uri="{FF2B5EF4-FFF2-40B4-BE49-F238E27FC236}">
                <a16:creationId xmlns:a16="http://schemas.microsoft.com/office/drawing/2014/main" id="{6834C6B7-EC4A-A63F-465E-92432EB1327C}"/>
              </a:ext>
            </a:extLst>
          </p:cNvPr>
          <p:cNvSpPr/>
          <p:nvPr/>
        </p:nvSpPr>
        <p:spPr>
          <a:xfrm>
            <a:off x="426368" y="1878893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內容版面配置區 6">
            <a:extLst>
              <a:ext uri="{FF2B5EF4-FFF2-40B4-BE49-F238E27FC236}">
                <a16:creationId xmlns:a16="http://schemas.microsoft.com/office/drawing/2014/main" id="{27120907-0F1D-7C45-4CEE-351D2ECC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013" y="1926851"/>
            <a:ext cx="9811073" cy="1114949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請分享自己實測後，第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頁第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題「老師指定的道路我需要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花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_______ 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秒才能走完」的秒數。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E3392636-887E-3F0A-BEF6-2AE9C1CEC102}"/>
              </a:ext>
            </a:extLst>
          </p:cNvPr>
          <p:cNvSpPr/>
          <p:nvPr/>
        </p:nvSpPr>
        <p:spPr>
          <a:xfrm>
            <a:off x="426368" y="3337061"/>
            <a:ext cx="539645" cy="53964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6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72DD170-EC39-72F6-08C7-6BE2C76FB00D}"/>
              </a:ext>
            </a:extLst>
          </p:cNvPr>
          <p:cNvGrpSpPr/>
          <p:nvPr/>
        </p:nvGrpSpPr>
        <p:grpSpPr>
          <a:xfrm>
            <a:off x="870988" y="574654"/>
            <a:ext cx="8124726" cy="904512"/>
            <a:chOff x="1350673" y="384643"/>
            <a:chExt cx="8124726" cy="904512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58A01DB4-59CC-926F-3B16-A69432188543}"/>
                </a:ext>
              </a:extLst>
            </p:cNvPr>
            <p:cNvSpPr/>
            <p:nvPr/>
          </p:nvSpPr>
          <p:spPr>
            <a:xfrm>
              <a:off x="1350673" y="384643"/>
              <a:ext cx="8124726" cy="904512"/>
            </a:xfrm>
            <a:prstGeom prst="roundRect">
              <a:avLst/>
            </a:prstGeom>
            <a:solidFill>
              <a:srgbClr val="D94B2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96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9263" algn="l"/>
                </a:tabLst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活動方式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學校周邊無小綠人號誌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)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3" name="星形: 五角 22">
              <a:extLst>
                <a:ext uri="{FF2B5EF4-FFF2-40B4-BE49-F238E27FC236}">
                  <a16:creationId xmlns:a16="http://schemas.microsoft.com/office/drawing/2014/main" id="{0C405A39-B452-6200-86D2-9880750960F1}"/>
                </a:ext>
              </a:extLst>
            </p:cNvPr>
            <p:cNvSpPr/>
            <p:nvPr/>
          </p:nvSpPr>
          <p:spPr>
            <a:xfrm rot="20793031">
              <a:off x="1625228" y="571808"/>
              <a:ext cx="530180" cy="530180"/>
            </a:xfrm>
            <a:prstGeom prst="star5">
              <a:avLst/>
            </a:prstGeom>
            <a:solidFill>
              <a:srgbClr val="FDD6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" name="內容版面配置區 6">
            <a:extLst>
              <a:ext uri="{FF2B5EF4-FFF2-40B4-BE49-F238E27FC236}">
                <a16:creationId xmlns:a16="http://schemas.microsoft.com/office/drawing/2014/main" id="{39F644DD-1105-AEDE-5B19-3862D9F33B7B}"/>
              </a:ext>
            </a:extLst>
          </p:cNvPr>
          <p:cNvSpPr txBox="1">
            <a:spLocks/>
          </p:cNvSpPr>
          <p:nvPr/>
        </p:nvSpPr>
        <p:spPr>
          <a:xfrm>
            <a:off x="966013" y="3334281"/>
            <a:ext cx="7004095" cy="516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請你在心中默數至該秒數後立刻舉手。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EF242A4-A6FF-2EA4-B433-7A01A422D833}"/>
              </a:ext>
            </a:extLst>
          </p:cNvPr>
          <p:cNvSpPr txBox="1"/>
          <p:nvPr/>
        </p:nvSpPr>
        <p:spPr>
          <a:xfrm>
            <a:off x="10478531" y="93895"/>
            <a:ext cx="1713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活動四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走路的快慢</a:t>
            </a:r>
          </a:p>
        </p:txBody>
      </p:sp>
      <p:sp>
        <p:nvSpPr>
          <p:cNvPr id="6" name="內容版面配置區 6">
            <a:extLst>
              <a:ext uri="{FF2B5EF4-FFF2-40B4-BE49-F238E27FC236}">
                <a16:creationId xmlns:a16="http://schemas.microsoft.com/office/drawing/2014/main" id="{02CEA137-A24B-F48F-E319-DC3E9AD8C67F}"/>
              </a:ext>
            </a:extLst>
          </p:cNvPr>
          <p:cNvSpPr txBox="1">
            <a:spLocks/>
          </p:cNvSpPr>
          <p:nvPr/>
        </p:nvSpPr>
        <p:spPr>
          <a:xfrm>
            <a:off x="966012" y="4081436"/>
            <a:ext cx="10019145" cy="516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例如：當你穿越兩個車道需要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8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秒鐘，請你在心中默數到</a:t>
            </a:r>
            <a:endParaRPr kumimoji="0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433513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8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秒鐘就舉手。</a:t>
            </a:r>
          </a:p>
        </p:txBody>
      </p:sp>
    </p:spTree>
    <p:extLst>
      <p:ext uri="{BB962C8B-B14F-4D97-AF65-F5344CB8AC3E}">
        <p14:creationId xmlns:p14="http://schemas.microsoft.com/office/powerpoint/2010/main" val="289075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4D8014B-6045-4146-31D9-FDC0385E2EBB}"/>
              </a:ext>
            </a:extLst>
          </p:cNvPr>
          <p:cNvSpPr/>
          <p:nvPr/>
        </p:nvSpPr>
        <p:spPr>
          <a:xfrm>
            <a:off x="1309823" y="469564"/>
            <a:ext cx="9255210" cy="4312056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58775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200" b="1" dirty="0">
              <a:solidFill>
                <a:srgbClr val="D8472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C321B82-65DC-CC7F-2317-3E0FBCAF1BB2}"/>
              </a:ext>
            </a:extLst>
          </p:cNvPr>
          <p:cNvSpPr txBox="1"/>
          <p:nvPr/>
        </p:nvSpPr>
        <p:spPr>
          <a:xfrm>
            <a:off x="10478531" y="93895"/>
            <a:ext cx="1713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活動四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走路的快慢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C16DA9-0E85-7381-21BA-60290688D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9" t="36034" r="-653"/>
          <a:stretch/>
        </p:blipFill>
        <p:spPr>
          <a:xfrm>
            <a:off x="9588845" y="3339108"/>
            <a:ext cx="2471350" cy="3830587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1645A8A1-B56B-F34B-AD40-8B7CA7828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376" y="695603"/>
            <a:ext cx="7945394" cy="3962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每個人預期穿越道路的時間，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可能與自己實際的速度不同。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在認識道路的寬度、走路的快慢之後，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穿越道路時要保留</a:t>
            </a:r>
            <a:r>
              <a:rPr lang="zh-TW" altLang="en-US" sz="32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足夠的時間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32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秒數不足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時，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rgbClr val="D94B2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等待下一個綠燈亮起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時再穿越道路，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讓自己能更安全的行走。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3F8310-4949-938B-36EA-44D6580D89CE}"/>
              </a:ext>
            </a:extLst>
          </p:cNvPr>
          <p:cNvSpPr txBox="1"/>
          <p:nvPr/>
        </p:nvSpPr>
        <p:spPr>
          <a:xfrm>
            <a:off x="3380674" y="4864309"/>
            <a:ext cx="7357348" cy="1412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marR="0" lvl="0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rgbClr val="D94B27"/>
                </a:solidFill>
                <a:effectLst>
                  <a:glow rad="1016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下次如果你和</a:t>
            </a:r>
            <a:r>
              <a:rPr lang="zh-TW" altLang="en-US" sz="2800" b="1" u="sng" dirty="0">
                <a:solidFill>
                  <a:srgbClr val="D94B27"/>
                </a:solidFill>
                <a:effectLst>
                  <a:glow rad="1016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斑小聽</a:t>
            </a:r>
            <a:r>
              <a:rPr lang="zh-TW" altLang="en-US" sz="2800" b="1" dirty="0">
                <a:solidFill>
                  <a:srgbClr val="D94B27"/>
                </a:solidFill>
                <a:effectLst>
                  <a:glow rad="1016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一樣，</a:t>
            </a:r>
            <a:endParaRPr lang="en-US" altLang="zh-TW" sz="2800" b="1" dirty="0">
              <a:solidFill>
                <a:srgbClr val="D94B27"/>
              </a:solidFill>
              <a:effectLst>
                <a:glow rad="101600">
                  <a:schemeClr val="bg1"/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8775" marR="0" lvl="0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rgbClr val="D94B27"/>
                </a:solidFill>
                <a:effectLst>
                  <a:glow rad="1016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在路口看到小綠人只剩下</a:t>
            </a:r>
            <a:r>
              <a:rPr lang="en-US" altLang="zh-TW" sz="2800" b="1" dirty="0">
                <a:solidFill>
                  <a:srgbClr val="D94B27"/>
                </a:solidFill>
                <a:effectLst>
                  <a:glow rad="1016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800" b="1" dirty="0">
                <a:solidFill>
                  <a:srgbClr val="D94B27"/>
                </a:solidFill>
                <a:effectLst>
                  <a:glow rad="1016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秒鐘，</a:t>
            </a:r>
            <a:endParaRPr lang="en-US" altLang="zh-TW" sz="2800" b="1" dirty="0">
              <a:solidFill>
                <a:srgbClr val="D94B27"/>
              </a:solidFill>
              <a:effectLst>
                <a:glow rad="101600">
                  <a:schemeClr val="bg1"/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8775" marR="0" lvl="0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rgbClr val="D94B27"/>
                </a:solidFill>
                <a:effectLst>
                  <a:glow rad="1016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要記得等待下一個綠燈亮起再穿越喔！</a:t>
            </a:r>
            <a:endParaRPr lang="en-US" altLang="zh-TW" sz="2800" b="1" dirty="0">
              <a:solidFill>
                <a:srgbClr val="D94B27"/>
              </a:solidFill>
              <a:effectLst>
                <a:glow rad="101600">
                  <a:schemeClr val="bg1"/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55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65AB540C-098F-B02B-0548-FE8EEBABCF87}"/>
              </a:ext>
            </a:extLst>
          </p:cNvPr>
          <p:cNvGrpSpPr/>
          <p:nvPr/>
        </p:nvGrpSpPr>
        <p:grpSpPr>
          <a:xfrm>
            <a:off x="819665" y="629999"/>
            <a:ext cx="10552669" cy="2534032"/>
            <a:chOff x="1042277" y="1837699"/>
            <a:chExt cx="8130362" cy="2609229"/>
          </a:xfrm>
        </p:grpSpPr>
        <p:sp>
          <p:nvSpPr>
            <p:cNvPr id="7" name="矩形: 圓角 3">
              <a:extLst>
                <a:ext uri="{FF2B5EF4-FFF2-40B4-BE49-F238E27FC236}">
                  <a16:creationId xmlns:a16="http://schemas.microsoft.com/office/drawing/2014/main" id="{10A1A88B-EB72-DEA8-1961-66B3F48530C8}"/>
                </a:ext>
              </a:extLst>
            </p:cNvPr>
            <p:cNvSpPr/>
            <p:nvPr/>
          </p:nvSpPr>
          <p:spPr>
            <a:xfrm>
              <a:off x="1042277" y="1837699"/>
              <a:ext cx="8130362" cy="2150464"/>
            </a:xfrm>
            <a:custGeom>
              <a:avLst/>
              <a:gdLst>
                <a:gd name="connsiteX0" fmla="*/ 0 w 8130362"/>
                <a:gd name="connsiteY0" fmla="*/ 358418 h 2150464"/>
                <a:gd name="connsiteX1" fmla="*/ 358418 w 8130362"/>
                <a:gd name="connsiteY1" fmla="*/ 0 h 2150464"/>
                <a:gd name="connsiteX2" fmla="*/ 884104 w 8130362"/>
                <a:gd name="connsiteY2" fmla="*/ 0 h 2150464"/>
                <a:gd name="connsiteX3" fmla="*/ 1335656 w 8130362"/>
                <a:gd name="connsiteY3" fmla="*/ 0 h 2150464"/>
                <a:gd name="connsiteX4" fmla="*/ 1861342 w 8130362"/>
                <a:gd name="connsiteY4" fmla="*/ 0 h 2150464"/>
                <a:gd name="connsiteX5" fmla="*/ 2461164 w 8130362"/>
                <a:gd name="connsiteY5" fmla="*/ 0 h 2150464"/>
                <a:gd name="connsiteX6" fmla="*/ 3135120 w 8130362"/>
                <a:gd name="connsiteY6" fmla="*/ 0 h 2150464"/>
                <a:gd name="connsiteX7" fmla="*/ 3660807 w 8130362"/>
                <a:gd name="connsiteY7" fmla="*/ 0 h 2150464"/>
                <a:gd name="connsiteX8" fmla="*/ 4483034 w 8130362"/>
                <a:gd name="connsiteY8" fmla="*/ 0 h 2150464"/>
                <a:gd name="connsiteX9" fmla="*/ 5156991 w 8130362"/>
                <a:gd name="connsiteY9" fmla="*/ 0 h 2150464"/>
                <a:gd name="connsiteX10" fmla="*/ 5979219 w 8130362"/>
                <a:gd name="connsiteY10" fmla="*/ 0 h 2150464"/>
                <a:gd name="connsiteX11" fmla="*/ 6727311 w 8130362"/>
                <a:gd name="connsiteY11" fmla="*/ 0 h 2150464"/>
                <a:gd name="connsiteX12" fmla="*/ 7771944 w 8130362"/>
                <a:gd name="connsiteY12" fmla="*/ 0 h 2150464"/>
                <a:gd name="connsiteX13" fmla="*/ 8130362 w 8130362"/>
                <a:gd name="connsiteY13" fmla="*/ 358418 h 2150464"/>
                <a:gd name="connsiteX14" fmla="*/ 8130362 w 8130362"/>
                <a:gd name="connsiteY14" fmla="*/ 821958 h 2150464"/>
                <a:gd name="connsiteX15" fmla="*/ 8130362 w 8130362"/>
                <a:gd name="connsiteY15" fmla="*/ 1256825 h 2150464"/>
                <a:gd name="connsiteX16" fmla="*/ 8130362 w 8130362"/>
                <a:gd name="connsiteY16" fmla="*/ 1792046 h 2150464"/>
                <a:gd name="connsiteX17" fmla="*/ 7771944 w 8130362"/>
                <a:gd name="connsiteY17" fmla="*/ 2150464 h 2150464"/>
                <a:gd name="connsiteX18" fmla="*/ 6949717 w 8130362"/>
                <a:gd name="connsiteY18" fmla="*/ 2150464 h 2150464"/>
                <a:gd name="connsiteX19" fmla="*/ 6424030 w 8130362"/>
                <a:gd name="connsiteY19" fmla="*/ 2150464 h 2150464"/>
                <a:gd name="connsiteX20" fmla="*/ 5750073 w 8130362"/>
                <a:gd name="connsiteY20" fmla="*/ 2150464 h 2150464"/>
                <a:gd name="connsiteX21" fmla="*/ 5001981 w 8130362"/>
                <a:gd name="connsiteY21" fmla="*/ 2150464 h 2150464"/>
                <a:gd name="connsiteX22" fmla="*/ 4179754 w 8130362"/>
                <a:gd name="connsiteY22" fmla="*/ 2150464 h 2150464"/>
                <a:gd name="connsiteX23" fmla="*/ 3431662 w 8130362"/>
                <a:gd name="connsiteY23" fmla="*/ 2150464 h 2150464"/>
                <a:gd name="connsiteX24" fmla="*/ 2609434 w 8130362"/>
                <a:gd name="connsiteY24" fmla="*/ 2150464 h 2150464"/>
                <a:gd name="connsiteX25" fmla="*/ 1861342 w 8130362"/>
                <a:gd name="connsiteY25" fmla="*/ 2150464 h 2150464"/>
                <a:gd name="connsiteX26" fmla="*/ 1335656 w 8130362"/>
                <a:gd name="connsiteY26" fmla="*/ 2150464 h 2150464"/>
                <a:gd name="connsiteX27" fmla="*/ 358418 w 8130362"/>
                <a:gd name="connsiteY27" fmla="*/ 2150464 h 2150464"/>
                <a:gd name="connsiteX28" fmla="*/ 0 w 8130362"/>
                <a:gd name="connsiteY28" fmla="*/ 1792046 h 2150464"/>
                <a:gd name="connsiteX29" fmla="*/ 0 w 8130362"/>
                <a:gd name="connsiteY29" fmla="*/ 1299834 h 2150464"/>
                <a:gd name="connsiteX30" fmla="*/ 0 w 8130362"/>
                <a:gd name="connsiteY30" fmla="*/ 850630 h 2150464"/>
                <a:gd name="connsiteX31" fmla="*/ 0 w 8130362"/>
                <a:gd name="connsiteY31" fmla="*/ 358418 h 215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130362" h="2150464" fill="none" extrusionOk="0">
                  <a:moveTo>
                    <a:pt x="0" y="358418"/>
                  </a:moveTo>
                  <a:cubicBezTo>
                    <a:pt x="1237" y="155072"/>
                    <a:pt x="155894" y="-147"/>
                    <a:pt x="358418" y="0"/>
                  </a:cubicBezTo>
                  <a:cubicBezTo>
                    <a:pt x="467619" y="-25461"/>
                    <a:pt x="718152" y="7738"/>
                    <a:pt x="884104" y="0"/>
                  </a:cubicBezTo>
                  <a:cubicBezTo>
                    <a:pt x="1050056" y="-7738"/>
                    <a:pt x="1198026" y="10784"/>
                    <a:pt x="1335656" y="0"/>
                  </a:cubicBezTo>
                  <a:cubicBezTo>
                    <a:pt x="1473286" y="-10784"/>
                    <a:pt x="1649727" y="23395"/>
                    <a:pt x="1861342" y="0"/>
                  </a:cubicBezTo>
                  <a:cubicBezTo>
                    <a:pt x="2072957" y="-23395"/>
                    <a:pt x="2251469" y="-8163"/>
                    <a:pt x="2461164" y="0"/>
                  </a:cubicBezTo>
                  <a:cubicBezTo>
                    <a:pt x="2670859" y="8163"/>
                    <a:pt x="2992433" y="2816"/>
                    <a:pt x="3135120" y="0"/>
                  </a:cubicBezTo>
                  <a:cubicBezTo>
                    <a:pt x="3277807" y="-2816"/>
                    <a:pt x="3473500" y="12969"/>
                    <a:pt x="3660807" y="0"/>
                  </a:cubicBezTo>
                  <a:cubicBezTo>
                    <a:pt x="3848114" y="-12969"/>
                    <a:pt x="4304608" y="-29048"/>
                    <a:pt x="4483034" y="0"/>
                  </a:cubicBezTo>
                  <a:cubicBezTo>
                    <a:pt x="4661460" y="29048"/>
                    <a:pt x="4975544" y="-19830"/>
                    <a:pt x="5156991" y="0"/>
                  </a:cubicBezTo>
                  <a:cubicBezTo>
                    <a:pt x="5338438" y="19830"/>
                    <a:pt x="5781224" y="-40531"/>
                    <a:pt x="5979219" y="0"/>
                  </a:cubicBezTo>
                  <a:cubicBezTo>
                    <a:pt x="6177214" y="40531"/>
                    <a:pt x="6540422" y="-23036"/>
                    <a:pt x="6727311" y="0"/>
                  </a:cubicBezTo>
                  <a:cubicBezTo>
                    <a:pt x="6914200" y="23036"/>
                    <a:pt x="7295848" y="-21203"/>
                    <a:pt x="7771944" y="0"/>
                  </a:cubicBezTo>
                  <a:cubicBezTo>
                    <a:pt x="8002657" y="5617"/>
                    <a:pt x="8093795" y="173848"/>
                    <a:pt x="8130362" y="358418"/>
                  </a:cubicBezTo>
                  <a:cubicBezTo>
                    <a:pt x="8113096" y="576714"/>
                    <a:pt x="8116774" y="631083"/>
                    <a:pt x="8130362" y="821958"/>
                  </a:cubicBezTo>
                  <a:cubicBezTo>
                    <a:pt x="8143950" y="1012833"/>
                    <a:pt x="8148620" y="1101524"/>
                    <a:pt x="8130362" y="1256825"/>
                  </a:cubicBezTo>
                  <a:cubicBezTo>
                    <a:pt x="8112104" y="1412126"/>
                    <a:pt x="8126184" y="1527109"/>
                    <a:pt x="8130362" y="1792046"/>
                  </a:cubicBezTo>
                  <a:cubicBezTo>
                    <a:pt x="8140822" y="1953256"/>
                    <a:pt x="7945815" y="2107666"/>
                    <a:pt x="7771944" y="2150464"/>
                  </a:cubicBezTo>
                  <a:cubicBezTo>
                    <a:pt x="7491418" y="2173627"/>
                    <a:pt x="7281688" y="2157278"/>
                    <a:pt x="6949717" y="2150464"/>
                  </a:cubicBezTo>
                  <a:cubicBezTo>
                    <a:pt x="6617746" y="2143650"/>
                    <a:pt x="6547562" y="2169729"/>
                    <a:pt x="6424030" y="2150464"/>
                  </a:cubicBezTo>
                  <a:cubicBezTo>
                    <a:pt x="6300498" y="2131199"/>
                    <a:pt x="5923170" y="2171370"/>
                    <a:pt x="5750073" y="2150464"/>
                  </a:cubicBezTo>
                  <a:cubicBezTo>
                    <a:pt x="5576976" y="2129558"/>
                    <a:pt x="5157128" y="2148888"/>
                    <a:pt x="5001981" y="2150464"/>
                  </a:cubicBezTo>
                  <a:cubicBezTo>
                    <a:pt x="4846834" y="2152040"/>
                    <a:pt x="4346194" y="2189504"/>
                    <a:pt x="4179754" y="2150464"/>
                  </a:cubicBezTo>
                  <a:cubicBezTo>
                    <a:pt x="4013314" y="2111424"/>
                    <a:pt x="3712048" y="2182234"/>
                    <a:pt x="3431662" y="2150464"/>
                  </a:cubicBezTo>
                  <a:cubicBezTo>
                    <a:pt x="3151276" y="2118694"/>
                    <a:pt x="2875344" y="2146336"/>
                    <a:pt x="2609434" y="2150464"/>
                  </a:cubicBezTo>
                  <a:cubicBezTo>
                    <a:pt x="2343524" y="2154592"/>
                    <a:pt x="2165850" y="2160120"/>
                    <a:pt x="1861342" y="2150464"/>
                  </a:cubicBezTo>
                  <a:cubicBezTo>
                    <a:pt x="1556834" y="2140808"/>
                    <a:pt x="1534118" y="2156042"/>
                    <a:pt x="1335656" y="2150464"/>
                  </a:cubicBezTo>
                  <a:cubicBezTo>
                    <a:pt x="1137194" y="2144886"/>
                    <a:pt x="708978" y="2142985"/>
                    <a:pt x="358418" y="2150464"/>
                  </a:cubicBezTo>
                  <a:cubicBezTo>
                    <a:pt x="165596" y="2151254"/>
                    <a:pt x="22721" y="2024854"/>
                    <a:pt x="0" y="1792046"/>
                  </a:cubicBezTo>
                  <a:cubicBezTo>
                    <a:pt x="8487" y="1613989"/>
                    <a:pt x="11066" y="1542604"/>
                    <a:pt x="0" y="1299834"/>
                  </a:cubicBezTo>
                  <a:cubicBezTo>
                    <a:pt x="-11066" y="1057064"/>
                    <a:pt x="14372" y="1075039"/>
                    <a:pt x="0" y="850630"/>
                  </a:cubicBezTo>
                  <a:cubicBezTo>
                    <a:pt x="-14372" y="626221"/>
                    <a:pt x="-23870" y="560644"/>
                    <a:pt x="0" y="358418"/>
                  </a:cubicBezTo>
                  <a:close/>
                </a:path>
                <a:path w="8130362" h="2150464" stroke="0" extrusionOk="0">
                  <a:moveTo>
                    <a:pt x="0" y="358418"/>
                  </a:moveTo>
                  <a:cubicBezTo>
                    <a:pt x="-15440" y="150945"/>
                    <a:pt x="125780" y="13019"/>
                    <a:pt x="358418" y="0"/>
                  </a:cubicBezTo>
                  <a:cubicBezTo>
                    <a:pt x="653607" y="-25057"/>
                    <a:pt x="825913" y="14894"/>
                    <a:pt x="1180645" y="0"/>
                  </a:cubicBezTo>
                  <a:cubicBezTo>
                    <a:pt x="1535377" y="-14894"/>
                    <a:pt x="1549555" y="-28686"/>
                    <a:pt x="1780467" y="0"/>
                  </a:cubicBezTo>
                  <a:cubicBezTo>
                    <a:pt x="2011379" y="28686"/>
                    <a:pt x="2166767" y="18513"/>
                    <a:pt x="2306153" y="0"/>
                  </a:cubicBezTo>
                  <a:cubicBezTo>
                    <a:pt x="2445539" y="-18513"/>
                    <a:pt x="2840741" y="28343"/>
                    <a:pt x="3054246" y="0"/>
                  </a:cubicBezTo>
                  <a:cubicBezTo>
                    <a:pt x="3267751" y="-28343"/>
                    <a:pt x="3526671" y="21851"/>
                    <a:pt x="3654067" y="0"/>
                  </a:cubicBezTo>
                  <a:cubicBezTo>
                    <a:pt x="3781463" y="-21851"/>
                    <a:pt x="4148161" y="9700"/>
                    <a:pt x="4476295" y="0"/>
                  </a:cubicBezTo>
                  <a:cubicBezTo>
                    <a:pt x="4804429" y="-9700"/>
                    <a:pt x="4798564" y="-14653"/>
                    <a:pt x="5001981" y="0"/>
                  </a:cubicBezTo>
                  <a:cubicBezTo>
                    <a:pt x="5205398" y="14653"/>
                    <a:pt x="5595520" y="-8794"/>
                    <a:pt x="5824209" y="0"/>
                  </a:cubicBezTo>
                  <a:cubicBezTo>
                    <a:pt x="6052898" y="8794"/>
                    <a:pt x="6129583" y="-19055"/>
                    <a:pt x="6275760" y="0"/>
                  </a:cubicBezTo>
                  <a:cubicBezTo>
                    <a:pt x="6421937" y="19055"/>
                    <a:pt x="6663098" y="8536"/>
                    <a:pt x="6949717" y="0"/>
                  </a:cubicBezTo>
                  <a:cubicBezTo>
                    <a:pt x="7236336" y="-8536"/>
                    <a:pt x="7402891" y="-26432"/>
                    <a:pt x="7771944" y="0"/>
                  </a:cubicBezTo>
                  <a:cubicBezTo>
                    <a:pt x="7990634" y="-20495"/>
                    <a:pt x="8168920" y="135607"/>
                    <a:pt x="8130362" y="358418"/>
                  </a:cubicBezTo>
                  <a:cubicBezTo>
                    <a:pt x="8107424" y="596185"/>
                    <a:pt x="8129298" y="637640"/>
                    <a:pt x="8130362" y="836294"/>
                  </a:cubicBezTo>
                  <a:cubicBezTo>
                    <a:pt x="8131426" y="1034948"/>
                    <a:pt x="8119921" y="1127513"/>
                    <a:pt x="8130362" y="1285497"/>
                  </a:cubicBezTo>
                  <a:cubicBezTo>
                    <a:pt x="8140803" y="1443481"/>
                    <a:pt x="8108112" y="1615165"/>
                    <a:pt x="8130362" y="1792046"/>
                  </a:cubicBezTo>
                  <a:cubicBezTo>
                    <a:pt x="8111496" y="1951539"/>
                    <a:pt x="7971985" y="2122170"/>
                    <a:pt x="7771944" y="2150464"/>
                  </a:cubicBezTo>
                  <a:cubicBezTo>
                    <a:pt x="7527466" y="2135861"/>
                    <a:pt x="7213673" y="2140013"/>
                    <a:pt x="7023852" y="2150464"/>
                  </a:cubicBezTo>
                  <a:cubicBezTo>
                    <a:pt x="6834031" y="2160915"/>
                    <a:pt x="6628609" y="2126365"/>
                    <a:pt x="6498165" y="2150464"/>
                  </a:cubicBezTo>
                  <a:cubicBezTo>
                    <a:pt x="6367721" y="2174563"/>
                    <a:pt x="6080467" y="2181020"/>
                    <a:pt x="5675938" y="2150464"/>
                  </a:cubicBezTo>
                  <a:cubicBezTo>
                    <a:pt x="5271409" y="2119908"/>
                    <a:pt x="5309224" y="2156846"/>
                    <a:pt x="5001981" y="2150464"/>
                  </a:cubicBezTo>
                  <a:cubicBezTo>
                    <a:pt x="4694738" y="2144082"/>
                    <a:pt x="4620756" y="2136283"/>
                    <a:pt x="4476295" y="2150464"/>
                  </a:cubicBezTo>
                  <a:cubicBezTo>
                    <a:pt x="4331834" y="2164645"/>
                    <a:pt x="4110191" y="2157226"/>
                    <a:pt x="3802338" y="2150464"/>
                  </a:cubicBezTo>
                  <a:cubicBezTo>
                    <a:pt x="3494485" y="2143702"/>
                    <a:pt x="3479043" y="2135564"/>
                    <a:pt x="3350787" y="2150464"/>
                  </a:cubicBezTo>
                  <a:cubicBezTo>
                    <a:pt x="3222531" y="2165364"/>
                    <a:pt x="3071460" y="2152277"/>
                    <a:pt x="2899236" y="2150464"/>
                  </a:cubicBezTo>
                  <a:cubicBezTo>
                    <a:pt x="2727012" y="2148651"/>
                    <a:pt x="2402481" y="2124801"/>
                    <a:pt x="2225279" y="2150464"/>
                  </a:cubicBezTo>
                  <a:cubicBezTo>
                    <a:pt x="2048077" y="2176127"/>
                    <a:pt x="1921800" y="2155258"/>
                    <a:pt x="1699592" y="2150464"/>
                  </a:cubicBezTo>
                  <a:cubicBezTo>
                    <a:pt x="1477384" y="2145670"/>
                    <a:pt x="1284410" y="2138214"/>
                    <a:pt x="951500" y="2150464"/>
                  </a:cubicBezTo>
                  <a:cubicBezTo>
                    <a:pt x="618590" y="2162714"/>
                    <a:pt x="603455" y="2160206"/>
                    <a:pt x="358418" y="2150464"/>
                  </a:cubicBezTo>
                  <a:cubicBezTo>
                    <a:pt x="146381" y="2194384"/>
                    <a:pt x="-12987" y="1949096"/>
                    <a:pt x="0" y="1792046"/>
                  </a:cubicBezTo>
                  <a:cubicBezTo>
                    <a:pt x="-23716" y="1667517"/>
                    <a:pt x="5555" y="1520238"/>
                    <a:pt x="0" y="1314170"/>
                  </a:cubicBezTo>
                  <a:cubicBezTo>
                    <a:pt x="-5555" y="1108102"/>
                    <a:pt x="-842" y="966463"/>
                    <a:pt x="0" y="864967"/>
                  </a:cubicBezTo>
                  <a:cubicBezTo>
                    <a:pt x="842" y="763471"/>
                    <a:pt x="4343" y="603293"/>
                    <a:pt x="0" y="358418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solidFill>
                <a:srgbClr val="EA6E1A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內容版面配置區 4">
              <a:extLst>
                <a:ext uri="{FF2B5EF4-FFF2-40B4-BE49-F238E27FC236}">
                  <a16:creationId xmlns:a16="http://schemas.microsoft.com/office/drawing/2014/main" id="{4630A1FD-6B4B-E714-F486-A25DC29FA487}"/>
                </a:ext>
              </a:extLst>
            </p:cNvPr>
            <p:cNvSpPr txBox="1">
              <a:spLocks/>
            </p:cNvSpPr>
            <p:nvPr/>
          </p:nvSpPr>
          <p:spPr>
            <a:xfrm>
              <a:off x="1321382" y="2054899"/>
              <a:ext cx="7572150" cy="23920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在大家的幫助下，</a:t>
              </a:r>
              <a:endPara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indent="0">
                <a:buNone/>
              </a:pPr>
              <a:r>
                <a:rPr lang="zh-TW" altLang="en-US" sz="3200" b="1" u="sng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斑停停</a:t>
              </a:r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zh-TW" altLang="en-US" sz="3200" b="1" u="sng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斑小看</a:t>
              </a:r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zh-TW" altLang="en-US" sz="3200" b="1" u="sng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斑小聽</a:t>
              </a:r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zh-TW" altLang="en-US" sz="3200" b="1" u="sng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斑想想</a:t>
              </a:r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平安到達蛋糕店，</a:t>
              </a:r>
              <a:endPara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indent="0">
                <a:buNone/>
              </a:pPr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一起買了蛋糕，準備給媽媽當作生日的驚喜。</a:t>
              </a: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2DB5E131-22AC-6D26-FDF5-584920759A2E}"/>
              </a:ext>
            </a:extLst>
          </p:cNvPr>
          <p:cNvSpPr txBox="1"/>
          <p:nvPr/>
        </p:nvSpPr>
        <p:spPr>
          <a:xfrm>
            <a:off x="11244649" y="93895"/>
            <a:ext cx="947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活動五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0CC2017-2F7E-8AE5-EA67-2DFB2B415CED}"/>
              </a:ext>
            </a:extLst>
          </p:cNvPr>
          <p:cNvGrpSpPr/>
          <p:nvPr/>
        </p:nvGrpSpPr>
        <p:grpSpPr>
          <a:xfrm>
            <a:off x="1275295" y="2409015"/>
            <a:ext cx="9969354" cy="4448985"/>
            <a:chOff x="1275295" y="2409015"/>
            <a:chExt cx="9969354" cy="4448985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6FCD75CC-9F60-B5E7-6634-DDAB5EFC3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1" t="35736" r="18562" b="31910"/>
            <a:stretch/>
          </p:blipFill>
          <p:spPr>
            <a:xfrm>
              <a:off x="1275295" y="3928749"/>
              <a:ext cx="9969354" cy="2929251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D6C18B2-90F8-DACB-B868-3C7B3303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867" y="2409015"/>
              <a:ext cx="5366132" cy="3018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563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A44CD90-F9E8-C264-99E1-5E6884BD921E}"/>
              </a:ext>
            </a:extLst>
          </p:cNvPr>
          <p:cNvSpPr txBox="1"/>
          <p:nvPr/>
        </p:nvSpPr>
        <p:spPr>
          <a:xfrm>
            <a:off x="448961" y="828109"/>
            <a:ext cx="11294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斑斑家族還要提醒大家，穿越道路要遵守「停看聽想」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24A537-3825-3388-3517-0BA6BA3D1046}"/>
              </a:ext>
            </a:extLst>
          </p:cNvPr>
          <p:cNvSpPr txBox="1"/>
          <p:nvPr/>
        </p:nvSpPr>
        <p:spPr>
          <a:xfrm>
            <a:off x="2135721" y="1767804"/>
            <a:ext cx="7920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D94B27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停在安全的地方     看看號誌和車輛     </a:t>
            </a:r>
            <a:endParaRPr lang="en-US" altLang="zh-TW" sz="3600" b="1" dirty="0">
              <a:solidFill>
                <a:srgbClr val="D94B27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rgbClr val="D94B27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聽聽交通的聲音     想想安全的做法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BAA11E-926D-2EDA-1800-EF79FFF21DFE}"/>
              </a:ext>
            </a:extLst>
          </p:cNvPr>
          <p:cNvSpPr txBox="1"/>
          <p:nvPr/>
        </p:nvSpPr>
        <p:spPr>
          <a:xfrm>
            <a:off x="11244649" y="93895"/>
            <a:ext cx="947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活動五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3900BA7-5AE9-C8FA-0860-4C85EDF2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35736" r="18562" b="16216"/>
          <a:stretch/>
        </p:blipFill>
        <p:spPr>
          <a:xfrm>
            <a:off x="2520906" y="3261498"/>
            <a:ext cx="7150187" cy="312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90849D5-3C26-31A2-378F-248A04010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08" y="559578"/>
            <a:ext cx="4269613" cy="60106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4ABF35DC-9ECD-D4AE-52CC-6198159EF732}"/>
              </a:ext>
            </a:extLst>
          </p:cNvPr>
          <p:cNvGrpSpPr/>
          <p:nvPr/>
        </p:nvGrpSpPr>
        <p:grpSpPr>
          <a:xfrm>
            <a:off x="7146324" y="423654"/>
            <a:ext cx="2916196" cy="729050"/>
            <a:chOff x="6096000" y="827901"/>
            <a:chExt cx="2916196" cy="729050"/>
          </a:xfrm>
          <a:solidFill>
            <a:srgbClr val="D94B27"/>
          </a:solidFill>
        </p:grpSpPr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C3A15480-70BF-7126-D9DC-E4F633E72041}"/>
                </a:ext>
              </a:extLst>
            </p:cNvPr>
            <p:cNvSpPr/>
            <p:nvPr/>
          </p:nvSpPr>
          <p:spPr>
            <a:xfrm>
              <a:off x="6096000" y="827902"/>
              <a:ext cx="729049" cy="729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課</a:t>
              </a:r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648ED73D-F020-2DFE-0C88-0B7A82E72897}"/>
                </a:ext>
              </a:extLst>
            </p:cNvPr>
            <p:cNvSpPr/>
            <p:nvPr/>
          </p:nvSpPr>
          <p:spPr>
            <a:xfrm>
              <a:off x="6825049" y="827902"/>
              <a:ext cx="729049" cy="729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後</a:t>
              </a:r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AA7F2C42-D629-B57B-3460-DEA708715354}"/>
                </a:ext>
              </a:extLst>
            </p:cNvPr>
            <p:cNvSpPr/>
            <p:nvPr/>
          </p:nvSpPr>
          <p:spPr>
            <a:xfrm>
              <a:off x="7554098" y="827902"/>
              <a:ext cx="729049" cy="729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活</a:t>
              </a: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EC5892D6-8B3E-7CFA-7797-F1A0D2DF4DE8}"/>
                </a:ext>
              </a:extLst>
            </p:cNvPr>
            <p:cNvSpPr/>
            <p:nvPr/>
          </p:nvSpPr>
          <p:spPr>
            <a:xfrm>
              <a:off x="8283147" y="827901"/>
              <a:ext cx="729049" cy="729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動</a:t>
              </a:r>
            </a:p>
          </p:txBody>
        </p:sp>
      </p:grp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2FE4C432-AB09-2EB0-63D0-1AA2D4600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233" y="1519881"/>
            <a:ext cx="7037177" cy="4720281"/>
          </a:xfrm>
        </p:spPr>
        <p:txBody>
          <a:bodyPr>
            <a:noAutofit/>
          </a:bodyPr>
          <a:lstStyle/>
          <a:p>
            <a:pPr marL="514350" indent="-514350">
              <a:lnSpc>
                <a:spcPts val="3700"/>
              </a:lnSpc>
              <a:buFont typeface="+mj-lt"/>
              <a:buAutoNum type="arabicPeriod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請在課後時間，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檢視自己、觀察家人或其他人穿越道路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，是否有做到正確的行為。 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3700"/>
              </a:lnSpc>
              <a:buFont typeface="+mj-lt"/>
              <a:buAutoNum type="arabicPeriod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請你運用穿越道路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「停、看、聽、想」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的原則，將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行人有做到的安全行為在學習紀錄冊第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頁的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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中打勾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，並想一想還可以做到哪些安全的穿越道路行為呢？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3700"/>
              </a:lnSpc>
              <a:buFont typeface="+mj-lt"/>
              <a:buAutoNum type="arabicPeriod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請找一位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大人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跟你一起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閱讀這份觀察須知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02051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60042" y="617838"/>
            <a:ext cx="4077730" cy="392944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檢視自己、觀察家人或其他人穿越道路的行為，並記錄在表格中。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有做到的請在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中打勾。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完成至少三次的紀錄。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98F52C5-042F-B9B4-47A8-CA49BEAACDEB}"/>
              </a:ext>
            </a:extLst>
          </p:cNvPr>
          <p:cNvSpPr txBox="1"/>
          <p:nvPr/>
        </p:nvSpPr>
        <p:spPr>
          <a:xfrm>
            <a:off x="11244649" y="93895"/>
            <a:ext cx="947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活動五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38FB41E-5307-F301-7A53-3939B75F4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"/>
          <a:stretch/>
        </p:blipFill>
        <p:spPr>
          <a:xfrm>
            <a:off x="354228" y="605481"/>
            <a:ext cx="7174612" cy="505391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6C1D30C-CBDA-7E9A-4CB8-4BBAF21E3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35736" r="18562" b="16216"/>
          <a:stretch/>
        </p:blipFill>
        <p:spPr>
          <a:xfrm>
            <a:off x="3558746" y="5319853"/>
            <a:ext cx="4085695" cy="1782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語音泡泡: 圓角矩形 10">
            <a:extLst>
              <a:ext uri="{FF2B5EF4-FFF2-40B4-BE49-F238E27FC236}">
                <a16:creationId xmlns:a16="http://schemas.microsoft.com/office/drawing/2014/main" id="{A195FB3C-DB38-CC28-5840-60744354078B}"/>
              </a:ext>
            </a:extLst>
          </p:cNvPr>
          <p:cNvSpPr/>
          <p:nvPr/>
        </p:nvSpPr>
        <p:spPr>
          <a:xfrm>
            <a:off x="8110423" y="4776154"/>
            <a:ext cx="3842950" cy="1266107"/>
          </a:xfrm>
          <a:prstGeom prst="wedgeRoundRectCallout">
            <a:avLst>
              <a:gd name="adj1" fmla="val -61347"/>
              <a:gd name="adj2" fmla="val 40779"/>
              <a:gd name="adj3" fmla="val 16667"/>
            </a:avLst>
          </a:prstGeom>
          <a:solidFill>
            <a:srgbClr val="D94B27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完成後可以拿到我們準備的小禮物喔！</a:t>
            </a:r>
          </a:p>
        </p:txBody>
      </p:sp>
    </p:spTree>
    <p:extLst>
      <p:ext uri="{BB962C8B-B14F-4D97-AF65-F5344CB8AC3E}">
        <p14:creationId xmlns:p14="http://schemas.microsoft.com/office/powerpoint/2010/main" val="42335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07BE808-5F0C-6BBB-AE25-566F9CD4700D}"/>
              </a:ext>
            </a:extLst>
          </p:cNvPr>
          <p:cNvSpPr/>
          <p:nvPr/>
        </p:nvSpPr>
        <p:spPr>
          <a:xfrm>
            <a:off x="-5335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B314DCD-ADBD-9B8B-D63A-E1A6108291EE}"/>
              </a:ext>
            </a:extLst>
          </p:cNvPr>
          <p:cNvGrpSpPr/>
          <p:nvPr/>
        </p:nvGrpSpPr>
        <p:grpSpPr>
          <a:xfrm>
            <a:off x="5386038" y="2465587"/>
            <a:ext cx="1747523" cy="963413"/>
            <a:chOff x="3126437" y="3047999"/>
            <a:chExt cx="2290474" cy="1262743"/>
          </a:xfrm>
        </p:grpSpPr>
        <p:sp>
          <p:nvSpPr>
            <p:cNvPr id="5" name="圓角矩形 6">
              <a:hlinkClick r:id="rId4"/>
              <a:extLst>
                <a:ext uri="{FF2B5EF4-FFF2-40B4-BE49-F238E27FC236}">
                  <a16:creationId xmlns:a16="http://schemas.microsoft.com/office/drawing/2014/main" id="{D1DE23BB-4555-E7AE-33D5-63E2A7748171}"/>
                </a:ext>
              </a:extLst>
            </p:cNvPr>
            <p:cNvSpPr/>
            <p:nvPr/>
          </p:nvSpPr>
          <p:spPr>
            <a:xfrm>
              <a:off x="3126437" y="3047999"/>
              <a:ext cx="2290474" cy="1262743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等腰三角形 5">
              <a:hlinkClick r:id="rId4"/>
              <a:extLst>
                <a:ext uri="{FF2B5EF4-FFF2-40B4-BE49-F238E27FC236}">
                  <a16:creationId xmlns:a16="http://schemas.microsoft.com/office/drawing/2014/main" id="{5822914E-C08C-E162-A347-4CA3FB7835EA}"/>
                </a:ext>
              </a:extLst>
            </p:cNvPr>
            <p:cNvSpPr/>
            <p:nvPr/>
          </p:nvSpPr>
          <p:spPr>
            <a:xfrm rot="5400000">
              <a:off x="3971308" y="3278776"/>
              <a:ext cx="870857" cy="80118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178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5534" y="4433985"/>
            <a:ext cx="10780931" cy="175771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這個故事中，有哪些危險行為呢？</a:t>
            </a:r>
            <a:endParaRPr lang="en-US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為什麼</a:t>
            </a:r>
            <a:r>
              <a:rPr lang="zh-TW" altLang="en-US" sz="3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斑停停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要拉住一直往斑馬線靠近的</a:t>
            </a:r>
            <a:r>
              <a:rPr lang="zh-TW" altLang="en-US" sz="3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斑小看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呢？</a:t>
            </a:r>
            <a:endParaRPr lang="en-US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為什麼</a:t>
            </a:r>
            <a:r>
              <a:rPr lang="zh-TW" altLang="en-US" sz="3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斑想想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要叫</a:t>
            </a:r>
            <a:r>
              <a:rPr lang="zh-TW" altLang="en-US" sz="3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斑小聽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停下來呢？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03" y="1550708"/>
            <a:ext cx="4479636" cy="25197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13" y="1556188"/>
            <a:ext cx="4488873" cy="25249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2446C89C-1CEC-3C0C-BBE2-C029E0DA84D9}"/>
              </a:ext>
            </a:extLst>
          </p:cNvPr>
          <p:cNvSpPr txBox="1"/>
          <p:nvPr/>
        </p:nvSpPr>
        <p:spPr>
          <a:xfrm>
            <a:off x="4169831" y="494420"/>
            <a:ext cx="3852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rgbClr val="D84722"/>
                </a:solidFill>
                <a:effectLst>
                  <a:glow rad="127000">
                    <a:schemeClr val="bg1"/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想一想 說一說</a:t>
            </a:r>
            <a:endParaRPr lang="zh-TW" altLang="en-US" sz="4400" dirty="0">
              <a:solidFill>
                <a:srgbClr val="D84722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51FF54A-6628-D35B-ED66-15ED1D5046CE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活動一</a:t>
            </a:r>
            <a:r>
              <a:rPr lang="en-US" altLang="zh-TW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斑斑家族過馬路</a:t>
            </a:r>
          </a:p>
        </p:txBody>
      </p:sp>
    </p:spTree>
    <p:extLst>
      <p:ext uri="{BB962C8B-B14F-4D97-AF65-F5344CB8AC3E}">
        <p14:creationId xmlns:p14="http://schemas.microsoft.com/office/powerpoint/2010/main" val="103488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351FF54A-6628-D35B-ED66-15ED1D5046CE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活動一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斑斑家族過馬路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3496C44-58D4-5210-D6CC-AC596DD7BC14}"/>
              </a:ext>
            </a:extLst>
          </p:cNvPr>
          <p:cNvSpPr/>
          <p:nvPr/>
        </p:nvSpPr>
        <p:spPr>
          <a:xfrm>
            <a:off x="902043" y="579538"/>
            <a:ext cx="8822725" cy="827903"/>
          </a:xfrm>
          <a:prstGeom prst="roundRect">
            <a:avLst/>
          </a:prstGeom>
          <a:solidFill>
            <a:srgbClr val="3795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問題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：這個故事中，有哪些危險行為呢？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28747F9-3E05-3925-6845-39D035DF1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3" y="1958756"/>
            <a:ext cx="3682314" cy="2071302"/>
          </a:xfrm>
          <a:prstGeom prst="rect">
            <a:avLst/>
          </a:prstGeom>
          <a:effectLst>
            <a:glow rad="101600">
              <a:srgbClr val="379586">
                <a:alpha val="60000"/>
              </a:srgbClr>
            </a:glow>
          </a:effectLst>
        </p:spPr>
      </p:pic>
      <p:sp>
        <p:nvSpPr>
          <p:cNvPr id="9" name="內容版面配置區 6">
            <a:extLst>
              <a:ext uri="{FF2B5EF4-FFF2-40B4-BE49-F238E27FC236}">
                <a16:creationId xmlns:a16="http://schemas.microsoft.com/office/drawing/2014/main" id="{1DFB69F3-90E1-2C1F-FEC0-ED9A1D286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580" y="2166504"/>
            <a:ext cx="6321377" cy="638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斑小看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等紅燈時站在車道旁。</a:t>
            </a:r>
            <a:endParaRPr lang="en-US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內容版面配置區 6">
            <a:extLst>
              <a:ext uri="{FF2B5EF4-FFF2-40B4-BE49-F238E27FC236}">
                <a16:creationId xmlns:a16="http://schemas.microsoft.com/office/drawing/2014/main" id="{358EE20F-4F64-4D47-7413-54EDC204A0E5}"/>
              </a:ext>
            </a:extLst>
          </p:cNvPr>
          <p:cNvSpPr txBox="1">
            <a:spLocks/>
          </p:cNvSpPr>
          <p:nvPr/>
        </p:nvSpPr>
        <p:spPr>
          <a:xfrm>
            <a:off x="4968580" y="4436077"/>
            <a:ext cx="6918620" cy="1037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400"/>
              </a:lnSpc>
              <a:buFont typeface="Arial" panose="020B0604020202020204" pitchFamily="34" charset="0"/>
              <a:buNone/>
            </a:pPr>
            <a:r>
              <a:rPr lang="zh-TW" altLang="en-US" sz="3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斑小聽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看到小綠人秒數剩下</a:t>
            </a:r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秒鐘時想衝過去。</a:t>
            </a:r>
            <a:endParaRPr lang="en-US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4AE1673-65A4-103F-52B1-62880EB66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3" y="4304786"/>
            <a:ext cx="3682310" cy="2071300"/>
          </a:xfrm>
          <a:prstGeom prst="rect">
            <a:avLst/>
          </a:prstGeom>
          <a:effectLst>
            <a:glow rad="101600">
              <a:srgbClr val="379586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1746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351FF54A-6628-D35B-ED66-15ED1D5046CE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活動一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斑斑家族過馬路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3496C44-58D4-5210-D6CC-AC596DD7BC14}"/>
              </a:ext>
            </a:extLst>
          </p:cNvPr>
          <p:cNvSpPr/>
          <p:nvPr/>
        </p:nvSpPr>
        <p:spPr>
          <a:xfrm>
            <a:off x="902044" y="579538"/>
            <a:ext cx="10342606" cy="1414154"/>
          </a:xfrm>
          <a:prstGeom prst="roundRect">
            <a:avLst/>
          </a:prstGeom>
          <a:solidFill>
            <a:srgbClr val="3795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19250" marR="0" lvl="0" indent="-16192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問題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：為什麼</a:t>
            </a: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斑停停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要拉住一直往斑馬線靠近的</a:t>
            </a: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斑小看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呢？</a:t>
            </a:r>
          </a:p>
        </p:txBody>
      </p:sp>
      <p:sp>
        <p:nvSpPr>
          <p:cNvPr id="11" name="內容版面配置區 6">
            <a:extLst>
              <a:ext uri="{FF2B5EF4-FFF2-40B4-BE49-F238E27FC236}">
                <a16:creationId xmlns:a16="http://schemas.microsoft.com/office/drawing/2014/main" id="{358EE20F-4F64-4D47-7413-54EDC204A0E5}"/>
              </a:ext>
            </a:extLst>
          </p:cNvPr>
          <p:cNvSpPr txBox="1">
            <a:spLocks/>
          </p:cNvSpPr>
          <p:nvPr/>
        </p:nvSpPr>
        <p:spPr>
          <a:xfrm>
            <a:off x="7038438" y="2910017"/>
            <a:ext cx="4818782" cy="1037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斑停停</a:t>
            </a:r>
            <a:r>
              <a:rPr kumimoji="0" lang="zh-TW" altLang="en-US" sz="3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擔心轉彎的車輛會撞到</a:t>
            </a:r>
            <a:r>
              <a:rPr kumimoji="0" lang="zh-TW" altLang="en-US" sz="3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斑小看</a:t>
            </a:r>
            <a:r>
              <a:rPr kumimoji="0" lang="zh-TW" altLang="en-US" sz="3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altLang="zh-TW" sz="3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8DF0072-E505-4773-BA05-96E0849F2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9" y="2750255"/>
            <a:ext cx="5760808" cy="3240455"/>
          </a:xfrm>
          <a:prstGeom prst="rect">
            <a:avLst/>
          </a:prstGeom>
          <a:effectLst>
            <a:glow rad="101600">
              <a:srgbClr val="379586">
                <a:alpha val="60000"/>
              </a:srgbClr>
            </a:glow>
          </a:effectLst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E14C899C-E264-3A58-CBCF-59A4225D4FE6}"/>
              </a:ext>
            </a:extLst>
          </p:cNvPr>
          <p:cNvSpPr/>
          <p:nvPr/>
        </p:nvSpPr>
        <p:spPr>
          <a:xfrm rot="1875616">
            <a:off x="5700583" y="4856207"/>
            <a:ext cx="1046608" cy="4081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轉彎車</a:t>
            </a:r>
          </a:p>
        </p:txBody>
      </p:sp>
    </p:spTree>
    <p:extLst>
      <p:ext uri="{BB962C8B-B14F-4D97-AF65-F5344CB8AC3E}">
        <p14:creationId xmlns:p14="http://schemas.microsoft.com/office/powerpoint/2010/main" val="19149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351FF54A-6628-D35B-ED66-15ED1D5046CE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活動一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斑斑家族過馬路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3496C44-58D4-5210-D6CC-AC596DD7BC14}"/>
              </a:ext>
            </a:extLst>
          </p:cNvPr>
          <p:cNvSpPr/>
          <p:nvPr/>
        </p:nvSpPr>
        <p:spPr>
          <a:xfrm>
            <a:off x="902043" y="579538"/>
            <a:ext cx="9242854" cy="827903"/>
          </a:xfrm>
          <a:prstGeom prst="roundRect">
            <a:avLst/>
          </a:prstGeom>
          <a:solidFill>
            <a:srgbClr val="3795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問題</a:t>
            </a:r>
            <a:r>
              <a:rPr lang="en-US" altLang="zh-TW" sz="36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：為什麼</a:t>
            </a: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斑想想</a:t>
            </a: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叫</a:t>
            </a: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斑小聽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停下來呢？</a:t>
            </a:r>
          </a:p>
        </p:txBody>
      </p:sp>
      <p:sp>
        <p:nvSpPr>
          <p:cNvPr id="9" name="內容版面配置區 6">
            <a:extLst>
              <a:ext uri="{FF2B5EF4-FFF2-40B4-BE49-F238E27FC236}">
                <a16:creationId xmlns:a16="http://schemas.microsoft.com/office/drawing/2014/main" id="{1DFB69F3-90E1-2C1F-FEC0-ED9A1D286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088" y="2790520"/>
            <a:ext cx="4294869" cy="1976352"/>
          </a:xfrm>
        </p:spPr>
        <p:txBody>
          <a:bodyPr>
            <a:noAutofit/>
          </a:bodyPr>
          <a:lstStyle/>
          <a:p>
            <a:pPr marL="0" indent="0">
              <a:lnSpc>
                <a:spcPts val="4400"/>
              </a:lnSpc>
              <a:buNone/>
            </a:pPr>
            <a:r>
              <a:rPr lang="zh-TW" altLang="en-US" sz="3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斑想想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覺得綠燈秒數不夠，用跑的過馬路有危險。</a:t>
            </a:r>
            <a:endParaRPr lang="en-US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2755397-937D-92CA-FD96-DD60D134A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3" y="2432789"/>
            <a:ext cx="5760808" cy="3240455"/>
          </a:xfrm>
          <a:prstGeom prst="rect">
            <a:avLst/>
          </a:prstGeom>
          <a:effectLst>
            <a:glow rad="101600">
              <a:srgbClr val="379586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35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6AAA7999-BC61-F85E-26CE-50FC7D79D6DC}"/>
              </a:ext>
            </a:extLst>
          </p:cNvPr>
          <p:cNvSpPr txBox="1"/>
          <p:nvPr/>
        </p:nvSpPr>
        <p:spPr>
          <a:xfrm>
            <a:off x="10005838" y="93895"/>
            <a:ext cx="20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活動一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斑斑家族過馬路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4D8014B-6045-4146-31D9-FDC0385E2EBB}"/>
              </a:ext>
            </a:extLst>
          </p:cNvPr>
          <p:cNvSpPr/>
          <p:nvPr/>
        </p:nvSpPr>
        <p:spPr>
          <a:xfrm>
            <a:off x="1761548" y="1349115"/>
            <a:ext cx="8881469" cy="4452079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58888"/>
            <a:r>
              <a:rPr lang="zh-TW" altLang="en-US" sz="4000" b="1" dirty="0">
                <a:solidFill>
                  <a:srgbClr val="D847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等待穿越道路的位置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58888"/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以及</a:t>
            </a:r>
            <a:r>
              <a:rPr lang="zh-TW" altLang="en-US" sz="4000" b="1" dirty="0">
                <a:solidFill>
                  <a:srgbClr val="D847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足夠的綠燈時間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58888"/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都是讓我們能更安全穿越道路的要素。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1" y="2780033"/>
            <a:ext cx="2128603" cy="37628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852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2805</Words>
  <Application>Microsoft Office PowerPoint</Application>
  <PresentationFormat>寬螢幕</PresentationFormat>
  <Paragraphs>276</Paragraphs>
  <Slides>39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7" baseType="lpstr">
      <vt:lpstr>DFKai-SB</vt:lpstr>
      <vt:lpstr>DFKai-SB</vt:lpstr>
      <vt:lpstr>Arial</vt:lpstr>
      <vt:lpstr>Calibri</vt:lpstr>
      <vt:lpstr>Calibri Light</vt:lpstr>
      <vt:lpstr>Wingdings</vt:lpstr>
      <vt:lpstr>Wingdings 2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判斷「可以過或不可以過」有兩個要注意的地方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syuuyucc@outlook.com</cp:lastModifiedBy>
  <cp:revision>185</cp:revision>
  <dcterms:created xsi:type="dcterms:W3CDTF">2024-02-23T01:11:41Z</dcterms:created>
  <dcterms:modified xsi:type="dcterms:W3CDTF">2024-04-09T01:13:32Z</dcterms:modified>
</cp:coreProperties>
</file>