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5AA4-F23A-48AF-865A-E5952841A1F2}" type="datetimeFigureOut">
              <a:rPr lang="zh-TW" altLang="en-US" smtClean="0"/>
              <a:t>2021/11/04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144A5-32AF-437A-8C97-E7A678FEE2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076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5AA4-F23A-48AF-865A-E5952841A1F2}" type="datetimeFigureOut">
              <a:rPr lang="zh-TW" altLang="en-US" smtClean="0"/>
              <a:t>2021/11/04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144A5-32AF-437A-8C97-E7A678FEE2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869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5AA4-F23A-48AF-865A-E5952841A1F2}" type="datetimeFigureOut">
              <a:rPr lang="zh-TW" altLang="en-US" smtClean="0"/>
              <a:t>2021/11/04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144A5-32AF-437A-8C97-E7A678FEE2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777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5AA4-F23A-48AF-865A-E5952841A1F2}" type="datetimeFigureOut">
              <a:rPr lang="zh-TW" altLang="en-US" smtClean="0"/>
              <a:t>2021/11/04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144A5-32AF-437A-8C97-E7A678FEE2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3055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5AA4-F23A-48AF-865A-E5952841A1F2}" type="datetimeFigureOut">
              <a:rPr lang="zh-TW" altLang="en-US" smtClean="0"/>
              <a:t>2021/11/04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144A5-32AF-437A-8C97-E7A678FEE2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946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5AA4-F23A-48AF-865A-E5952841A1F2}" type="datetimeFigureOut">
              <a:rPr lang="zh-TW" altLang="en-US" smtClean="0"/>
              <a:t>2021/11/04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144A5-32AF-437A-8C97-E7A678FEE2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158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5AA4-F23A-48AF-865A-E5952841A1F2}" type="datetimeFigureOut">
              <a:rPr lang="zh-TW" altLang="en-US" smtClean="0"/>
              <a:t>2021/11/04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144A5-32AF-437A-8C97-E7A678FEE2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7431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5AA4-F23A-48AF-865A-E5952841A1F2}" type="datetimeFigureOut">
              <a:rPr lang="zh-TW" altLang="en-US" smtClean="0"/>
              <a:t>2021/11/04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144A5-32AF-437A-8C97-E7A678FEE2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763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5AA4-F23A-48AF-865A-E5952841A1F2}" type="datetimeFigureOut">
              <a:rPr lang="zh-TW" altLang="en-US" smtClean="0"/>
              <a:t>2021/11/04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144A5-32AF-437A-8C97-E7A678FEE2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907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5AA4-F23A-48AF-865A-E5952841A1F2}" type="datetimeFigureOut">
              <a:rPr lang="zh-TW" altLang="en-US" smtClean="0"/>
              <a:t>2021/11/04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144A5-32AF-437A-8C97-E7A678FEE2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458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5AA4-F23A-48AF-865A-E5952841A1F2}" type="datetimeFigureOut">
              <a:rPr lang="zh-TW" altLang="en-US" smtClean="0"/>
              <a:t>2021/11/04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144A5-32AF-437A-8C97-E7A678FEE2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7133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25AA4-F23A-48AF-865A-E5952841A1F2}" type="datetimeFigureOut">
              <a:rPr lang="zh-TW" altLang="en-US" smtClean="0"/>
              <a:t>2021/11/04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144A5-32AF-437A-8C97-E7A678FEE2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408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0" y="908720"/>
            <a:ext cx="9001000" cy="5040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文字方塊 10"/>
          <p:cNvSpPr txBox="1"/>
          <p:nvPr/>
        </p:nvSpPr>
        <p:spPr>
          <a:xfrm>
            <a:off x="1475656" y="1196752"/>
            <a:ext cx="590465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latin typeface="華康龍門石碑" pitchFamily="65" charset="-120"/>
                <a:ea typeface="華康龍門石碑" pitchFamily="65" charset="-120"/>
              </a:rPr>
              <a:t>彰化縣花壇國民小學</a:t>
            </a:r>
            <a:r>
              <a:rPr lang="en-US" altLang="zh-TW" sz="3200" dirty="0" smtClean="0">
                <a:latin typeface="華康龍門石碑" pitchFamily="65" charset="-120"/>
                <a:ea typeface="華康龍門石碑" pitchFamily="65" charset="-120"/>
              </a:rPr>
              <a:t/>
            </a:r>
            <a:br>
              <a:rPr lang="en-US" altLang="zh-TW" sz="3200" dirty="0" smtClean="0">
                <a:latin typeface="華康龍門石碑" pitchFamily="65" charset="-120"/>
                <a:ea typeface="華康龍門石碑" pitchFamily="65" charset="-120"/>
              </a:rPr>
            </a:br>
            <a:r>
              <a:rPr lang="en-US" altLang="zh-TW" sz="3200" dirty="0" smtClean="0">
                <a:latin typeface="華康龍門石碑" pitchFamily="65" charset="-120"/>
                <a:ea typeface="華康龍門石碑" pitchFamily="65" charset="-120"/>
              </a:rPr>
              <a:t>110</a:t>
            </a:r>
            <a:r>
              <a:rPr lang="zh-TW" altLang="en-US" sz="3200" dirty="0" smtClean="0">
                <a:latin typeface="華康龍門石碑" pitchFamily="65" charset="-120"/>
                <a:ea typeface="華康龍門石碑" pitchFamily="65" charset="-120"/>
              </a:rPr>
              <a:t>學年度上學期</a:t>
            </a:r>
            <a:r>
              <a:rPr lang="en-US" altLang="zh-TW" sz="3200" dirty="0" smtClean="0">
                <a:latin typeface="華康龍門石碑" pitchFamily="65" charset="-120"/>
                <a:ea typeface="華康龍門石碑" pitchFamily="65" charset="-120"/>
              </a:rPr>
              <a:t/>
            </a:r>
            <a:br>
              <a:rPr lang="en-US" altLang="zh-TW" sz="3200" dirty="0" smtClean="0">
                <a:latin typeface="華康龍門石碑" pitchFamily="65" charset="-120"/>
                <a:ea typeface="華康龍門石碑" pitchFamily="65" charset="-120"/>
              </a:rPr>
            </a:br>
            <a:r>
              <a:rPr lang="zh-TW" altLang="en-US" sz="3200" dirty="0" smtClean="0">
                <a:latin typeface="華康龍門石碑" pitchFamily="65" charset="-120"/>
                <a:ea typeface="華康龍門石碑" pitchFamily="65" charset="-120"/>
              </a:rPr>
              <a:t>校內</a:t>
            </a:r>
            <a:r>
              <a:rPr lang="zh-TW" altLang="en-US" sz="3200" dirty="0" smtClean="0"/>
              <a:t>  </a:t>
            </a:r>
            <a:r>
              <a:rPr lang="zh-TW" altLang="en-US" sz="6600" dirty="0" smtClean="0">
                <a:latin typeface="華康方圓體W7" pitchFamily="81" charset="-120"/>
                <a:ea typeface="華康方圓體W7" pitchFamily="81" charset="-120"/>
              </a:rPr>
              <a:t>家庭教育</a:t>
            </a:r>
            <a:r>
              <a:rPr lang="zh-TW" altLang="en-US" dirty="0" smtClean="0"/>
              <a:t>  </a:t>
            </a:r>
            <a:r>
              <a:rPr lang="zh-TW" altLang="en-US" sz="3200" dirty="0" smtClean="0">
                <a:latin typeface="華康龍門石碑" pitchFamily="65" charset="-120"/>
                <a:ea typeface="華康龍門石碑" pitchFamily="65" charset="-120"/>
              </a:rPr>
              <a:t>宣導</a:t>
            </a:r>
            <a:endParaRPr lang="zh-TW" altLang="en-US" sz="3200" dirty="0" smtClean="0"/>
          </a:p>
          <a:p>
            <a:pPr algn="ctr"/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2987824" y="3566632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latin typeface="華康龍門石碑" pitchFamily="65" charset="-120"/>
                <a:ea typeface="華康龍門石碑" pitchFamily="65" charset="-120"/>
              </a:rPr>
              <a:t>110</a:t>
            </a:r>
            <a:r>
              <a:rPr lang="zh-TW" altLang="en-US" dirty="0" smtClean="0">
                <a:latin typeface="華康龍門石碑" pitchFamily="65" charset="-120"/>
                <a:ea typeface="華康龍門石碑" pitchFamily="65" charset="-120"/>
              </a:rPr>
              <a:t>年</a:t>
            </a:r>
            <a:r>
              <a:rPr lang="en-US" altLang="zh-TW" dirty="0" smtClean="0">
                <a:latin typeface="華康龍門石碑" pitchFamily="65" charset="-120"/>
                <a:ea typeface="華康龍門石碑" pitchFamily="65" charset="-120"/>
              </a:rPr>
              <a:t>11</a:t>
            </a:r>
            <a:r>
              <a:rPr lang="zh-TW" altLang="en-US" dirty="0" smtClean="0">
                <a:latin typeface="華康龍門石碑" pitchFamily="65" charset="-120"/>
                <a:ea typeface="華康龍門石碑" pitchFamily="65" charset="-120"/>
              </a:rPr>
              <a:t>月</a:t>
            </a:r>
            <a:r>
              <a:rPr lang="en-US" altLang="zh-TW" dirty="0" smtClean="0">
                <a:latin typeface="華康龍門石碑" pitchFamily="65" charset="-120"/>
                <a:ea typeface="華康龍門石碑" pitchFamily="65" charset="-120"/>
              </a:rPr>
              <a:t>17</a:t>
            </a:r>
            <a:r>
              <a:rPr lang="zh-TW" altLang="en-US" dirty="0" smtClean="0">
                <a:latin typeface="華康龍門石碑" pitchFamily="65" charset="-120"/>
                <a:ea typeface="華康龍門石碑" pitchFamily="65" charset="-120"/>
              </a:rPr>
              <a:t>日</a:t>
            </a:r>
            <a:r>
              <a:rPr lang="en-US" altLang="zh-TW" dirty="0" smtClean="0">
                <a:latin typeface="華康龍門石碑" pitchFamily="65" charset="-120"/>
                <a:ea typeface="華康龍門石碑" pitchFamily="65" charset="-120"/>
              </a:rPr>
              <a:t>(</a:t>
            </a:r>
            <a:r>
              <a:rPr lang="zh-TW" altLang="en-US" dirty="0" smtClean="0">
                <a:latin typeface="華康龍門石碑" pitchFamily="65" charset="-120"/>
                <a:ea typeface="華康龍門石碑" pitchFamily="65" charset="-120"/>
              </a:rPr>
              <a:t>三</a:t>
            </a:r>
            <a:r>
              <a:rPr lang="en-US" altLang="zh-TW" dirty="0" smtClean="0">
                <a:latin typeface="華康龍門石碑" pitchFamily="65" charset="-120"/>
                <a:ea typeface="華康龍門石碑" pitchFamily="65" charset="-120"/>
              </a:rPr>
              <a:t>)</a:t>
            </a:r>
            <a:br>
              <a:rPr lang="en-US" altLang="zh-TW" dirty="0" smtClean="0">
                <a:latin typeface="華康龍門石碑" pitchFamily="65" charset="-120"/>
                <a:ea typeface="華康龍門石碑" pitchFamily="65" charset="-120"/>
              </a:rPr>
            </a:br>
            <a:r>
              <a:rPr lang="zh-TW" altLang="en-US" dirty="0" smtClean="0">
                <a:latin typeface="華康龍門石碑" pitchFamily="65" charset="-120"/>
                <a:ea typeface="華康龍門石碑" pitchFamily="65" charset="-120"/>
              </a:rPr>
              <a:t>資料組長 張懿心</a:t>
            </a:r>
            <a:endParaRPr lang="zh-TW" altLang="en-US" dirty="0">
              <a:latin typeface="華康龍門石碑" pitchFamily="65" charset="-120"/>
              <a:ea typeface="華康龍門石碑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7057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980" y="764"/>
            <a:ext cx="9224980" cy="6857236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195736" y="1179066"/>
            <a:ext cx="61926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2800" spc="400" dirty="0" smtClean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       法定</a:t>
            </a: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研習時</a:t>
            </a:r>
            <a:r>
              <a:rPr lang="zh-TW" altLang="en-US" sz="2800" spc="400" dirty="0" smtClean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數</a:t>
            </a:r>
            <a:endParaRPr lang="en-US" altLang="zh-TW" sz="2800" spc="400" dirty="0" smtClean="0">
              <a:latin typeface="標楷體" panose="03000509000000000000" pitchFamily="65" charset="-120"/>
              <a:ea typeface="標楷體" panose="03000509000000000000" pitchFamily="65" charset="-120"/>
              <a:sym typeface="微软雅黑" pitchFamily="34" charset="-122"/>
            </a:endParaRPr>
          </a:p>
          <a:p>
            <a:pPr>
              <a:defRPr/>
            </a:pPr>
            <a:endParaRPr lang="en-US" altLang="zh-TW" sz="2800" spc="400" dirty="0">
              <a:latin typeface="標楷體" panose="03000509000000000000" pitchFamily="65" charset="-120"/>
              <a:ea typeface="標楷體" panose="03000509000000000000" pitchFamily="65" charset="-120"/>
              <a:sym typeface="微软雅黑" pitchFamily="34" charset="-122"/>
            </a:endParaRPr>
          </a:p>
          <a:p>
            <a:pPr>
              <a:defRPr/>
            </a:pP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</a:rPr>
              <a:t>性別平等教育 </a:t>
            </a:r>
            <a:r>
              <a:rPr lang="zh-TW" altLang="en-US" sz="2800" spc="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(</a:t>
            </a: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老師</a:t>
            </a:r>
            <a: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/</a:t>
            </a: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年</a:t>
            </a:r>
            <a: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)</a:t>
            </a:r>
            <a:b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</a:b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輔導知能     </a:t>
            </a:r>
            <a:r>
              <a:rPr lang="zh-TW" altLang="en-US" sz="2800" spc="400" dirty="0" smtClean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 </a:t>
            </a:r>
            <a: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3</a:t>
            </a: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小時</a:t>
            </a:r>
            <a: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(</a:t>
            </a: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老師</a:t>
            </a:r>
            <a: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/</a:t>
            </a: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年</a:t>
            </a:r>
            <a: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)</a:t>
            </a:r>
            <a:b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</a:br>
            <a:r>
              <a:rPr lang="zh-TW" altLang="en-US" sz="2800" spc="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家庭教育    </a:t>
            </a:r>
            <a:r>
              <a:rPr lang="zh-TW" altLang="en-US" sz="2800" spc="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  </a:t>
            </a:r>
            <a:r>
              <a:rPr lang="en-US" altLang="zh-TW" sz="2800" spc="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4</a:t>
            </a:r>
            <a:r>
              <a:rPr lang="zh-TW" altLang="en-US" sz="2800" spc="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小時</a:t>
            </a:r>
            <a:r>
              <a:rPr lang="en-US" altLang="zh-TW" sz="2800" spc="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(</a:t>
            </a:r>
            <a:r>
              <a:rPr lang="zh-TW" altLang="en-US" sz="2800" spc="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老師</a:t>
            </a:r>
            <a:r>
              <a:rPr lang="en-US" altLang="zh-TW" sz="2800" spc="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/</a:t>
            </a:r>
            <a:r>
              <a:rPr lang="zh-TW" altLang="en-US" sz="2800" spc="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年</a:t>
            </a:r>
            <a:r>
              <a:rPr lang="en-US" altLang="zh-TW" sz="2800" spc="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)</a:t>
            </a:r>
          </a:p>
          <a:p>
            <a:pPr>
              <a:defRPr/>
            </a:pP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特殊教育     </a:t>
            </a:r>
            <a:r>
              <a:rPr lang="zh-TW" altLang="en-US" sz="2800" spc="400" dirty="0" smtClean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 </a:t>
            </a:r>
            <a: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3</a:t>
            </a: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小時</a:t>
            </a:r>
            <a: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(</a:t>
            </a: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老師</a:t>
            </a:r>
            <a: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/</a:t>
            </a: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年</a:t>
            </a:r>
            <a: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)</a:t>
            </a:r>
          </a:p>
          <a:p>
            <a:pPr>
              <a:defRPr/>
            </a:pP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生命教育     </a:t>
            </a:r>
            <a:r>
              <a:rPr lang="zh-TW" altLang="en-US" sz="2800" spc="400" dirty="0" smtClean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 </a:t>
            </a:r>
            <a: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2</a:t>
            </a: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小時</a:t>
            </a:r>
            <a: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(</a:t>
            </a: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老師</a:t>
            </a:r>
            <a: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/</a:t>
            </a:r>
            <a:r>
              <a:rPr lang="zh-TW" altLang="en-US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年</a:t>
            </a:r>
            <a:r>
              <a:rPr lang="en-US" altLang="zh-TW" sz="2800" spc="400" dirty="0">
                <a:latin typeface="標楷體" panose="03000509000000000000" pitchFamily="65" charset="-120"/>
                <a:ea typeface="標楷體" panose="03000509000000000000" pitchFamily="65" charset="-120"/>
                <a:sym typeface="微软雅黑" pitchFamily="34" charset="-122"/>
              </a:rPr>
              <a:t>)</a:t>
            </a:r>
            <a:endParaRPr lang="en-US" altLang="zh-TW" sz="2800" spc="400" dirty="0">
              <a:latin typeface="標楷體" panose="03000509000000000000" pitchFamily="65" charset="-120"/>
              <a:ea typeface="標楷體" panose="03000509000000000000" pitchFamily="65" charset="-120"/>
              <a:sym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4836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0480"/>
            <a:ext cx="9185004" cy="6827520"/>
          </a:xfrm>
          <a:prstGeom prst="rect">
            <a:avLst/>
          </a:prstGeom>
        </p:spPr>
      </p:pic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1835695" y="620688"/>
            <a:ext cx="6768753" cy="100811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華康龍門石碑" pitchFamily="65" charset="-120"/>
                <a:ea typeface="華康龍門石碑" pitchFamily="65" charset="-120"/>
              </a:rPr>
              <a:t>家庭教育</a:t>
            </a:r>
            <a:r>
              <a:rPr lang="zh-TW" altLang="en-US" dirty="0">
                <a:latin typeface="華康龍門石碑" pitchFamily="65" charset="-120"/>
                <a:ea typeface="華康龍門石碑" pitchFamily="65" charset="-120"/>
              </a:rPr>
              <a:t> </a:t>
            </a:r>
            <a:r>
              <a:rPr lang="en-US" altLang="zh-TW" dirty="0" smtClean="0">
                <a:latin typeface="華康龍門石碑" pitchFamily="65" charset="-120"/>
                <a:ea typeface="華康龍門石碑" pitchFamily="65" charset="-120"/>
              </a:rPr>
              <a:t/>
            </a:r>
            <a:br>
              <a:rPr lang="en-US" altLang="zh-TW" dirty="0" smtClean="0">
                <a:latin typeface="華康龍門石碑" pitchFamily="65" charset="-120"/>
                <a:ea typeface="華康龍門石碑" pitchFamily="65" charset="-120"/>
              </a:rPr>
            </a:br>
            <a:r>
              <a:rPr lang="en-US" altLang="zh-TW" sz="2800" dirty="0" smtClean="0">
                <a:latin typeface="華康龍門石碑" pitchFamily="65" charset="-120"/>
                <a:ea typeface="華康龍門石碑" pitchFamily="65" charset="-120"/>
              </a:rPr>
              <a:t>12</a:t>
            </a:r>
            <a:r>
              <a:rPr lang="zh-TW" altLang="en-US" sz="2800" dirty="0" smtClean="0">
                <a:latin typeface="華康龍門石碑" pitchFamily="65" charset="-120"/>
                <a:ea typeface="華康龍門石碑" pitchFamily="65" charset="-120"/>
              </a:rPr>
              <a:t>年國教</a:t>
            </a:r>
            <a:r>
              <a:rPr lang="en-US" altLang="zh-TW" sz="2800" dirty="0" smtClean="0">
                <a:latin typeface="華康龍門石碑" pitchFamily="65" charset="-120"/>
                <a:ea typeface="華康龍門石碑" pitchFamily="65" charset="-120"/>
              </a:rPr>
              <a:t>19</a:t>
            </a:r>
            <a:r>
              <a:rPr lang="zh-TW" altLang="en-US" sz="2800" dirty="0" smtClean="0">
                <a:latin typeface="華康龍門石碑" pitchFamily="65" charset="-120"/>
                <a:ea typeface="華康龍門石碑" pitchFamily="65" charset="-120"/>
              </a:rPr>
              <a:t>項議題之一</a:t>
            </a:r>
            <a:endParaRPr lang="zh-TW" altLang="en-US" sz="2800" dirty="0">
              <a:latin typeface="華康龍門石碑" pitchFamily="65" charset="-120"/>
              <a:ea typeface="華康龍門石碑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339752" y="1628800"/>
            <a:ext cx="58326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華康龍門石碑" pitchFamily="65" charset="-120"/>
                <a:ea typeface="華康龍門石碑" pitchFamily="65" charset="-120"/>
              </a:rPr>
              <a:t>學習目標</a:t>
            </a:r>
            <a:r>
              <a:rPr lang="en-US" altLang="zh-TW" sz="2400" dirty="0" smtClean="0">
                <a:latin typeface="華康龍門石碑" pitchFamily="65" charset="-120"/>
                <a:ea typeface="華康龍門石碑" pitchFamily="65" charset="-120"/>
              </a:rPr>
              <a:t/>
            </a:r>
            <a:br>
              <a:rPr lang="en-US" altLang="zh-TW" sz="2400" dirty="0" smtClean="0">
                <a:latin typeface="華康龍門石碑" pitchFamily="65" charset="-120"/>
                <a:ea typeface="華康龍門石碑" pitchFamily="65" charset="-120"/>
              </a:rPr>
            </a:br>
            <a:r>
              <a:rPr lang="en-US" altLang="zh-TW" sz="2400" dirty="0" smtClean="0">
                <a:latin typeface="華康龍門石碑" pitchFamily="65" charset="-120"/>
                <a:ea typeface="華康龍門石碑" pitchFamily="65" charset="-120"/>
              </a:rPr>
              <a:t>1.</a:t>
            </a:r>
            <a:r>
              <a:rPr lang="zh-TW" altLang="en-US" sz="2400" dirty="0" smtClean="0">
                <a:latin typeface="華康龍門石碑" pitchFamily="65" charset="-120"/>
                <a:ea typeface="華康龍門石碑" pitchFamily="65" charset="-120"/>
              </a:rPr>
              <a:t>具備探究家庭發展、家庭與社會互動關係及家庭資源管理的知能</a:t>
            </a:r>
            <a:endParaRPr lang="en-US" altLang="zh-TW" sz="2400" dirty="0" smtClean="0">
              <a:latin typeface="華康龍門石碑" pitchFamily="65" charset="-120"/>
              <a:ea typeface="華康龍門石碑" pitchFamily="65" charset="-120"/>
            </a:endParaRPr>
          </a:p>
          <a:p>
            <a:endParaRPr lang="en-US" altLang="zh-TW" sz="2400" dirty="0" smtClean="0">
              <a:latin typeface="華康龍門石碑" pitchFamily="65" charset="-120"/>
              <a:ea typeface="華康龍門石碑" pitchFamily="65" charset="-120"/>
            </a:endParaRPr>
          </a:p>
          <a:p>
            <a:r>
              <a:rPr lang="en-US" altLang="zh-TW" sz="2400" dirty="0" smtClean="0">
                <a:latin typeface="華康龍門石碑" pitchFamily="65" charset="-120"/>
                <a:ea typeface="華康龍門石碑" pitchFamily="65" charset="-120"/>
              </a:rPr>
              <a:t>2.</a:t>
            </a:r>
            <a:r>
              <a:rPr lang="zh-TW" altLang="en-US" sz="2400" dirty="0" smtClean="0">
                <a:latin typeface="華康龍門石碑" pitchFamily="65" charset="-120"/>
                <a:ea typeface="華康龍門石碑" pitchFamily="65" charset="-120"/>
              </a:rPr>
              <a:t>提升積極參與家庭活動的責任感與態度</a:t>
            </a:r>
            <a:endParaRPr lang="en-US" altLang="zh-TW" sz="2400" dirty="0" smtClean="0">
              <a:latin typeface="華康龍門石碑" pitchFamily="65" charset="-120"/>
              <a:ea typeface="華康龍門石碑" pitchFamily="65" charset="-120"/>
            </a:endParaRPr>
          </a:p>
          <a:p>
            <a:endParaRPr lang="en-US" altLang="zh-TW" sz="2400" dirty="0" smtClean="0">
              <a:latin typeface="華康龍門石碑" pitchFamily="65" charset="-120"/>
              <a:ea typeface="華康龍門石碑" pitchFamily="65" charset="-120"/>
            </a:endParaRPr>
          </a:p>
          <a:p>
            <a:r>
              <a:rPr lang="en-US" altLang="zh-TW" sz="2400" dirty="0" smtClean="0">
                <a:latin typeface="華康龍門石碑" pitchFamily="65" charset="-120"/>
                <a:ea typeface="華康龍門石碑" pitchFamily="65" charset="-120"/>
              </a:rPr>
              <a:t>3.</a:t>
            </a:r>
            <a:r>
              <a:rPr lang="zh-TW" altLang="en-US" sz="2400" dirty="0" smtClean="0">
                <a:latin typeface="華康龍門石碑" pitchFamily="65" charset="-120"/>
                <a:ea typeface="華康龍門石碑" pitchFamily="65" charset="-120"/>
              </a:rPr>
              <a:t>激發創造家人互動共好的意識與責任， 提升家庭生活品質。</a:t>
            </a:r>
            <a:endParaRPr lang="zh-TW" altLang="en-US" sz="2400" dirty="0">
              <a:latin typeface="華康龍門石碑" pitchFamily="65" charset="-120"/>
              <a:ea typeface="華康龍門石碑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3287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4"/>
          <p:cNvSpPr txBox="1">
            <a:spLocks noGrp="1"/>
          </p:cNvSpPr>
          <p:nvPr>
            <p:ph type="title"/>
          </p:nvPr>
        </p:nvSpPr>
        <p:spPr bwMode="auto">
          <a:xfrm>
            <a:off x="395536" y="692696"/>
            <a:ext cx="8229600" cy="94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新細明體" charset="-12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新細明體" charset="-12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新細明體" charset="-12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新細明體" charset="-12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新細明體" charset="-12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新細明體" charset="-12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新細明體" charset="-12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新細明體" charset="-120"/>
              </a:defRPr>
            </a:lvl9pPr>
          </a:lstStyle>
          <a:p>
            <a:pPr marL="0" indent="0" algn="ctr">
              <a:spcBef>
                <a:spcPct val="0"/>
              </a:spcBef>
              <a:buNone/>
              <a:defRPr/>
            </a:pPr>
            <a:r>
              <a:rPr lang="en-US" altLang="zh-TW" sz="3400" b="1" kern="0" dirty="0" smtClean="0">
                <a:solidFill>
                  <a:srgbClr val="005A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3400" b="1" kern="0" dirty="0">
                <a:solidFill>
                  <a:srgbClr val="005A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年國民基本教育課程綱要</a:t>
            </a:r>
            <a:r>
              <a:rPr lang="en-US" altLang="zh-TW" sz="3400" b="1" kern="0" dirty="0">
                <a:solidFill>
                  <a:srgbClr val="005A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400" b="1" kern="0" dirty="0">
                <a:solidFill>
                  <a:srgbClr val="005A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家庭教育議題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239148"/>
              </p:ext>
            </p:extLst>
          </p:nvPr>
        </p:nvGraphicFramePr>
        <p:xfrm>
          <a:off x="179512" y="1988840"/>
          <a:ext cx="8714211" cy="437274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200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44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2497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74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議題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2057" marR="520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學習目標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2057" marR="520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學習</a:t>
                      </a:r>
                      <a:r>
                        <a:rPr lang="zh-TW" altLang="zh-TW" sz="2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主題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2057" marR="520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98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家庭教育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2057" marR="520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9088" indent="-319088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具備探究家庭發展、家庭與社會互動關係及家庭資源管理知能。</a:t>
                      </a:r>
                    </a:p>
                    <a:p>
                      <a:pPr marL="319088" indent="-319088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提升積極參與家庭活動的責任感與態度。</a:t>
                      </a:r>
                    </a:p>
                    <a:p>
                      <a:pPr marL="319088" indent="-319088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激發創造家人互動共好的意識與責任，提升家庭生活品質。</a:t>
                      </a:r>
                    </a:p>
                  </a:txBody>
                  <a:tcPr marL="52057" marR="52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2400" b="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2400" b="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家庭的組成、發展與 變化。</a:t>
                      </a:r>
                      <a:endParaRPr lang="en-US" altLang="zh-TW" sz="2400" b="0" dirty="0" smtClean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人際互動與親密關係發展。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家人關係與互動。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66700" indent="-26670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家庭資源管理與消費決策。</a:t>
                      </a:r>
                    </a:p>
                    <a:p>
                      <a:pPr marL="266700" indent="-26670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家庭活動與社區參與。</a:t>
                      </a:r>
                    </a:p>
                    <a:p>
                      <a:pPr marL="266700" indent="-26670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zh-TW" altLang="en-US" sz="2400" b="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66700" indent="-26670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057" marR="52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3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4663"/>
            <a:ext cx="9144000" cy="6064415"/>
          </a:xfrm>
        </p:spPr>
      </p:pic>
      <p:sp>
        <p:nvSpPr>
          <p:cNvPr id="5" name="文字方塊 4"/>
          <p:cNvSpPr txBox="1"/>
          <p:nvPr/>
        </p:nvSpPr>
        <p:spPr>
          <a:xfrm>
            <a:off x="395536" y="476672"/>
            <a:ext cx="1224136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209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688"/>
            <a:ext cx="9144000" cy="5444718"/>
          </a:xfrm>
        </p:spPr>
      </p:pic>
    </p:spTree>
    <p:extLst>
      <p:ext uri="{BB962C8B-B14F-4D97-AF65-F5344CB8AC3E}">
        <p14:creationId xmlns:p14="http://schemas.microsoft.com/office/powerpoint/2010/main" val="505182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" y="713498"/>
            <a:ext cx="9141123" cy="5091766"/>
          </a:xfrm>
        </p:spPr>
      </p:pic>
      <p:sp>
        <p:nvSpPr>
          <p:cNvPr id="5" name="文字方塊 4"/>
          <p:cNvSpPr txBox="1"/>
          <p:nvPr/>
        </p:nvSpPr>
        <p:spPr>
          <a:xfrm>
            <a:off x="395536" y="620688"/>
            <a:ext cx="1224136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46561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671"/>
            <a:ext cx="9108504" cy="5448077"/>
          </a:xfrm>
        </p:spPr>
      </p:pic>
    </p:spTree>
    <p:extLst>
      <p:ext uri="{BB962C8B-B14F-4D97-AF65-F5344CB8AC3E}">
        <p14:creationId xmlns:p14="http://schemas.microsoft.com/office/powerpoint/2010/main" val="3658785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641"/>
          <a:stretch/>
        </p:blipFill>
        <p:spPr>
          <a:xfrm>
            <a:off x="9747" y="548680"/>
            <a:ext cx="9122907" cy="5760640"/>
          </a:xfrm>
        </p:spPr>
      </p:pic>
      <p:sp>
        <p:nvSpPr>
          <p:cNvPr id="5" name="文字方塊 4"/>
          <p:cNvSpPr txBox="1"/>
          <p:nvPr/>
        </p:nvSpPr>
        <p:spPr>
          <a:xfrm>
            <a:off x="107504" y="476672"/>
            <a:ext cx="1224136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9815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131</Words>
  <Application>Microsoft Office PowerPoint</Application>
  <PresentationFormat>如螢幕大小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PowerPoint 簡報</vt:lpstr>
      <vt:lpstr>PowerPoint 簡報</vt:lpstr>
      <vt:lpstr>家庭教育  12年國教19項議題之一</vt:lpstr>
      <vt:lpstr>12年國民基本教育課程綱要-家庭教育議題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彰化縣花壇國民小學 110學年度上學期 校內  家庭教育  宣導</dc:title>
  <dc:creator>user</dc:creator>
  <cp:lastModifiedBy>user</cp:lastModifiedBy>
  <cp:revision>9</cp:revision>
  <dcterms:created xsi:type="dcterms:W3CDTF">2021-11-04T05:33:05Z</dcterms:created>
  <dcterms:modified xsi:type="dcterms:W3CDTF">2021-11-04T06:50:27Z</dcterms:modified>
</cp:coreProperties>
</file>