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256" r:id="rId2"/>
    <p:sldId id="349" r:id="rId3"/>
    <p:sldId id="259" r:id="rId4"/>
    <p:sldId id="329" r:id="rId5"/>
    <p:sldId id="261" r:id="rId6"/>
    <p:sldId id="306" r:id="rId7"/>
    <p:sldId id="277" r:id="rId8"/>
    <p:sldId id="326" r:id="rId9"/>
    <p:sldId id="303" r:id="rId10"/>
    <p:sldId id="341" r:id="rId11"/>
    <p:sldId id="301" r:id="rId12"/>
    <p:sldId id="282" r:id="rId13"/>
    <p:sldId id="299" r:id="rId14"/>
    <p:sldId id="260" r:id="rId15"/>
    <p:sldId id="289" r:id="rId16"/>
    <p:sldId id="344" r:id="rId17"/>
    <p:sldId id="343" r:id="rId18"/>
    <p:sldId id="280" r:id="rId19"/>
    <p:sldId id="358" r:id="rId20"/>
    <p:sldId id="359" r:id="rId21"/>
    <p:sldId id="360" r:id="rId22"/>
    <p:sldId id="361" r:id="rId23"/>
    <p:sldId id="379" r:id="rId24"/>
    <p:sldId id="322" r:id="rId25"/>
    <p:sldId id="271" r:id="rId26"/>
    <p:sldId id="264" r:id="rId27"/>
    <p:sldId id="273" r:id="rId28"/>
    <p:sldId id="292" r:id="rId29"/>
    <p:sldId id="274" r:id="rId30"/>
    <p:sldId id="276" r:id="rId31"/>
    <p:sldId id="263" r:id="rId32"/>
    <p:sldId id="365" r:id="rId33"/>
    <p:sldId id="366" r:id="rId34"/>
    <p:sldId id="367" r:id="rId35"/>
    <p:sldId id="267" r:id="rId36"/>
    <p:sldId id="265" r:id="rId37"/>
    <p:sldId id="333" r:id="rId38"/>
    <p:sldId id="283" r:id="rId39"/>
    <p:sldId id="284" r:id="rId40"/>
    <p:sldId id="318" r:id="rId41"/>
    <p:sldId id="325" r:id="rId42"/>
    <p:sldId id="310" r:id="rId43"/>
    <p:sldId id="311" r:id="rId44"/>
    <p:sldId id="380" r:id="rId45"/>
    <p:sldId id="319" r:id="rId46"/>
    <p:sldId id="290" r:id="rId47"/>
    <p:sldId id="287" r:id="rId48"/>
    <p:sldId id="288" r:id="rId49"/>
    <p:sldId id="269" r:id="rId50"/>
    <p:sldId id="338" r:id="rId51"/>
    <p:sldId id="293" r:id="rId52"/>
    <p:sldId id="266" r:id="rId53"/>
    <p:sldId id="275" r:id="rId54"/>
    <p:sldId id="294" r:id="rId55"/>
    <p:sldId id="295" r:id="rId56"/>
    <p:sldId id="296" r:id="rId57"/>
    <p:sldId id="297" r:id="rId58"/>
    <p:sldId id="298" r:id="rId59"/>
    <p:sldId id="334" r:id="rId60"/>
    <p:sldId id="332" r:id="rId61"/>
    <p:sldId id="339" r:id="rId62"/>
    <p:sldId id="302" r:id="rId63"/>
    <p:sldId id="305" r:id="rId64"/>
    <p:sldId id="378" r:id="rId65"/>
  </p:sldIdLst>
  <p:sldSz cx="12192000" cy="6858000"/>
  <p:notesSz cx="9926638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0000"/>
    <a:srgbClr val="FF6699"/>
    <a:srgbClr val="009900"/>
    <a:srgbClr val="FFFF00"/>
    <a:srgbClr val="6AF757"/>
    <a:srgbClr val="6600FF"/>
    <a:srgbClr val="00D661"/>
    <a:srgbClr val="00FF99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>
      <p:cViewPr varScale="1">
        <p:scale>
          <a:sx n="102" d="100"/>
          <a:sy n="102" d="100"/>
        </p:scale>
        <p:origin x="91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7962"/>
    </p:cViewPr>
  </p:sorterViewPr>
  <p:notesViewPr>
    <p:cSldViewPr snapToGrid="0">
      <p:cViewPr varScale="1">
        <p:scale>
          <a:sx n="87" d="100"/>
          <a:sy n="87" d="100"/>
        </p:scale>
        <p:origin x="1843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C0E1CD-0987-4145-B794-9A3D41D482DD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DE24B864-F846-4486-96DA-71A8F9FAB827}">
      <dgm:prSet/>
      <dgm:spPr/>
      <dgm:t>
        <a:bodyPr/>
        <a:lstStyle/>
        <a:p>
          <a:endParaRPr lang="zh-TW" altLang="en-US"/>
        </a:p>
      </dgm:t>
    </dgm:pt>
    <dgm:pt modelId="{A28F6027-901E-41E5-87C5-FF7CA68779A5}" type="parTrans" cxnId="{33CDD95A-154F-48D1-AAD0-D19B345BE5B6}">
      <dgm:prSet/>
      <dgm:spPr/>
      <dgm:t>
        <a:bodyPr/>
        <a:lstStyle/>
        <a:p>
          <a:endParaRPr lang="zh-TW" altLang="en-US"/>
        </a:p>
      </dgm:t>
    </dgm:pt>
    <dgm:pt modelId="{F3D3691A-BEB0-4BF8-95ED-EBBD6C1743D9}" type="sibTrans" cxnId="{33CDD95A-154F-48D1-AAD0-D19B345BE5B6}">
      <dgm:prSet/>
      <dgm:spPr>
        <a:gradFill rotWithShape="0">
          <a:gsLst>
            <a:gs pos="0">
              <a:schemeClr val="bg1"/>
            </a:gs>
            <a:gs pos="100000">
              <a:schemeClr val="accent5">
                <a:lumMod val="40000"/>
                <a:lumOff val="60000"/>
              </a:schemeClr>
            </a:gs>
            <a:gs pos="48000">
              <a:schemeClr val="accent5">
                <a:lumMod val="20000"/>
                <a:lumOff val="80000"/>
              </a:schemeClr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endParaRPr lang="zh-TW" altLang="en-US"/>
        </a:p>
      </dgm:t>
    </dgm:pt>
    <dgm:pt modelId="{51A9BB6D-4C50-496D-A292-5577A3F7C1DB}">
      <dgm:prSet phldrT="[文字]" phldr="1"/>
      <dgm:spPr/>
      <dgm:t>
        <a:bodyPr/>
        <a:lstStyle/>
        <a:p>
          <a:endParaRPr lang="zh-TW" altLang="en-US"/>
        </a:p>
      </dgm:t>
    </dgm:pt>
    <dgm:pt modelId="{2900FB44-EEDC-44A5-9F15-BDE9523C81B5}" type="parTrans" cxnId="{EBDF6ACE-BA7F-44E0-AD30-BA0C49640DD6}">
      <dgm:prSet/>
      <dgm:spPr/>
      <dgm:t>
        <a:bodyPr/>
        <a:lstStyle/>
        <a:p>
          <a:endParaRPr lang="zh-TW" altLang="en-US"/>
        </a:p>
      </dgm:t>
    </dgm:pt>
    <dgm:pt modelId="{5245A8F4-766E-4D33-9347-5F5FEDCED2C3}" type="sibTrans" cxnId="{EBDF6ACE-BA7F-44E0-AD30-BA0C49640DD6}">
      <dgm:prSet/>
      <dgm:spPr>
        <a:gradFill flip="none" rotWithShape="1">
          <a:gsLst>
            <a:gs pos="0">
              <a:schemeClr val="bg1"/>
            </a:gs>
            <a:gs pos="100000">
              <a:schemeClr val="accent2">
                <a:lumMod val="75000"/>
              </a:schemeClr>
            </a:gs>
            <a:gs pos="48000">
              <a:schemeClr val="accent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endParaRPr lang="zh-TW" altLang="en-US"/>
        </a:p>
      </dgm:t>
    </dgm:pt>
    <dgm:pt modelId="{F35D6DF8-21A9-4F49-8997-30696D88CAFF}">
      <dgm:prSet phldrT="[文字]" phldr="1"/>
      <dgm:spPr/>
      <dgm:t>
        <a:bodyPr/>
        <a:lstStyle/>
        <a:p>
          <a:endParaRPr lang="zh-TW" altLang="en-US"/>
        </a:p>
      </dgm:t>
    </dgm:pt>
    <dgm:pt modelId="{8A7C51B8-0697-4106-93FA-456C5542A888}" type="parTrans" cxnId="{0FAA190E-E019-4A1D-A2B7-83990B3C0024}">
      <dgm:prSet/>
      <dgm:spPr/>
      <dgm:t>
        <a:bodyPr/>
        <a:lstStyle/>
        <a:p>
          <a:endParaRPr lang="zh-TW" altLang="en-US"/>
        </a:p>
      </dgm:t>
    </dgm:pt>
    <dgm:pt modelId="{E6242B26-0403-4376-BD02-6264DBDDA4B9}" type="sibTrans" cxnId="{0FAA190E-E019-4A1D-A2B7-83990B3C0024}">
      <dgm:prSet/>
      <dgm:spPr>
        <a:gradFill rotWithShape="0">
          <a:gsLst>
            <a:gs pos="0">
              <a:schemeClr val="bg1"/>
            </a:gs>
            <a:gs pos="100000">
              <a:schemeClr val="accent4">
                <a:lumMod val="75000"/>
              </a:schemeClr>
            </a:gs>
            <a:gs pos="48000">
              <a:schemeClr val="accent4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endParaRPr lang="zh-TW" altLang="en-US"/>
        </a:p>
      </dgm:t>
    </dgm:pt>
    <dgm:pt modelId="{CFAB0E1F-B582-4D93-A974-76F19E8825F4}">
      <dgm:prSet phldrT="[文字]" phldr="1"/>
      <dgm:spPr/>
      <dgm:t>
        <a:bodyPr/>
        <a:lstStyle/>
        <a:p>
          <a:endParaRPr lang="zh-TW" altLang="en-US"/>
        </a:p>
      </dgm:t>
    </dgm:pt>
    <dgm:pt modelId="{F3A449E0-0FA1-4193-99B7-96FE72675968}" type="parTrans" cxnId="{F7DE758E-9C4A-4CBE-BE90-2E3371D982BA}">
      <dgm:prSet/>
      <dgm:spPr/>
      <dgm:t>
        <a:bodyPr/>
        <a:lstStyle/>
        <a:p>
          <a:endParaRPr lang="zh-TW" altLang="en-US"/>
        </a:p>
      </dgm:t>
    </dgm:pt>
    <dgm:pt modelId="{369A181F-263F-446A-B248-C1E6AC973FDD}" type="sibTrans" cxnId="{F7DE758E-9C4A-4CBE-BE90-2E3371D982BA}">
      <dgm:prSet/>
      <dgm:spPr>
        <a:gradFill rotWithShape="0">
          <a:gsLst>
            <a:gs pos="0">
              <a:schemeClr val="bg1"/>
            </a:gs>
            <a:gs pos="100000">
              <a:schemeClr val="accent6">
                <a:lumMod val="50000"/>
              </a:schemeClr>
            </a:gs>
            <a:gs pos="48000">
              <a:schemeClr val="accent6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endParaRPr lang="zh-TW" altLang="en-US"/>
        </a:p>
      </dgm:t>
    </dgm:pt>
    <dgm:pt modelId="{8A276852-A59F-488C-BC5F-41771D7D141B}" type="pres">
      <dgm:prSet presAssocID="{64C0E1CD-0987-4145-B794-9A3D41D482DD}" presName="Name0" presStyleCnt="0">
        <dgm:presLayoutVars>
          <dgm:chMax val="7"/>
          <dgm:chPref val="7"/>
          <dgm:dir/>
        </dgm:presLayoutVars>
      </dgm:prSet>
      <dgm:spPr/>
    </dgm:pt>
    <dgm:pt modelId="{C83538A6-EA39-425B-8B3D-689838840BF9}" type="pres">
      <dgm:prSet presAssocID="{64C0E1CD-0987-4145-B794-9A3D41D482DD}" presName="Name1" presStyleCnt="0"/>
      <dgm:spPr/>
    </dgm:pt>
    <dgm:pt modelId="{D54B301A-64D7-403C-8F93-A8B5E23F9313}" type="pres">
      <dgm:prSet presAssocID="{F3D3691A-BEB0-4BF8-95ED-EBBD6C1743D9}" presName="picture_1" presStyleCnt="0"/>
      <dgm:spPr/>
    </dgm:pt>
    <dgm:pt modelId="{AE714938-1990-455A-9C5F-45F77472AD94}" type="pres">
      <dgm:prSet presAssocID="{F3D3691A-BEB0-4BF8-95ED-EBBD6C1743D9}" presName="pictureRepeatNode" presStyleLbl="alignImgPlace1" presStyleIdx="0" presStyleCnt="4" custScaleX="110593" custScaleY="114654"/>
      <dgm:spPr/>
    </dgm:pt>
    <dgm:pt modelId="{B8FE3D95-AA3A-4AA6-ACAA-B2A44BF80DA4}" type="pres">
      <dgm:prSet presAssocID="{DE24B864-F846-4486-96DA-71A8F9FAB827}" presName="text_1" presStyleLbl="node1" presStyleIdx="0" presStyleCnt="0">
        <dgm:presLayoutVars>
          <dgm:bulletEnabled val="1"/>
        </dgm:presLayoutVars>
      </dgm:prSet>
      <dgm:spPr/>
    </dgm:pt>
    <dgm:pt modelId="{6CEA998C-D1CC-4519-AF88-1C75E7E88DE0}" type="pres">
      <dgm:prSet presAssocID="{5245A8F4-766E-4D33-9347-5F5FEDCED2C3}" presName="picture_2" presStyleCnt="0"/>
      <dgm:spPr/>
    </dgm:pt>
    <dgm:pt modelId="{FC9EAA7E-C93B-4D35-9989-2871B27E8920}" type="pres">
      <dgm:prSet presAssocID="{5245A8F4-766E-4D33-9347-5F5FEDCED2C3}" presName="pictureRepeatNode" presStyleLbl="alignImgPlace1" presStyleIdx="1" presStyleCnt="4"/>
      <dgm:spPr/>
    </dgm:pt>
    <dgm:pt modelId="{9689541B-61A8-4D70-AE14-E70BF52BA1CD}" type="pres">
      <dgm:prSet presAssocID="{51A9BB6D-4C50-496D-A292-5577A3F7C1DB}" presName="line_2" presStyleLbl="parChTrans1D1" presStyleIdx="0" presStyleCnt="3"/>
      <dgm:spPr>
        <a:ln w="15875">
          <a:solidFill>
            <a:srgbClr val="336699"/>
          </a:solidFill>
        </a:ln>
      </dgm:spPr>
    </dgm:pt>
    <dgm:pt modelId="{DEA877D8-B605-44FF-94AB-FBEFDD7ADE8D}" type="pres">
      <dgm:prSet presAssocID="{51A9BB6D-4C50-496D-A292-5577A3F7C1DB}" presName="textparent_2" presStyleLbl="node1" presStyleIdx="0" presStyleCnt="0"/>
      <dgm:spPr/>
    </dgm:pt>
    <dgm:pt modelId="{4F7094C3-947B-4781-B3AE-14CCA112F4A0}" type="pres">
      <dgm:prSet presAssocID="{51A9BB6D-4C50-496D-A292-5577A3F7C1DB}" presName="text_2" presStyleLbl="revTx" presStyleIdx="0" presStyleCnt="3">
        <dgm:presLayoutVars>
          <dgm:bulletEnabled val="1"/>
        </dgm:presLayoutVars>
      </dgm:prSet>
      <dgm:spPr/>
    </dgm:pt>
    <dgm:pt modelId="{FB23DCCD-2A6D-4AFD-9475-AF62314107E1}" type="pres">
      <dgm:prSet presAssocID="{E6242B26-0403-4376-BD02-6264DBDDA4B9}" presName="picture_3" presStyleCnt="0"/>
      <dgm:spPr/>
    </dgm:pt>
    <dgm:pt modelId="{20976382-30E5-4518-8668-EB38D697F180}" type="pres">
      <dgm:prSet presAssocID="{E6242B26-0403-4376-BD02-6264DBDDA4B9}" presName="pictureRepeatNode" presStyleLbl="alignImgPlace1" presStyleIdx="2" presStyleCnt="4"/>
      <dgm:spPr/>
    </dgm:pt>
    <dgm:pt modelId="{7B3B2770-1F3D-4735-9357-77E0AF4B9317}" type="pres">
      <dgm:prSet presAssocID="{F35D6DF8-21A9-4F49-8997-30696D88CAFF}" presName="line_3" presStyleLbl="parChTrans1D1" presStyleIdx="1" presStyleCnt="3"/>
      <dgm:spPr>
        <a:ln w="15875">
          <a:solidFill>
            <a:schemeClr val="accent1"/>
          </a:solidFill>
        </a:ln>
      </dgm:spPr>
    </dgm:pt>
    <dgm:pt modelId="{0EA3EF30-F726-47B6-8B2D-08E625B32563}" type="pres">
      <dgm:prSet presAssocID="{F35D6DF8-21A9-4F49-8997-30696D88CAFF}" presName="textparent_3" presStyleLbl="node1" presStyleIdx="0" presStyleCnt="0"/>
      <dgm:spPr/>
    </dgm:pt>
    <dgm:pt modelId="{A4A549C8-8C64-4578-8422-8ACCC4B518C0}" type="pres">
      <dgm:prSet presAssocID="{F35D6DF8-21A9-4F49-8997-30696D88CAFF}" presName="text_3" presStyleLbl="revTx" presStyleIdx="1" presStyleCnt="3">
        <dgm:presLayoutVars>
          <dgm:bulletEnabled val="1"/>
        </dgm:presLayoutVars>
      </dgm:prSet>
      <dgm:spPr/>
    </dgm:pt>
    <dgm:pt modelId="{A5913A8B-79C8-4E75-93E0-8E4D3A5A582A}" type="pres">
      <dgm:prSet presAssocID="{369A181F-263F-446A-B248-C1E6AC973FDD}" presName="picture_4" presStyleCnt="0"/>
      <dgm:spPr/>
    </dgm:pt>
    <dgm:pt modelId="{FEF2EF16-A454-408C-84D5-BA1928228808}" type="pres">
      <dgm:prSet presAssocID="{369A181F-263F-446A-B248-C1E6AC973FDD}" presName="pictureRepeatNode" presStyleLbl="alignImgPlace1" presStyleIdx="3" presStyleCnt="4"/>
      <dgm:spPr/>
    </dgm:pt>
    <dgm:pt modelId="{AC1A030C-6831-4D9B-9D8C-BE45376AF933}" type="pres">
      <dgm:prSet presAssocID="{CFAB0E1F-B582-4D93-A974-76F19E8825F4}" presName="line_4" presStyleLbl="parChTrans1D1" presStyleIdx="2" presStyleCnt="3"/>
      <dgm:spPr>
        <a:ln w="15875">
          <a:solidFill>
            <a:schemeClr val="accent1"/>
          </a:solidFill>
        </a:ln>
      </dgm:spPr>
    </dgm:pt>
    <dgm:pt modelId="{6CFE93D1-ED0E-4A7C-92B7-C1ED2079B998}" type="pres">
      <dgm:prSet presAssocID="{CFAB0E1F-B582-4D93-A974-76F19E8825F4}" presName="textparent_4" presStyleLbl="node1" presStyleIdx="0" presStyleCnt="0"/>
      <dgm:spPr/>
    </dgm:pt>
    <dgm:pt modelId="{AF422400-93EB-425D-AE7E-0A2DC4C10BAD}" type="pres">
      <dgm:prSet presAssocID="{CFAB0E1F-B582-4D93-A974-76F19E8825F4}" presName="text_4" presStyleLbl="revTx" presStyleIdx="2" presStyleCnt="3">
        <dgm:presLayoutVars>
          <dgm:bulletEnabled val="1"/>
        </dgm:presLayoutVars>
      </dgm:prSet>
      <dgm:spPr/>
    </dgm:pt>
  </dgm:ptLst>
  <dgm:cxnLst>
    <dgm:cxn modelId="{0FAA190E-E019-4A1D-A2B7-83990B3C0024}" srcId="{64C0E1CD-0987-4145-B794-9A3D41D482DD}" destId="{F35D6DF8-21A9-4F49-8997-30696D88CAFF}" srcOrd="2" destOrd="0" parTransId="{8A7C51B8-0697-4106-93FA-456C5542A888}" sibTransId="{E6242B26-0403-4376-BD02-6264DBDDA4B9}"/>
    <dgm:cxn modelId="{BB2D3E21-3A49-4D99-9657-C825624F0141}" type="presOf" srcId="{64C0E1CD-0987-4145-B794-9A3D41D482DD}" destId="{8A276852-A59F-488C-BC5F-41771D7D141B}" srcOrd="0" destOrd="0" presId="urn:microsoft.com/office/officeart/2008/layout/CircularPictureCallout"/>
    <dgm:cxn modelId="{82F19726-0D0E-4EC3-AD86-9B9AD342230D}" type="presOf" srcId="{DE24B864-F846-4486-96DA-71A8F9FAB827}" destId="{B8FE3D95-AA3A-4AA6-ACAA-B2A44BF80DA4}" srcOrd="0" destOrd="0" presId="urn:microsoft.com/office/officeart/2008/layout/CircularPictureCallout"/>
    <dgm:cxn modelId="{4101F349-2189-4E35-BC0F-B3BF083435A5}" type="presOf" srcId="{369A181F-263F-446A-B248-C1E6AC973FDD}" destId="{FEF2EF16-A454-408C-84D5-BA1928228808}" srcOrd="0" destOrd="0" presId="urn:microsoft.com/office/officeart/2008/layout/CircularPictureCallout"/>
    <dgm:cxn modelId="{7C804A4B-D4AE-49A1-8E79-27CB78CD1ACB}" type="presOf" srcId="{E6242B26-0403-4376-BD02-6264DBDDA4B9}" destId="{20976382-30E5-4518-8668-EB38D697F180}" srcOrd="0" destOrd="0" presId="urn:microsoft.com/office/officeart/2008/layout/CircularPictureCallout"/>
    <dgm:cxn modelId="{33CDD95A-154F-48D1-AAD0-D19B345BE5B6}" srcId="{64C0E1CD-0987-4145-B794-9A3D41D482DD}" destId="{DE24B864-F846-4486-96DA-71A8F9FAB827}" srcOrd="0" destOrd="0" parTransId="{A28F6027-901E-41E5-87C5-FF7CA68779A5}" sibTransId="{F3D3691A-BEB0-4BF8-95ED-EBBD6C1743D9}"/>
    <dgm:cxn modelId="{ED474C81-0910-4693-9EA3-AD1549879628}" type="presOf" srcId="{51A9BB6D-4C50-496D-A292-5577A3F7C1DB}" destId="{4F7094C3-947B-4781-B3AE-14CCA112F4A0}" srcOrd="0" destOrd="0" presId="urn:microsoft.com/office/officeart/2008/layout/CircularPictureCallout"/>
    <dgm:cxn modelId="{2BB8C989-679F-4CCB-B051-E185B99A8C1E}" type="presOf" srcId="{5245A8F4-766E-4D33-9347-5F5FEDCED2C3}" destId="{FC9EAA7E-C93B-4D35-9989-2871B27E8920}" srcOrd="0" destOrd="0" presId="urn:microsoft.com/office/officeart/2008/layout/CircularPictureCallout"/>
    <dgm:cxn modelId="{662DE389-ACFD-4D8A-AFFF-972EB2932BA5}" type="presOf" srcId="{F3D3691A-BEB0-4BF8-95ED-EBBD6C1743D9}" destId="{AE714938-1990-455A-9C5F-45F77472AD94}" srcOrd="0" destOrd="0" presId="urn:microsoft.com/office/officeart/2008/layout/CircularPictureCallout"/>
    <dgm:cxn modelId="{F7DE758E-9C4A-4CBE-BE90-2E3371D982BA}" srcId="{64C0E1CD-0987-4145-B794-9A3D41D482DD}" destId="{CFAB0E1F-B582-4D93-A974-76F19E8825F4}" srcOrd="3" destOrd="0" parTransId="{F3A449E0-0FA1-4193-99B7-96FE72675968}" sibTransId="{369A181F-263F-446A-B248-C1E6AC973FDD}"/>
    <dgm:cxn modelId="{9A33AFC1-FD03-4E9C-8F50-CE43F58975DD}" type="presOf" srcId="{F35D6DF8-21A9-4F49-8997-30696D88CAFF}" destId="{A4A549C8-8C64-4578-8422-8ACCC4B518C0}" srcOrd="0" destOrd="0" presId="urn:microsoft.com/office/officeart/2008/layout/CircularPictureCallout"/>
    <dgm:cxn modelId="{EBDF6ACE-BA7F-44E0-AD30-BA0C49640DD6}" srcId="{64C0E1CD-0987-4145-B794-9A3D41D482DD}" destId="{51A9BB6D-4C50-496D-A292-5577A3F7C1DB}" srcOrd="1" destOrd="0" parTransId="{2900FB44-EEDC-44A5-9F15-BDE9523C81B5}" sibTransId="{5245A8F4-766E-4D33-9347-5F5FEDCED2C3}"/>
    <dgm:cxn modelId="{62DFB7CE-783A-461A-9C1D-EAFF645E04CC}" type="presOf" srcId="{CFAB0E1F-B582-4D93-A974-76F19E8825F4}" destId="{AF422400-93EB-425D-AE7E-0A2DC4C10BAD}" srcOrd="0" destOrd="0" presId="urn:microsoft.com/office/officeart/2008/layout/CircularPictureCallout"/>
    <dgm:cxn modelId="{E225702F-54B1-4FBC-A766-BB01BAB501A8}" type="presParOf" srcId="{8A276852-A59F-488C-BC5F-41771D7D141B}" destId="{C83538A6-EA39-425B-8B3D-689838840BF9}" srcOrd="0" destOrd="0" presId="urn:microsoft.com/office/officeart/2008/layout/CircularPictureCallout"/>
    <dgm:cxn modelId="{8C14F355-ABDC-44D4-8A51-10EE71942234}" type="presParOf" srcId="{C83538A6-EA39-425B-8B3D-689838840BF9}" destId="{D54B301A-64D7-403C-8F93-A8B5E23F9313}" srcOrd="0" destOrd="0" presId="urn:microsoft.com/office/officeart/2008/layout/CircularPictureCallout"/>
    <dgm:cxn modelId="{C6B4A9F0-5B60-4BA9-87BF-401A44B3AF75}" type="presParOf" srcId="{D54B301A-64D7-403C-8F93-A8B5E23F9313}" destId="{AE714938-1990-455A-9C5F-45F77472AD94}" srcOrd="0" destOrd="0" presId="urn:microsoft.com/office/officeart/2008/layout/CircularPictureCallout"/>
    <dgm:cxn modelId="{40C78B47-B4D0-45EE-904D-0606A31AED6C}" type="presParOf" srcId="{C83538A6-EA39-425B-8B3D-689838840BF9}" destId="{B8FE3D95-AA3A-4AA6-ACAA-B2A44BF80DA4}" srcOrd="1" destOrd="0" presId="urn:microsoft.com/office/officeart/2008/layout/CircularPictureCallout"/>
    <dgm:cxn modelId="{CA77F2CA-5D70-448E-9DCD-03FF55CFAC07}" type="presParOf" srcId="{C83538A6-EA39-425B-8B3D-689838840BF9}" destId="{6CEA998C-D1CC-4519-AF88-1C75E7E88DE0}" srcOrd="2" destOrd="0" presId="urn:microsoft.com/office/officeart/2008/layout/CircularPictureCallout"/>
    <dgm:cxn modelId="{71404344-1CDF-4B4C-A891-27A98D5C3B24}" type="presParOf" srcId="{6CEA998C-D1CC-4519-AF88-1C75E7E88DE0}" destId="{FC9EAA7E-C93B-4D35-9989-2871B27E8920}" srcOrd="0" destOrd="0" presId="urn:microsoft.com/office/officeart/2008/layout/CircularPictureCallout"/>
    <dgm:cxn modelId="{6FCE69D7-3F8D-41B2-A8EC-DBF41B18DA1D}" type="presParOf" srcId="{C83538A6-EA39-425B-8B3D-689838840BF9}" destId="{9689541B-61A8-4D70-AE14-E70BF52BA1CD}" srcOrd="3" destOrd="0" presId="urn:microsoft.com/office/officeart/2008/layout/CircularPictureCallout"/>
    <dgm:cxn modelId="{8817B34A-1029-49C5-A65A-F75E750AFF71}" type="presParOf" srcId="{C83538A6-EA39-425B-8B3D-689838840BF9}" destId="{DEA877D8-B605-44FF-94AB-FBEFDD7ADE8D}" srcOrd="4" destOrd="0" presId="urn:microsoft.com/office/officeart/2008/layout/CircularPictureCallout"/>
    <dgm:cxn modelId="{F0F7CABE-1372-4B14-9CB2-24C5C26F6986}" type="presParOf" srcId="{DEA877D8-B605-44FF-94AB-FBEFDD7ADE8D}" destId="{4F7094C3-947B-4781-B3AE-14CCA112F4A0}" srcOrd="0" destOrd="0" presId="urn:microsoft.com/office/officeart/2008/layout/CircularPictureCallout"/>
    <dgm:cxn modelId="{C1F69841-1C3F-42D7-92E5-977381A31441}" type="presParOf" srcId="{C83538A6-EA39-425B-8B3D-689838840BF9}" destId="{FB23DCCD-2A6D-4AFD-9475-AF62314107E1}" srcOrd="5" destOrd="0" presId="urn:microsoft.com/office/officeart/2008/layout/CircularPictureCallout"/>
    <dgm:cxn modelId="{109ED329-83E5-4989-A4A6-A209F91A6F4E}" type="presParOf" srcId="{FB23DCCD-2A6D-4AFD-9475-AF62314107E1}" destId="{20976382-30E5-4518-8668-EB38D697F180}" srcOrd="0" destOrd="0" presId="urn:microsoft.com/office/officeart/2008/layout/CircularPictureCallout"/>
    <dgm:cxn modelId="{E0A04AF0-9007-44CF-B7AB-9448CE7FA67A}" type="presParOf" srcId="{C83538A6-EA39-425B-8B3D-689838840BF9}" destId="{7B3B2770-1F3D-4735-9357-77E0AF4B9317}" srcOrd="6" destOrd="0" presId="urn:microsoft.com/office/officeart/2008/layout/CircularPictureCallout"/>
    <dgm:cxn modelId="{1E6B4461-BBB0-4191-BD29-47BEDAA61950}" type="presParOf" srcId="{C83538A6-EA39-425B-8B3D-689838840BF9}" destId="{0EA3EF30-F726-47B6-8B2D-08E625B32563}" srcOrd="7" destOrd="0" presId="urn:microsoft.com/office/officeart/2008/layout/CircularPictureCallout"/>
    <dgm:cxn modelId="{00DA1DEF-D1A7-4D5D-8DD2-C443869315B1}" type="presParOf" srcId="{0EA3EF30-F726-47B6-8B2D-08E625B32563}" destId="{A4A549C8-8C64-4578-8422-8ACCC4B518C0}" srcOrd="0" destOrd="0" presId="urn:microsoft.com/office/officeart/2008/layout/CircularPictureCallout"/>
    <dgm:cxn modelId="{18D2C0DC-EBDB-4348-91B1-FE85A8AE5685}" type="presParOf" srcId="{C83538A6-EA39-425B-8B3D-689838840BF9}" destId="{A5913A8B-79C8-4E75-93E0-8E4D3A5A582A}" srcOrd="8" destOrd="0" presId="urn:microsoft.com/office/officeart/2008/layout/CircularPictureCallout"/>
    <dgm:cxn modelId="{FA2C94C9-2ED0-4C11-BC8C-1283A8BAC469}" type="presParOf" srcId="{A5913A8B-79C8-4E75-93E0-8E4D3A5A582A}" destId="{FEF2EF16-A454-408C-84D5-BA1928228808}" srcOrd="0" destOrd="0" presId="urn:microsoft.com/office/officeart/2008/layout/CircularPictureCallout"/>
    <dgm:cxn modelId="{367E7AE5-C15B-4FC4-9138-BCDD3D7B5AC6}" type="presParOf" srcId="{C83538A6-EA39-425B-8B3D-689838840BF9}" destId="{AC1A030C-6831-4D9B-9D8C-BE45376AF933}" srcOrd="9" destOrd="0" presId="urn:microsoft.com/office/officeart/2008/layout/CircularPictureCallout"/>
    <dgm:cxn modelId="{6C07DD10-37CF-41FF-B9EC-ED1B0579533C}" type="presParOf" srcId="{C83538A6-EA39-425B-8B3D-689838840BF9}" destId="{6CFE93D1-ED0E-4A7C-92B7-C1ED2079B998}" srcOrd="10" destOrd="0" presId="urn:microsoft.com/office/officeart/2008/layout/CircularPictureCallout"/>
    <dgm:cxn modelId="{E110BCD6-0571-452D-95C2-D4EF219A948A}" type="presParOf" srcId="{6CFE93D1-ED0E-4A7C-92B7-C1ED2079B998}" destId="{AF422400-93EB-425D-AE7E-0A2DC4C10BAD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1A030C-6831-4D9B-9D8C-BE45376AF933}">
      <dsp:nvSpPr>
        <dsp:cNvPr id="0" name=""/>
        <dsp:cNvSpPr/>
      </dsp:nvSpPr>
      <dsp:spPr>
        <a:xfrm>
          <a:off x="2772389" y="4131733"/>
          <a:ext cx="4080256" cy="0"/>
        </a:xfrm>
        <a:prstGeom prst="line">
          <a:avLst/>
        </a:prstGeom>
        <a:noFill/>
        <a:ln w="15875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3B2770-1F3D-4735-9357-77E0AF4B9317}">
      <dsp:nvSpPr>
        <dsp:cNvPr id="0" name=""/>
        <dsp:cNvSpPr/>
      </dsp:nvSpPr>
      <dsp:spPr>
        <a:xfrm>
          <a:off x="2772389" y="2709333"/>
          <a:ext cx="3495039" cy="0"/>
        </a:xfrm>
        <a:prstGeom prst="line">
          <a:avLst/>
        </a:prstGeom>
        <a:noFill/>
        <a:ln w="15875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89541B-61A8-4D70-AE14-E70BF52BA1CD}">
      <dsp:nvSpPr>
        <dsp:cNvPr id="0" name=""/>
        <dsp:cNvSpPr/>
      </dsp:nvSpPr>
      <dsp:spPr>
        <a:xfrm>
          <a:off x="2772389" y="1286933"/>
          <a:ext cx="4080256" cy="0"/>
        </a:xfrm>
        <a:prstGeom prst="line">
          <a:avLst/>
        </a:prstGeom>
        <a:noFill/>
        <a:ln w="15875" cap="flat" cmpd="sng" algn="ctr">
          <a:solidFill>
            <a:srgbClr val="3366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714938-1990-455A-9C5F-45F77472AD94}">
      <dsp:nvSpPr>
        <dsp:cNvPr id="0" name=""/>
        <dsp:cNvSpPr/>
      </dsp:nvSpPr>
      <dsp:spPr>
        <a:xfrm>
          <a:off x="525139" y="379564"/>
          <a:ext cx="4494499" cy="4659538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accent5">
                <a:lumMod val="40000"/>
                <a:lumOff val="60000"/>
              </a:schemeClr>
            </a:gs>
            <a:gs pos="48000">
              <a:schemeClr val="accent5">
                <a:lumMod val="20000"/>
                <a:lumOff val="80000"/>
              </a:schemeClr>
            </a:gs>
          </a:gsLst>
          <a:path path="circle">
            <a:fillToRect l="50000" t="50000" r="50000" b="5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FE3D95-AA3A-4AA6-ACAA-B2A44BF80DA4}">
      <dsp:nvSpPr>
        <dsp:cNvPr id="0" name=""/>
        <dsp:cNvSpPr/>
      </dsp:nvSpPr>
      <dsp:spPr>
        <a:xfrm>
          <a:off x="1471909" y="2835317"/>
          <a:ext cx="2600960" cy="134112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6500" kern="1200"/>
        </a:p>
      </dsp:txBody>
      <dsp:txXfrm>
        <a:off x="1471909" y="2835317"/>
        <a:ext cx="2600960" cy="1341120"/>
      </dsp:txXfrm>
    </dsp:sp>
    <dsp:sp modelId="{FC9EAA7E-C93B-4D35-9989-2871B27E8920}">
      <dsp:nvSpPr>
        <dsp:cNvPr id="0" name=""/>
        <dsp:cNvSpPr/>
      </dsp:nvSpPr>
      <dsp:spPr>
        <a:xfrm>
          <a:off x="6243045" y="677333"/>
          <a:ext cx="1219200" cy="1219200"/>
        </a:xfrm>
        <a:prstGeom prst="ellipse">
          <a:avLst/>
        </a:prstGeom>
        <a:gradFill flip="none" rotWithShape="1">
          <a:gsLst>
            <a:gs pos="0">
              <a:schemeClr val="bg1"/>
            </a:gs>
            <a:gs pos="100000">
              <a:schemeClr val="accent2">
                <a:lumMod val="75000"/>
              </a:schemeClr>
            </a:gs>
            <a:gs pos="48000">
              <a:schemeClr val="accent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7094C3-947B-4781-B3AE-14CCA112F4A0}">
      <dsp:nvSpPr>
        <dsp:cNvPr id="0" name=""/>
        <dsp:cNvSpPr/>
      </dsp:nvSpPr>
      <dsp:spPr>
        <a:xfrm>
          <a:off x="7462245" y="677333"/>
          <a:ext cx="140614" cy="1219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0" rIns="19050" bIns="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7462245" y="677333"/>
        <a:ext cx="140614" cy="1219200"/>
      </dsp:txXfrm>
    </dsp:sp>
    <dsp:sp modelId="{20976382-30E5-4518-8668-EB38D697F180}">
      <dsp:nvSpPr>
        <dsp:cNvPr id="0" name=""/>
        <dsp:cNvSpPr/>
      </dsp:nvSpPr>
      <dsp:spPr>
        <a:xfrm>
          <a:off x="5657829" y="2099733"/>
          <a:ext cx="1219200" cy="1219200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accent4">
                <a:lumMod val="75000"/>
              </a:schemeClr>
            </a:gs>
            <a:gs pos="48000">
              <a:schemeClr val="accent4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A549C8-8C64-4578-8422-8ACCC4B518C0}">
      <dsp:nvSpPr>
        <dsp:cNvPr id="0" name=""/>
        <dsp:cNvSpPr/>
      </dsp:nvSpPr>
      <dsp:spPr>
        <a:xfrm>
          <a:off x="6877029" y="2099733"/>
          <a:ext cx="199136" cy="1219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0" rIns="19050" bIns="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6877029" y="2099733"/>
        <a:ext cx="199136" cy="1219200"/>
      </dsp:txXfrm>
    </dsp:sp>
    <dsp:sp modelId="{FEF2EF16-A454-408C-84D5-BA1928228808}">
      <dsp:nvSpPr>
        <dsp:cNvPr id="0" name=""/>
        <dsp:cNvSpPr/>
      </dsp:nvSpPr>
      <dsp:spPr>
        <a:xfrm>
          <a:off x="6243045" y="3522133"/>
          <a:ext cx="1219200" cy="1219200"/>
        </a:xfrm>
        <a:prstGeom prst="ellipse">
          <a:avLst/>
        </a:prstGeom>
        <a:gradFill rotWithShape="0">
          <a:gsLst>
            <a:gs pos="0">
              <a:schemeClr val="bg1"/>
            </a:gs>
            <a:gs pos="100000">
              <a:schemeClr val="accent6">
                <a:lumMod val="50000"/>
              </a:schemeClr>
            </a:gs>
            <a:gs pos="48000">
              <a:schemeClr val="accent6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422400-93EB-425D-AE7E-0A2DC4C10BAD}">
      <dsp:nvSpPr>
        <dsp:cNvPr id="0" name=""/>
        <dsp:cNvSpPr/>
      </dsp:nvSpPr>
      <dsp:spPr>
        <a:xfrm>
          <a:off x="7462245" y="3522133"/>
          <a:ext cx="140614" cy="1219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0" rIns="19050" bIns="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7462245" y="3522133"/>
        <a:ext cx="140614" cy="1219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3D876-3CFA-440F-8240-3055DB79B088}" type="datetimeFigureOut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547D8-0DD9-4770-AC20-4B815E0A55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772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BB2CF-5378-4D9A-96F5-7750157FCC3D}" type="datetimeFigureOut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450D-3101-43AA-B040-1A577221D6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967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5450D-3101-43AA-B040-1A577221D66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1177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5450D-3101-43AA-B040-1A577221D66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8303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5450D-3101-43AA-B040-1A577221D66C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95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5450D-3101-43AA-B040-1A577221D66C}" type="slidenum">
              <a:rPr lang="zh-TW" altLang="en-US" smtClean="0"/>
              <a:t>44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814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1AD0-E0A1-4693-80D5-983B5217D88B}" type="datetime1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‹#›</a:t>
            </a:fld>
            <a:endParaRPr lang="zh-TW" altLang="en-US"/>
          </a:p>
        </p:txBody>
      </p:sp>
      <p:graphicFrame>
        <p:nvGraphicFramePr>
          <p:cNvPr id="11" name="資料庫圖表 10"/>
          <p:cNvGraphicFramePr/>
          <p:nvPr userDrawn="1">
            <p:extLst>
              <p:ext uri="{D42A27DB-BD31-4B8C-83A1-F6EECF244321}">
                <p14:modId xmlns:p14="http://schemas.microsoft.com/office/powerpoint/2010/main" val="1678650102"/>
              </p:ext>
            </p:extLst>
          </p:nvPr>
        </p:nvGraphicFramePr>
        <p:xfrm>
          <a:off x="2032000" y="103095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111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1D50-8685-4C38-BE5B-88D690780434}" type="datetime1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2057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5603-FAB9-4191-8836-D8F7E1565100}" type="datetime1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60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758782"/>
            <a:ext cx="10515600" cy="4351338"/>
          </a:xfrm>
        </p:spPr>
        <p:txBody>
          <a:bodyPr/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D7CB-70EA-47E9-9512-ABF6E9A39456}" type="datetime1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‹#›</a:t>
            </a:fld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0" y="5295463"/>
            <a:ext cx="1351412" cy="1315243"/>
          </a:xfrm>
          <a:prstGeom prst="rect">
            <a:avLst/>
          </a:prstGeom>
        </p:spPr>
      </p:pic>
      <p:sp>
        <p:nvSpPr>
          <p:cNvPr id="8" name="五邊形 7"/>
          <p:cNvSpPr/>
          <p:nvPr userDrawn="1"/>
        </p:nvSpPr>
        <p:spPr>
          <a:xfrm>
            <a:off x="838201" y="365125"/>
            <a:ext cx="2072053" cy="329467"/>
          </a:xfrm>
          <a:prstGeom prst="homePlat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/>
              <a:t>每週一句   台語俗諺 </a:t>
            </a:r>
            <a:endParaRPr lang="en-US" altLang="zh-TW" sz="1600" dirty="0"/>
          </a:p>
        </p:txBody>
      </p:sp>
      <p:sp>
        <p:nvSpPr>
          <p:cNvPr id="9" name="矩形 8"/>
          <p:cNvSpPr/>
          <p:nvPr userDrawn="1"/>
        </p:nvSpPr>
        <p:spPr>
          <a:xfrm rot="19062057" flipV="1">
            <a:off x="1278861" y="5451422"/>
            <a:ext cx="540000" cy="36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223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57E62-EF2D-4748-9466-E2D2428D340E}" type="datetime1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73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D4112-11E4-4CCC-9905-CD58A313601C}" type="datetime1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4204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87307-CC21-483D-8994-DAD7E53E96FC}" type="datetime1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35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A825F-9204-429B-80B1-54886A56728A}" type="datetime1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565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5B5E-F783-4421-9243-EA1636DA80A8}" type="datetime1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344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6E07-DEF5-421F-B71F-CF8A3D0C55C1}" type="datetime1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324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EAF7F-C135-42BB-B592-D36BFD8DB27C}" type="datetime1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167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88740-920C-4A05-A160-09AC350FC90C}" type="datetime1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AEA92-E80A-4ACA-B423-2C066A614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912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slide" Target="slide44.xml"/><Relationship Id="rId4" Type="http://schemas.openxmlformats.org/officeDocument/2006/relationships/slide" Target="slide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" Type="http://schemas.openxmlformats.org/officeDocument/2006/relationships/notesSlide" Target="../notesSlides/notes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hyperlink" Target="https://sutian.moe.edu.tw/zh-hant/" TargetMode="Externa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image" Target="../media/image2.png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13" Type="http://schemas.openxmlformats.org/officeDocument/2006/relationships/slide" Target="slide34.xml"/><Relationship Id="rId18" Type="http://schemas.openxmlformats.org/officeDocument/2006/relationships/slide" Target="slide39.xml"/><Relationship Id="rId3" Type="http://schemas.openxmlformats.org/officeDocument/2006/relationships/slide" Target="slide24.xml"/><Relationship Id="rId21" Type="http://schemas.openxmlformats.org/officeDocument/2006/relationships/slide" Target="slide42.xml"/><Relationship Id="rId7" Type="http://schemas.openxmlformats.org/officeDocument/2006/relationships/slide" Target="slide28.xml"/><Relationship Id="rId12" Type="http://schemas.openxmlformats.org/officeDocument/2006/relationships/slide" Target="slide33.xml"/><Relationship Id="rId17" Type="http://schemas.openxmlformats.org/officeDocument/2006/relationships/slide" Target="slide38.xml"/><Relationship Id="rId2" Type="http://schemas.openxmlformats.org/officeDocument/2006/relationships/notesSlide" Target="../notesSlides/notesSlide3.xml"/><Relationship Id="rId16" Type="http://schemas.openxmlformats.org/officeDocument/2006/relationships/slide" Target="slide37.xml"/><Relationship Id="rId20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7.xml"/><Relationship Id="rId11" Type="http://schemas.openxmlformats.org/officeDocument/2006/relationships/slide" Target="slide32.xml"/><Relationship Id="rId24" Type="http://schemas.openxmlformats.org/officeDocument/2006/relationships/hyperlink" Target="https://sutian.moe.edu.tw/zh-hant/" TargetMode="External"/><Relationship Id="rId5" Type="http://schemas.openxmlformats.org/officeDocument/2006/relationships/slide" Target="slide26.xml"/><Relationship Id="rId15" Type="http://schemas.openxmlformats.org/officeDocument/2006/relationships/slide" Target="slide36.xml"/><Relationship Id="rId23" Type="http://schemas.openxmlformats.org/officeDocument/2006/relationships/image" Target="../media/image2.png"/><Relationship Id="rId10" Type="http://schemas.openxmlformats.org/officeDocument/2006/relationships/slide" Target="slide31.xml"/><Relationship Id="rId19" Type="http://schemas.openxmlformats.org/officeDocument/2006/relationships/slide" Target="slide40.xml"/><Relationship Id="rId4" Type="http://schemas.openxmlformats.org/officeDocument/2006/relationships/slide" Target="slide25.xml"/><Relationship Id="rId9" Type="http://schemas.openxmlformats.org/officeDocument/2006/relationships/slide" Target="slide30.xml"/><Relationship Id="rId14" Type="http://schemas.openxmlformats.org/officeDocument/2006/relationships/slide" Target="slide35.xml"/><Relationship Id="rId22" Type="http://schemas.openxmlformats.org/officeDocument/2006/relationships/slide" Target="slide4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slide" Target="slide50.xml"/><Relationship Id="rId13" Type="http://schemas.openxmlformats.org/officeDocument/2006/relationships/slide" Target="slide55.xml"/><Relationship Id="rId18" Type="http://schemas.openxmlformats.org/officeDocument/2006/relationships/slide" Target="slide60.xml"/><Relationship Id="rId3" Type="http://schemas.openxmlformats.org/officeDocument/2006/relationships/slide" Target="slide45.xml"/><Relationship Id="rId21" Type="http://schemas.openxmlformats.org/officeDocument/2006/relationships/slide" Target="slide63.xml"/><Relationship Id="rId7" Type="http://schemas.openxmlformats.org/officeDocument/2006/relationships/slide" Target="slide49.xml"/><Relationship Id="rId12" Type="http://schemas.openxmlformats.org/officeDocument/2006/relationships/slide" Target="slide54.xml"/><Relationship Id="rId17" Type="http://schemas.openxmlformats.org/officeDocument/2006/relationships/slide" Target="slide59.xml"/><Relationship Id="rId2" Type="http://schemas.openxmlformats.org/officeDocument/2006/relationships/notesSlide" Target="../notesSlides/notesSlide4.xml"/><Relationship Id="rId16" Type="http://schemas.openxmlformats.org/officeDocument/2006/relationships/slide" Target="slide58.xml"/><Relationship Id="rId20" Type="http://schemas.openxmlformats.org/officeDocument/2006/relationships/slide" Target="slide6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8.xml"/><Relationship Id="rId11" Type="http://schemas.openxmlformats.org/officeDocument/2006/relationships/slide" Target="slide53.xml"/><Relationship Id="rId24" Type="http://schemas.openxmlformats.org/officeDocument/2006/relationships/hyperlink" Target="https://sutian.moe.edu.tw/zh-hant/" TargetMode="External"/><Relationship Id="rId5" Type="http://schemas.openxmlformats.org/officeDocument/2006/relationships/slide" Target="slide47.xml"/><Relationship Id="rId15" Type="http://schemas.openxmlformats.org/officeDocument/2006/relationships/slide" Target="slide57.xml"/><Relationship Id="rId23" Type="http://schemas.openxmlformats.org/officeDocument/2006/relationships/image" Target="../media/image2.png"/><Relationship Id="rId10" Type="http://schemas.openxmlformats.org/officeDocument/2006/relationships/slide" Target="slide52.xml"/><Relationship Id="rId19" Type="http://schemas.openxmlformats.org/officeDocument/2006/relationships/slide" Target="slide61.xml"/><Relationship Id="rId4" Type="http://schemas.openxmlformats.org/officeDocument/2006/relationships/slide" Target="slide46.xml"/><Relationship Id="rId9" Type="http://schemas.openxmlformats.org/officeDocument/2006/relationships/slide" Target="slide51.xml"/><Relationship Id="rId14" Type="http://schemas.openxmlformats.org/officeDocument/2006/relationships/slide" Target="slide56.xml"/><Relationship Id="rId22" Type="http://schemas.openxmlformats.org/officeDocument/2006/relationships/slide" Target="slide6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6000">
              <a:schemeClr val="accent1">
                <a:lumMod val="50000"/>
              </a:schemeClr>
            </a:gs>
            <a:gs pos="100000">
              <a:schemeClr val="accent1">
                <a:lumMod val="60000"/>
                <a:lumOff val="40000"/>
              </a:schemeClr>
            </a:gs>
            <a:gs pos="64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29192" y="2997741"/>
            <a:ext cx="4202349" cy="1389333"/>
          </a:xfrm>
        </p:spPr>
        <p:txBody>
          <a:bodyPr>
            <a:normAutofit/>
          </a:bodyPr>
          <a:lstStyle/>
          <a:p>
            <a:r>
              <a:rPr lang="zh-TW" altLang="en-US" dirty="0"/>
              <a:t>  </a:t>
            </a:r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台語俗諺</a:t>
            </a:r>
          </a:p>
        </p:txBody>
      </p:sp>
      <p:sp>
        <p:nvSpPr>
          <p:cNvPr id="5" name="文字方塊 4">
            <a:hlinkClick r:id="rId3" action="ppaction://hlinksldjump"/>
          </p:cNvPr>
          <p:cNvSpPr txBox="1"/>
          <p:nvPr/>
        </p:nvSpPr>
        <p:spPr>
          <a:xfrm>
            <a:off x="8472792" y="1853492"/>
            <a:ext cx="8657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低</a:t>
            </a:r>
          </a:p>
        </p:txBody>
      </p:sp>
      <p:sp>
        <p:nvSpPr>
          <p:cNvPr id="6" name="文字方塊 5">
            <a:hlinkClick r:id="rId4" action="ppaction://hlinksldjump"/>
          </p:cNvPr>
          <p:cNvSpPr txBox="1"/>
          <p:nvPr/>
        </p:nvSpPr>
        <p:spPr>
          <a:xfrm>
            <a:off x="7915072" y="3304348"/>
            <a:ext cx="8657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</a:p>
        </p:txBody>
      </p:sp>
      <p:sp>
        <p:nvSpPr>
          <p:cNvPr id="7" name="文字方塊 6">
            <a:hlinkClick r:id="rId5" action="ppaction://hlinksldjump"/>
          </p:cNvPr>
          <p:cNvSpPr txBox="1"/>
          <p:nvPr/>
        </p:nvSpPr>
        <p:spPr>
          <a:xfrm>
            <a:off x="8472792" y="4755205"/>
            <a:ext cx="8657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</a:p>
        </p:txBody>
      </p:sp>
      <p:sp>
        <p:nvSpPr>
          <p:cNvPr id="12" name="文字方塊 11"/>
          <p:cNvSpPr txBox="1"/>
          <p:nvPr/>
        </p:nvSpPr>
        <p:spPr>
          <a:xfrm rot="235959">
            <a:off x="3258767" y="1223994"/>
            <a:ext cx="3268493" cy="1060385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r>
              <a:rPr lang="zh-TW" alt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花壇國小 推動臺灣母語日活動</a:t>
            </a:r>
            <a:endParaRPr lang="en-US" altLang="zh-TW" sz="2400" b="1" dirty="0">
              <a:solidFill>
                <a:schemeClr val="accent1">
                  <a:lumMod val="60000"/>
                  <a:lumOff val="4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562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9124545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釋義：意為吃飯最重要，不管什麼事都不得干擾，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等用餐完畢後，再行處理。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82783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食飯皇帝大。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Tsia̍h-pn̄g hông-tè tuā.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319C3F6-B730-4D57-B7AE-1CCBC4EEFD41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1302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釋義：本為嫁娶儀式時，媒人、長輩常會說的吉祥話。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引申為勸誡人要端正儀容姿態，才能讓人留下好印象。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坐予正，得人疼。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Tsē hōo tsiànn, tit lâng thiànn. 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F88B310-66EE-4CB2-AC6B-AA7DDB23F8DD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245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釋義：用來比喻人做事情若只一心求快，反而容易造成反效果。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食緊挵破碗。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Tsia̍h-kín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lòng-phuà</a:t>
            </a:r>
            <a:r>
              <a:rPr lang="en-US" altLang="zh-TW" sz="3200" dirty="0"/>
              <a:t> </a:t>
            </a:r>
            <a:r>
              <a:rPr lang="en-US" altLang="zh-TW" sz="3200" dirty="0" err="1"/>
              <a:t>uánn</a:t>
            </a:r>
            <a:r>
              <a:rPr lang="en-US" altLang="zh-TW" sz="3200" dirty="0"/>
              <a:t>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63E7143-2BC8-4272-BE59-E22E8052C821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7270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釋義：指實事求是、按部就班的人，往往得到上天的眷顧。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天公疼戇人。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Thinn-kong thiànn gōng-lâng. 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BF67968-A865-4E23-B432-2B6D32AA3614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746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釋義：比喻天無絕人之路，只要努力，自有生路；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也指天生我才必有用。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8768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i="0" dirty="0">
                <a:solidFill>
                  <a:srgbClr val="212529"/>
                </a:solidFill>
                <a:effectLst/>
                <a:latin typeface="Tauhu Oo"/>
              </a:rPr>
              <a:t>一枝草，一點露。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116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Tsi̍t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ki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tsháu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tsi̍t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tiám</a:t>
            </a:r>
            <a:r>
              <a:rPr lang="en-US" altLang="zh-TW" sz="3200" dirty="0"/>
              <a:t> </a:t>
            </a:r>
            <a:r>
              <a:rPr lang="en-US" altLang="zh-TW" sz="3200" dirty="0" err="1"/>
              <a:t>lōo</a:t>
            </a:r>
            <a:r>
              <a:rPr lang="en-US" altLang="zh-TW" sz="3200" dirty="0"/>
              <a:t>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996219B-11B4-409F-B2CD-0DB584DFAFE0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9788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釋義：這是歇後語，帶出「看袂出」三個字，比喻看走眼或人不可貌相。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烏矸仔貯豆油。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zh-TW" sz="3200" dirty="0"/>
              <a:t>Oo kan-á té tāu-iû.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15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56A6F2B-8433-45AD-BF9E-F56C7CD43829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1034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9124545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釋義：指人做事情只有三分鐘熱度，沒辦法貫徹始終。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82597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頭燒燒，尾冷冷。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8091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Thâu sio-sio, bué líng-líng.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16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9DA8581-1DD5-45ED-94C3-DDD452D5C95C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1528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9124545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釋義：理髮後會使人看起來清爽有神，自己順眼，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別人也會有好印象。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82597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一日剃頭，三日緣投。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8091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Tsi̍t ji̍t thì-thâu, sann ji̍t iân-tâu.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17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3EB0F9E-79FA-4A71-B9E5-18E4C2EC8C95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1718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釋義：勸人做事要果決，不要畏畏縮縮，才有成功的機會。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驚驚袂著等。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8483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Kiann-kiann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bē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tio̍h-tíng</a:t>
            </a:r>
            <a:r>
              <a:rPr lang="en-US" altLang="zh-TW" sz="3200" dirty="0"/>
              <a:t>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18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904B712-BA65-46AF-8845-859E368A6C36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852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釋義：指農夫種田辛勞，糧食得來不易，勸人不要任意浪費。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一粒米，百粒汗。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Tsi̍t lia̍p bí, pah lia̍p kuānn.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19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39D8863-B13A-449D-A4A1-3ED05B806C1C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7621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圖說文字 6"/>
          <p:cNvSpPr/>
          <p:nvPr/>
        </p:nvSpPr>
        <p:spPr>
          <a:xfrm>
            <a:off x="2003899" y="1394484"/>
            <a:ext cx="9435830" cy="4821490"/>
          </a:xfrm>
          <a:prstGeom prst="wedgeRoundRectCallout">
            <a:avLst>
              <a:gd name="adj1" fmla="val -51799"/>
              <a:gd name="adj2" fmla="val 31272"/>
              <a:gd name="adj3" fmla="val 16667"/>
            </a:avLst>
          </a:prstGeom>
          <a:gradFill flip="none" rotWithShape="1">
            <a:gsLst>
              <a:gs pos="0">
                <a:srgbClr val="FF6699"/>
              </a:gs>
              <a:gs pos="7000">
                <a:srgbClr val="FFCCCC"/>
              </a:gs>
              <a:gs pos="15000">
                <a:schemeClr val="bg1"/>
              </a:gs>
              <a:gs pos="84000">
                <a:srgbClr val="FFFFFF"/>
              </a:gs>
              <a:gs pos="93000">
                <a:srgbClr val="FFCCCC">
                  <a:alpha val="38824"/>
                </a:srgbClr>
              </a:gs>
              <a:gs pos="100000">
                <a:srgbClr val="FF6699"/>
              </a:gs>
            </a:gsLst>
            <a:lin ang="0" scaled="1"/>
            <a:tileRect/>
          </a:gradFill>
          <a:ln w="698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55332" y="531419"/>
            <a:ext cx="3889443" cy="664321"/>
          </a:xfrm>
          <a:noFill/>
        </p:spPr>
        <p:txBody>
          <a:bodyPr>
            <a:normAutofit fontScale="90000"/>
          </a:bodyPr>
          <a:lstStyle/>
          <a:p>
            <a:r>
              <a:rPr lang="zh-TW" altLang="en-US" b="1" dirty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目錄</a:t>
            </a:r>
            <a:r>
              <a:rPr lang="en-US" altLang="zh-TW" b="1" dirty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----</a:t>
            </a:r>
            <a:r>
              <a:rPr lang="zh-TW" altLang="en-US" sz="6700" b="1" dirty="0">
                <a:solidFill>
                  <a:srgbClr val="FF6699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低</a:t>
            </a:r>
            <a:r>
              <a:rPr lang="zh-TW" altLang="en-US" b="1" dirty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年級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21100" y="1758781"/>
            <a:ext cx="4210453" cy="4457193"/>
          </a:xfrm>
          <a:noFill/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 action="ppaction://hlinksldjump"/>
              </a:rPr>
              <a:t>一分錢，一分貨。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 action="ppaction://hlinksldjump"/>
              </a:rPr>
              <a:t>一樣米飼百樣人。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5" action="ppaction://hlinksldjump"/>
              </a:rPr>
              <a:t>鴨仔聽雷。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6" action="ppaction://hlinksldjump"/>
              </a:rPr>
              <a:t>一耳空入，一耳空出。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7" action="ppaction://hlinksldjump"/>
              </a:rPr>
              <a:t>九月颱，無人知。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8" action="ppaction://hlinksldjump"/>
              </a:rPr>
              <a:t>無魚，蝦嘛好。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9" action="ppaction://hlinksldjump"/>
              </a:rPr>
              <a:t>食魚食肉，也著菜佮。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0" action="ppaction://hlinksldjump"/>
              </a:rPr>
              <a:t>食飯皇帝大。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1" action="ppaction://hlinksldjump"/>
              </a:rPr>
              <a:t>坐予正，得人疼。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2" action="ppaction://hlinksldjump"/>
              </a:rPr>
              <a:t>食緊挵破碗。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6792483" y="1758782"/>
            <a:ext cx="4347302" cy="445719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1"/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3" action="ppaction://hlinksldjump"/>
              </a:rPr>
              <a:t>天公疼戇人。</a:t>
            </a:r>
            <a:endParaRPr lang="zh-TW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 startAt="11"/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4" action="ppaction://hlinksldjump"/>
              </a:rPr>
              <a:t>一枝草，一點露。</a:t>
            </a:r>
            <a:endParaRPr lang="zh-TW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 startAt="11"/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5" action="ppaction://hlinksldjump"/>
              </a:rPr>
              <a:t>烏矸仔貯豆油。</a:t>
            </a:r>
            <a:endParaRPr lang="zh-TW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 startAt="11"/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6" action="ppaction://hlinksldjump"/>
              </a:rPr>
              <a:t>頭燒燒，尾冷冷。</a:t>
            </a:r>
            <a:endParaRPr lang="zh-TW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 startAt="11"/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7" action="ppaction://hlinksldjump"/>
              </a:rPr>
              <a:t>一日剃頭，三日緣投。</a:t>
            </a:r>
            <a:endParaRPr lang="zh-TW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 startAt="11"/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8" action="ppaction://hlinksldjump"/>
              </a:rPr>
              <a:t>驚驚袂著等。</a:t>
            </a:r>
            <a:endParaRPr lang="zh-TW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 startAt="11"/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9" action="ppaction://hlinksldjump"/>
              </a:rPr>
              <a:t>一粒米，百粒汗。</a:t>
            </a:r>
            <a:endParaRPr lang="zh-TW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 startAt="11"/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0" action="ppaction://hlinksldjump"/>
              </a:rPr>
              <a:t>恬恬食三碗公半。</a:t>
            </a:r>
            <a:endParaRPr lang="zh-TW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 startAt="11"/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1" action="ppaction://hlinksldjump"/>
              </a:rPr>
              <a:t>頂港有名聲，下港上出名。</a:t>
            </a:r>
            <a:endParaRPr lang="zh-TW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 startAt="11"/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2" action="ppaction://hlinksldjump"/>
              </a:rPr>
              <a:t>跋一倒，抾著一隻金雞母。</a:t>
            </a:r>
            <a:endParaRPr lang="zh-TW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2D93E54A-1EBF-45B1-90F4-669FC0145D04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916" y="6356350"/>
            <a:ext cx="365125" cy="365125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B0A925D5-7E57-41AC-90C4-51043DF650E8}"/>
              </a:ext>
            </a:extLst>
          </p:cNvPr>
          <p:cNvSpPr txBox="1"/>
          <p:nvPr/>
        </p:nvSpPr>
        <p:spPr>
          <a:xfrm>
            <a:off x="6792483" y="6385023"/>
            <a:ext cx="3213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400" dirty="0"/>
              <a:t>資料來源：</a:t>
            </a:r>
            <a:r>
              <a:rPr lang="zh-TW" altLang="en-US" sz="1400" b="0" i="0" dirty="0">
                <a:solidFill>
                  <a:srgbClr val="212529"/>
                </a:solidFill>
                <a:effectLst/>
                <a:latin typeface="Tauhu Oo"/>
                <a:hlinkClick r:id="rId24"/>
              </a:rPr>
              <a:t>教育部臺灣台語常用詞辭典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679623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釋義：形容悶聲不響、莫測高深的人，平時不動聲色，不為人所注意，但卻會做出令人意想不到的事情。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恬恬食三碗公半。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Tiām-tiām tsia̍h sann uánn-kong puànn.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20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4F890B0-8076-4608-9122-E2F7F7FB6468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021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釋義：形容聲名遠播，遠近馳名。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頂港有名聲，下港上出名。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Tíng-káng ū miâ-siann, ē-káng siōng tshut-miâ.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21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C11712B-D6C0-49DA-88E0-E566C7D71236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9265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釋義：比喻因禍得福，從失敗中汲取寶貴的經驗。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跋一倒，抾著一隻金雞母。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Pua̍h tsi̍t tó, khioh-tio̍h tsi̍t tsiah kim ke-bó.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22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329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圓角矩形圖說文字 7"/>
          <p:cNvSpPr/>
          <p:nvPr/>
        </p:nvSpPr>
        <p:spPr>
          <a:xfrm>
            <a:off x="2156299" y="1459332"/>
            <a:ext cx="9435830" cy="4821490"/>
          </a:xfrm>
          <a:prstGeom prst="wedgeRoundRectCallout">
            <a:avLst>
              <a:gd name="adj1" fmla="val -51799"/>
              <a:gd name="adj2" fmla="val 31272"/>
              <a:gd name="adj3" fmla="val 16667"/>
            </a:avLst>
          </a:prstGeom>
          <a:gradFill flip="none" rotWithShape="1">
            <a:gsLst>
              <a:gs pos="0">
                <a:srgbClr val="FF9900"/>
              </a:gs>
              <a:gs pos="86000">
                <a:schemeClr val="bg1"/>
              </a:gs>
              <a:gs pos="18000">
                <a:schemeClr val="bg1"/>
              </a:gs>
              <a:gs pos="6000">
                <a:srgbClr val="FFFF99"/>
              </a:gs>
              <a:gs pos="96000">
                <a:srgbClr val="FFFF99"/>
              </a:gs>
              <a:gs pos="100000">
                <a:srgbClr val="FF9900"/>
              </a:gs>
            </a:gsLst>
            <a:lin ang="0" scaled="1"/>
            <a:tileRect/>
          </a:gradFill>
          <a:ln w="190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55332" y="541147"/>
            <a:ext cx="3889443" cy="664321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目錄</a:t>
            </a:r>
            <a:r>
              <a:rPr lang="en-US" altLang="zh-TW" b="1" dirty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----</a:t>
            </a:r>
            <a:r>
              <a:rPr lang="zh-TW" altLang="en-US" sz="6700" b="1" dirty="0">
                <a:solidFill>
                  <a:srgbClr val="FF99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r>
              <a:rPr lang="zh-TW" altLang="en-US" b="1" dirty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年級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06349" y="1758781"/>
            <a:ext cx="4768890" cy="4457193"/>
          </a:xfrm>
          <a:noFill/>
        </p:spPr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 action="ppaction://hlinksldjump"/>
              </a:rPr>
              <a:t>是毋是，罵家己。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 action="ppaction://hlinksldjump"/>
              </a:rPr>
              <a:t>好酒沉甕底。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5" action="ppaction://hlinksldjump"/>
              </a:rPr>
              <a:t>目睭花花，匏仔看做菜瓜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5" action="ppaction://hlinksldjump"/>
              </a:rPr>
              <a:t>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6" action="ppaction://hlinksldjump"/>
              </a:rPr>
              <a:t>一兼二顧，摸蜊仔兼洗褲。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7" action="ppaction://hlinksldjump"/>
              </a:rPr>
              <a:t>三日無餾，𬦰上樹。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8" action="ppaction://hlinksldjump"/>
              </a:rPr>
              <a:t>日頭赤焱焱，隨人顧性命。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9" action="ppaction://hlinksldjump"/>
              </a:rPr>
              <a:t>艱苦頭，快活尾。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0" action="ppaction://hlinksldjump"/>
              </a:rPr>
              <a:t>暗頓減食一口，活甲九十九。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1" action="ppaction://hlinksldjump"/>
              </a:rPr>
              <a:t>戇猴揹石頭。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2" action="ppaction://hlinksldjump"/>
              </a:rPr>
              <a:t>食果子拜樹頭；食米飯拜田頭。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23</a:t>
            </a:fld>
            <a:endParaRPr lang="zh-TW" altLang="en-US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187758" y="1758782"/>
            <a:ext cx="4347302" cy="445719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buFont typeface="+mj-lt"/>
              <a:buAutoNum type="arabicPeriod" startAt="11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3" action="ppaction://hlinksldjump"/>
              </a:rPr>
              <a:t>有量就有福。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 startAt="11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4" action="ppaction://hlinksldjump"/>
              </a:rPr>
              <a:t>膨風水雞刣無肉。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 startAt="11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5" action="ppaction://hlinksldjump"/>
              </a:rPr>
              <a:t>賣茶講茶芳，賣花講花紅。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 startAt="11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6" action="ppaction://hlinksldjump"/>
              </a:rPr>
              <a:t>緊行無好步。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 startAt="11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7" action="ppaction://hlinksldjump"/>
              </a:rPr>
              <a:t>龜笑鱉無尾，鱉笑龜粗皮。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 startAt="11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8" action="ppaction://hlinksldjump"/>
              </a:rPr>
              <a:t>骨力食栗，貧惰吞瀾。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 startAt="11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9" action="ppaction://hlinksldjump"/>
              </a:rPr>
              <a:t>一日討海，三日曝網。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 startAt="11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0" action="ppaction://hlinksldjump"/>
              </a:rPr>
              <a:t>誠意食水甜。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 startAt="11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1" action="ppaction://hlinksldjump"/>
              </a:rPr>
              <a:t>大人愛趁錢，囡仔愛過年。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 startAt="11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2" action="ppaction://hlinksldjump"/>
              </a:rPr>
              <a:t>大鼎未滾，細鼎沖沖滾。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400" dirty="0"/>
          </a:p>
          <a:p>
            <a:pPr marL="514350" indent="-514350">
              <a:buFont typeface="+mj-lt"/>
              <a:buAutoNum type="arabicPeriod" startAt="11"/>
            </a:pPr>
            <a:endParaRPr lang="zh-TW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9296414D-8539-4532-A539-8FE2FD1D208A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916" y="6356350"/>
            <a:ext cx="365125" cy="365125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F065AAB3-718B-4A0F-873D-794269371BBC}"/>
              </a:ext>
            </a:extLst>
          </p:cNvPr>
          <p:cNvSpPr txBox="1"/>
          <p:nvPr/>
        </p:nvSpPr>
        <p:spPr>
          <a:xfrm>
            <a:off x="6792483" y="6385023"/>
            <a:ext cx="3213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400" dirty="0"/>
              <a:t>資料來源：</a:t>
            </a:r>
            <a:r>
              <a:rPr lang="zh-TW" altLang="en-US" sz="1400" b="0" i="0" dirty="0">
                <a:solidFill>
                  <a:srgbClr val="212529"/>
                </a:solidFill>
                <a:effectLst/>
                <a:latin typeface="Tauhu Oo"/>
                <a:hlinkClick r:id="rId24"/>
              </a:rPr>
              <a:t>教育部臺灣台語常用詞辭典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49440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釋義：人與人相處難免會有衝突，遇到事情先檢討自己。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是毋是，罵家己。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Sī m̄ sī, mē ka-kī.</a:t>
            </a:r>
            <a:endParaRPr lang="en-US" altLang="zh-TW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24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141866C-4769-42A0-BC7E-B32DF691FA00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7441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釋義：比喻好的、精彩的事物，總是留在最後面才出現。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好酒沉甕底。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Hó-tsiú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tîm</a:t>
            </a:r>
            <a:r>
              <a:rPr lang="en-US" altLang="zh-TW" sz="3200" dirty="0"/>
              <a:t> </a:t>
            </a:r>
            <a:r>
              <a:rPr lang="en-US" altLang="zh-TW" sz="3200" dirty="0" err="1"/>
              <a:t>àng-té</a:t>
            </a:r>
            <a:r>
              <a:rPr lang="en-US" altLang="zh-TW" sz="3200" dirty="0"/>
              <a:t>. 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25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5CFCF15-27FD-47F4-9138-B43C418B96EB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878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釋義：指人一時恍神，把形狀相近的物品看成別的東西。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85676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目睭花花，匏仔看做菜瓜。</a:t>
            </a:r>
            <a:endParaRPr lang="zh-TW" altLang="en-US" sz="5600" b="1" i="0" dirty="0">
              <a:solidFill>
                <a:srgbClr val="212529"/>
              </a:solidFill>
              <a:effectLst/>
              <a:latin typeface="Tauhu Oo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Ba̍k-tsiu</a:t>
            </a:r>
            <a:r>
              <a:rPr lang="en-US" altLang="zh-TW" sz="3200" dirty="0"/>
              <a:t> hue-hue, </a:t>
            </a:r>
            <a:r>
              <a:rPr lang="en-US" altLang="zh-TW" sz="3200" dirty="0" err="1"/>
              <a:t>pû</a:t>
            </a:r>
            <a:r>
              <a:rPr lang="en-US" altLang="zh-TW" sz="3200" dirty="0"/>
              <a:t>-á </a:t>
            </a:r>
            <a:r>
              <a:rPr lang="en-US" altLang="zh-TW" sz="3200" dirty="0" err="1"/>
              <a:t>khuànn-tsò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tshài-kue</a:t>
            </a:r>
            <a:r>
              <a:rPr lang="en-US" altLang="zh-TW" sz="3200" dirty="0"/>
              <a:t>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26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2CAC01A-F9B2-4212-86B4-DBB9A0BF85B2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945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釋義：意謂一舉兩得。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一兼二顧，摸蜊仔兼洗褲。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/>
              <a:t>It </a:t>
            </a:r>
            <a:r>
              <a:rPr lang="en-US" altLang="zh-TW" sz="3200" dirty="0" err="1"/>
              <a:t>kiam</a:t>
            </a:r>
            <a:r>
              <a:rPr lang="en-US" altLang="zh-TW" sz="3200" dirty="0"/>
              <a:t> </a:t>
            </a:r>
            <a:r>
              <a:rPr lang="en-US" altLang="zh-TW" sz="3200" dirty="0" err="1"/>
              <a:t>jī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kòo</a:t>
            </a:r>
            <a:r>
              <a:rPr lang="en-US" altLang="zh-TW" sz="3200" dirty="0"/>
              <a:t>, bong </a:t>
            </a:r>
            <a:r>
              <a:rPr lang="en-US" altLang="zh-TW" sz="3200" dirty="0" err="1"/>
              <a:t>lâ</a:t>
            </a:r>
            <a:r>
              <a:rPr lang="en-US" altLang="zh-TW" sz="3200" dirty="0"/>
              <a:t>-á </a:t>
            </a:r>
            <a:r>
              <a:rPr lang="en-US" altLang="zh-TW" sz="3200" dirty="0" err="1"/>
              <a:t>kiam</a:t>
            </a:r>
            <a:r>
              <a:rPr lang="en-US" altLang="zh-TW" sz="3200" dirty="0"/>
              <a:t> </a:t>
            </a:r>
            <a:r>
              <a:rPr lang="en-US" altLang="zh-TW" sz="3200" dirty="0" err="1"/>
              <a:t>sé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khòo</a:t>
            </a:r>
            <a:r>
              <a:rPr lang="en-US" altLang="zh-TW" sz="3200" dirty="0"/>
              <a:t>. 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27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3637094-D482-4986-8CA6-53A01093B798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358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638021"/>
            <a:ext cx="10222149" cy="1098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釋義：說明學過的東西要勤加溫習，稍有怠惰，很快所學的東西就會忘得一乾二淨。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三日無餾，𬦰上樹。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Sann ji̍t bô liū, peh-tsiūnn tshiū. 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28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870BCBF-114D-4101-8101-62F685773282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808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釋義：形容人遇到患難或在艱困的環境裡，以顧全自己為先。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日頭赤焱焱，隨人顧性命。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Ji̍t-thâu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tshiah-iānn-iānn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suî-lâng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kòo</a:t>
            </a:r>
            <a:r>
              <a:rPr lang="en-US" altLang="zh-TW" sz="3200" dirty="0"/>
              <a:t> </a:t>
            </a:r>
            <a:r>
              <a:rPr lang="en-US" altLang="zh-TW" sz="3200" dirty="0" err="1"/>
              <a:t>sènn-miā</a:t>
            </a:r>
            <a:r>
              <a:rPr lang="en-US" altLang="zh-TW" sz="3200" dirty="0"/>
              <a:t>. 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29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7897E94-10F3-4DC9-A168-D4DB43B3AA33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793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812475"/>
            <a:ext cx="10222149" cy="700393"/>
          </a:xfrm>
        </p:spPr>
        <p:txBody>
          <a:bodyPr/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釋義：花多少錢，就得到價值相當的東西。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>
            <a:solidFill>
              <a:srgbClr val="FFCC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759498" y="1995350"/>
            <a:ext cx="8768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rgbClr val="212529"/>
                </a:solidFill>
                <a:latin typeface="Tauhu Oo"/>
              </a:rPr>
              <a:t>一分錢，一分貨。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748955" y="3049884"/>
            <a:ext cx="9116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altLang="zh-TW" sz="3200" dirty="0"/>
              <a:t>Tsi̍t hun tsînn, tsi̍t hun huè.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9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46C6FC2-7974-4468-AD5B-6A151FCC350B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784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釋義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做任何事都要先耐得住辛苦，苦盡才得以享受甘甜的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成果；勸勉人先苦後甘，終將逐步進入佳境。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艱苦頭，快活尾。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8240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Kan-khóo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thâu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khuìnn-ua̍h</a:t>
            </a:r>
            <a:r>
              <a:rPr lang="en-US" altLang="zh-TW" sz="3200" dirty="0"/>
              <a:t> </a:t>
            </a:r>
            <a:r>
              <a:rPr lang="en-US" altLang="zh-TW" sz="3200" dirty="0" err="1"/>
              <a:t>bué</a:t>
            </a:r>
            <a:r>
              <a:rPr lang="en-US" altLang="zh-TW" sz="3200" dirty="0"/>
              <a:t>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30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74447B7-9AEF-404B-A9CC-A8DFACA53805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397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釋義：說明晚餐的食用量少一點，有益身體健康。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752005" y="1884925"/>
            <a:ext cx="88942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>
                <a:solidFill>
                  <a:srgbClr val="212529"/>
                </a:solidFill>
                <a:latin typeface="Tauhu Oo"/>
              </a:rPr>
              <a:t>暗頓減食一口，活甲九十九。</a:t>
            </a:r>
            <a:endParaRPr lang="zh-TW" altLang="en-US" sz="5400" b="1" i="0" dirty="0">
              <a:solidFill>
                <a:srgbClr val="212529"/>
              </a:solidFill>
              <a:effectLst/>
              <a:latin typeface="Tauhu Oo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8576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Àm-tǹg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kiám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tsia̍h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tsi̍t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kháu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ua̍h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kah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káu-tsa̍p-káu</a:t>
            </a:r>
            <a:r>
              <a:rPr lang="en-US" altLang="zh-TW" sz="3200" dirty="0"/>
              <a:t>. 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31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E6F1817-A022-4DE8-BD51-D46FDB430DCC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628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釋義：比喻傻人做傻事、自找麻煩。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742680" y="2034221"/>
            <a:ext cx="88102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rgbClr val="212529"/>
                </a:solidFill>
                <a:latin typeface="Tauhu Oo"/>
              </a:rPr>
              <a:t>戇猴揹石頭。</a:t>
            </a:r>
            <a:endParaRPr lang="zh-TW" altLang="en-US" sz="5600" b="1" dirty="0">
              <a:solidFill>
                <a:srgbClr val="212529"/>
              </a:solidFill>
              <a:latin typeface="Tauhu Oo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Gōng-kâu phāinn tsio̍h-thâu. 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32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AFA696A-AA73-42B9-B771-FDB9FE1C0B88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75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釋義：指人要懂得感恩，飲水思源，不可忘本。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通常僅單用「食果子拜樹頭」一句。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863977" y="2034221"/>
            <a:ext cx="869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solidFill>
                  <a:srgbClr val="212529"/>
                </a:solidFill>
                <a:latin typeface="Tauhu Oo"/>
              </a:rPr>
              <a:t>食果子拜樹頭；食米飯拜田頭。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845695" y="3049884"/>
            <a:ext cx="87165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Tsia̍h kué-tsí pài tshiū-thâu; tsia̍h bí-pn̄g pài </a:t>
            </a:r>
          </a:p>
          <a:p>
            <a:r>
              <a:rPr lang="pt-BR" altLang="zh-TW" sz="3200" dirty="0"/>
              <a:t>tshân-thâu.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33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1EA18AC-2ABC-4600-A954-72E19FA51CF1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9054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9124545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釋義：指有度量的人自然會受到上天眷顧，得到賜福。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有量就有福。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Ū-liōng tō ū hok.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34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89D075C-B469-4FA5-8C86-F2804B399158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4391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9903233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釋義：譏諷言談誇大不實、常吹牛的人，喜歡說大話，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一點本事也沒有。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83903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膨風水雞刣無肉。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8361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Phòng-hong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tsuí-ke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thâi</a:t>
            </a:r>
            <a:r>
              <a:rPr lang="en-US" altLang="zh-TW" sz="3200" dirty="0"/>
              <a:t> </a:t>
            </a:r>
            <a:r>
              <a:rPr lang="en-US" altLang="zh-TW" sz="3200" dirty="0" err="1"/>
              <a:t>bô</a:t>
            </a:r>
            <a:r>
              <a:rPr lang="en-US" altLang="zh-TW" sz="3200" dirty="0"/>
              <a:t> bah.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35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DB904EC-09D1-43EE-BE3B-D3299C9ADE8F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0192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釋義：比喻老王賣瓜，自賣自誇。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86236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賣茶講茶芳，賣花講花紅。</a:t>
            </a:r>
            <a:endParaRPr lang="zh-TW" altLang="en-US" sz="5600" b="1" i="0" dirty="0">
              <a:solidFill>
                <a:srgbClr val="212529"/>
              </a:solidFill>
              <a:effectLst/>
              <a:latin typeface="Tauhu Oo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Bē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tê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kóng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tê</a:t>
            </a:r>
            <a:r>
              <a:rPr lang="en-US" altLang="zh-TW" sz="3200" dirty="0"/>
              <a:t> </a:t>
            </a:r>
            <a:r>
              <a:rPr lang="en-US" altLang="zh-TW" sz="3200" dirty="0" err="1"/>
              <a:t>phang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bē</a:t>
            </a:r>
            <a:r>
              <a:rPr lang="en-US" altLang="zh-TW" sz="3200" dirty="0"/>
              <a:t> hue </a:t>
            </a:r>
            <a:r>
              <a:rPr lang="en-US" altLang="zh-TW" sz="3200" dirty="0" err="1"/>
              <a:t>kóng</a:t>
            </a:r>
            <a:r>
              <a:rPr lang="en-US" altLang="zh-TW" sz="3200" dirty="0"/>
              <a:t> hue </a:t>
            </a:r>
            <a:r>
              <a:rPr lang="en-US" altLang="zh-TW" sz="3200" dirty="0" err="1"/>
              <a:t>âng</a:t>
            </a:r>
            <a:r>
              <a:rPr lang="en-US" altLang="zh-TW" sz="3200" dirty="0"/>
              <a:t>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36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2E96E50-5FB5-4FC6-AFF1-636E543EC58C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5730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釋義：喻遇事不宜急躁，應冷靜沉穩面對，才能應付危難。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81197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緊行無好步。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8483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Kín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kiânn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bô</a:t>
            </a:r>
            <a:r>
              <a:rPr lang="en-US" altLang="zh-TW" sz="3200" dirty="0"/>
              <a:t> </a:t>
            </a:r>
            <a:r>
              <a:rPr lang="en-US" altLang="zh-TW" sz="3200" dirty="0" err="1"/>
              <a:t>hó</a:t>
            </a:r>
            <a:r>
              <a:rPr lang="en-US" altLang="zh-TW" sz="3200" dirty="0"/>
              <a:t> </a:t>
            </a:r>
            <a:r>
              <a:rPr lang="en-US" altLang="zh-TW" sz="3200" dirty="0" err="1"/>
              <a:t>pōo</a:t>
            </a:r>
            <a:r>
              <a:rPr lang="en-US" altLang="zh-TW" sz="3200" dirty="0"/>
              <a:t>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37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34562D0-7976-4019-BBEB-9271148CC3A8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2322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釋義：指人只會批評別人的缺點，卻不知自己的缺點也不少。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rgbClr val="212529"/>
                </a:solidFill>
                <a:latin typeface="Tauhu Oo"/>
              </a:rPr>
              <a:t> </a:t>
            </a:r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龜笑鱉無尾，鱉笑龜粗皮。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/>
              <a:t>Ku </a:t>
            </a:r>
            <a:r>
              <a:rPr lang="en-US" altLang="zh-TW" sz="3200" dirty="0" err="1"/>
              <a:t>tshiò</a:t>
            </a:r>
            <a:r>
              <a:rPr lang="en-US" altLang="zh-TW" sz="3200" dirty="0"/>
              <a:t> </a:t>
            </a:r>
            <a:r>
              <a:rPr lang="en-US" altLang="zh-TW" sz="3200" dirty="0" err="1"/>
              <a:t>pih</a:t>
            </a:r>
            <a:r>
              <a:rPr lang="en-US" altLang="zh-TW" sz="3200" dirty="0"/>
              <a:t> </a:t>
            </a:r>
            <a:r>
              <a:rPr lang="en-US" altLang="zh-TW" sz="3200" dirty="0" err="1"/>
              <a:t>bô</a:t>
            </a:r>
            <a:r>
              <a:rPr lang="en-US" altLang="zh-TW" sz="3200" dirty="0"/>
              <a:t> </a:t>
            </a:r>
            <a:r>
              <a:rPr lang="en-US" altLang="zh-TW" sz="3200" dirty="0" err="1"/>
              <a:t>bué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pih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tshiò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ku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tshoo</a:t>
            </a:r>
            <a:r>
              <a:rPr lang="en-US" altLang="zh-TW" sz="3200" dirty="0"/>
              <a:t> </a:t>
            </a:r>
            <a:r>
              <a:rPr lang="en-US" altLang="zh-TW" sz="3200" dirty="0" err="1"/>
              <a:t>phuê</a:t>
            </a:r>
            <a:r>
              <a:rPr lang="en-US" altLang="zh-TW" sz="3200" dirty="0"/>
              <a:t>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38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B6AFF10-0276-4EA4-8202-9E9A1394FECA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879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4" y="5593404"/>
            <a:ext cx="10052522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釋義：指勤勞者可自食其力，懶惰者只好挨餓。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比喻一分耕耘，一分收穫。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骨力食栗，貧惰吞瀾。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Kut-la̍t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tsia̍h-la̍t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pîn-tuānn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thun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nuā</a:t>
            </a:r>
            <a:r>
              <a:rPr lang="en-US" altLang="zh-TW" sz="3200" dirty="0"/>
              <a:t>. 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39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82456D9-1F7C-4954-ABBA-5286862AB394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2485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812475"/>
            <a:ext cx="10222149" cy="700393"/>
          </a:xfrm>
        </p:spPr>
        <p:txBody>
          <a:bodyPr/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釋義：比喻這個社會上有著各式各樣、形形色色的人。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759498" y="1995350"/>
            <a:ext cx="8768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i="0" dirty="0">
                <a:solidFill>
                  <a:srgbClr val="212529"/>
                </a:solidFill>
                <a:effectLst/>
                <a:latin typeface="Tauhu Oo"/>
              </a:rPr>
              <a:t>一樣米飼百樣人。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748955" y="3049884"/>
            <a:ext cx="9116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Tsi̍t</a:t>
            </a:r>
            <a:r>
              <a:rPr lang="en-US" altLang="zh-TW" sz="3200" dirty="0"/>
              <a:t> </a:t>
            </a:r>
            <a:r>
              <a:rPr lang="en-US" altLang="zh-TW" sz="3200" dirty="0" err="1"/>
              <a:t>iūnn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bí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tshī</a:t>
            </a:r>
            <a:r>
              <a:rPr lang="en-US" altLang="zh-TW" sz="3200" dirty="0"/>
              <a:t> </a:t>
            </a:r>
            <a:r>
              <a:rPr lang="en-US" altLang="zh-TW" sz="3200" dirty="0" err="1"/>
              <a:t>pah</a:t>
            </a:r>
            <a:r>
              <a:rPr lang="en-US" altLang="zh-TW" sz="3200" dirty="0"/>
              <a:t> </a:t>
            </a:r>
            <a:r>
              <a:rPr lang="en-US" altLang="zh-TW" sz="3200" dirty="0" err="1"/>
              <a:t>iūnn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lâng</a:t>
            </a:r>
            <a:r>
              <a:rPr lang="en-US" altLang="zh-TW" sz="3200" dirty="0"/>
              <a:t>.</a:t>
            </a:r>
            <a:endParaRPr lang="zh-TW" altLang="en-US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7248D6F-9824-4428-9343-A6471E9B8C45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7769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釋義：引申為人懶惰，工作一天，休息三天。比喻一曝十寒。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一日討海，三日曝網。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Tsi̍t ji̍t thó-hái, sann ji̍t pha̍k bāng.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40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E408FCF-2499-4FDA-A641-E8610BE1FA54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2539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釋義：意思是說誠心誠意對待人，即使只請人喝白開水，喝起來都會是甜的。比喻人和人之間的相處，誠意是最重要的。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誠意食水甜。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Sîng-ì tsia̍h tsuí tinn.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41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D2F5F40-0C10-49C5-946A-0A7FEAC6D079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5209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8111755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釋義：比喻大人、小孩各有所好。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大人愛趁錢，囡仔愛過年。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Tuā-lâng ài thàn-tsînn, gín-á ài kuè-nî.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42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0721617-29B8-44F7-9106-F8006A803474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6875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釋義：形容有才學的人話少，一知半解的人說個不停。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66">
              <a:alpha val="60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大鼎未滾，細鼎沖沖滾。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Tuā tiánn buē kún, sè tiánn tshiâng-tshiâng-kún.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43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661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圓角矩形圖說文字 7"/>
          <p:cNvSpPr/>
          <p:nvPr/>
        </p:nvSpPr>
        <p:spPr>
          <a:xfrm>
            <a:off x="2117387" y="1410692"/>
            <a:ext cx="9435830" cy="4821490"/>
          </a:xfrm>
          <a:prstGeom prst="wedgeRoundRectCallout">
            <a:avLst>
              <a:gd name="adj1" fmla="val -51799"/>
              <a:gd name="adj2" fmla="val 31272"/>
              <a:gd name="adj3" fmla="val 16667"/>
            </a:avLst>
          </a:prstGeom>
          <a:gradFill flip="none" rotWithShape="1">
            <a:gsLst>
              <a:gs pos="0">
                <a:srgbClr val="339933"/>
              </a:gs>
              <a:gs pos="14000">
                <a:schemeClr val="bg1"/>
              </a:gs>
              <a:gs pos="3000">
                <a:srgbClr val="92D050"/>
              </a:gs>
              <a:gs pos="91000">
                <a:schemeClr val="bg1"/>
              </a:gs>
              <a:gs pos="99000">
                <a:srgbClr val="92D050"/>
              </a:gs>
              <a:gs pos="100000">
                <a:srgbClr val="009900"/>
              </a:gs>
            </a:gsLst>
            <a:lin ang="0" scaled="1"/>
            <a:tileRect/>
          </a:gra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55332" y="541147"/>
            <a:ext cx="3889443" cy="664321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目錄</a:t>
            </a:r>
            <a:r>
              <a:rPr lang="en-US" altLang="zh-TW" b="1" dirty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----</a:t>
            </a:r>
            <a:r>
              <a:rPr lang="zh-TW" altLang="en-US" sz="6700" b="1" dirty="0">
                <a:solidFill>
                  <a:srgbClr val="339933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r>
              <a:rPr lang="zh-TW" altLang="en-US" b="1" dirty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年級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97261" y="1768112"/>
            <a:ext cx="4669278" cy="4457193"/>
          </a:xfrm>
          <a:noFill/>
        </p:spPr>
        <p:txBody>
          <a:bodyPr>
            <a:normAutofit lnSpcReduction="10000"/>
          </a:bodyPr>
          <a:lstStyle/>
          <a:p>
            <a:pPr marL="457200" lvl="0" indent="-457200">
              <a:buSzPct val="96000"/>
              <a:buFont typeface="+mj-lt"/>
              <a:buAutoNum type="arabicPeriod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 action="ppaction://hlinksldjump"/>
              </a:rPr>
              <a:t>七月半鴨仔，毋知死活。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6000"/>
              <a:buFont typeface="+mj-lt"/>
              <a:buAutoNum type="arabicPeriod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 action="ppaction://hlinksldjump"/>
              </a:rPr>
              <a:t>飽穗的稻仔，頭犁犁。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6000"/>
              <a:buFont typeface="+mj-lt"/>
              <a:buAutoNum type="arabicPeriod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5" action="ppaction://hlinksldjump"/>
              </a:rPr>
              <a:t>毛毛仔雨落久，塗嘛會澹。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6000"/>
              <a:buFont typeface="+mj-lt"/>
              <a:buAutoNum type="arabicPeriod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6" action="ppaction://hlinksldjump"/>
              </a:rPr>
              <a:t>呵咾甲會觸舌。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6000"/>
              <a:buFont typeface="+mj-lt"/>
              <a:buAutoNum type="arabicPeriod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7" action="ppaction://hlinksldjump"/>
              </a:rPr>
              <a:t>好額毋值著會食，好命毋值著勇健。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6000"/>
              <a:buFont typeface="+mj-lt"/>
              <a:buAutoNum type="arabicPeriod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8" action="ppaction://hlinksldjump"/>
              </a:rPr>
              <a:t>掃地掃壁角，洗面洗耳空。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6000"/>
              <a:buFont typeface="+mj-lt"/>
              <a:buAutoNum type="arabicPeriod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9" action="ppaction://hlinksldjump"/>
              </a:rPr>
              <a:t>細漢偷挽匏，大漢偷牽牛。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6000"/>
              <a:buFont typeface="+mj-lt"/>
              <a:buAutoNum type="arabicPeriod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0" action="ppaction://hlinksldjump"/>
              </a:rPr>
              <a:t>未曾學行先學飛，未曾掖種想挽瓜。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6000"/>
              <a:buFont typeface="+mj-lt"/>
              <a:buAutoNum type="arabicPeriod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1" action="ppaction://hlinksldjump"/>
              </a:rPr>
              <a:t>家己栽一欉，較贏看別人。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6000"/>
              <a:buFont typeface="+mj-lt"/>
              <a:buAutoNum type="arabicPeriod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2" action="ppaction://hlinksldjump"/>
              </a:rPr>
              <a:t>細空毋補，大空叫苦。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44</a:t>
            </a:fld>
            <a:endParaRPr lang="zh-TW" altLang="en-US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6819090" y="1758782"/>
            <a:ext cx="4573623" cy="445719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buSzPct val="90000"/>
              <a:buFont typeface="+mj-lt"/>
              <a:buAutoNum type="arabicPeriod" startAt="11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3" action="ppaction://hlinksldjump"/>
              </a:rPr>
              <a:t>仙人拍鼓有時錯，跤步踏差啥人無？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0000"/>
              <a:buFont typeface="+mj-lt"/>
              <a:buAutoNum type="arabicPeriod" startAt="11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4" action="ppaction://hlinksldjump"/>
              </a:rPr>
              <a:t>少年袂曉想，食老毋成樣。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0000"/>
              <a:buFont typeface="+mj-lt"/>
              <a:buAutoNum type="arabicPeriod" startAt="11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5" action="ppaction://hlinksldjump"/>
              </a:rPr>
              <a:t>相分食有賰，相搶食無份。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0000"/>
              <a:buFont typeface="+mj-lt"/>
              <a:buAutoNum type="arabicPeriod" startAt="11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6" action="ppaction://hlinksldjump"/>
              </a:rPr>
              <a:t>輸人毋輸陣，輸陣歹看面。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0000"/>
              <a:buFont typeface="+mj-lt"/>
              <a:buAutoNum type="arabicPeriod" startAt="11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7" action="ppaction://hlinksldjump"/>
              </a:rPr>
              <a:t>緊紡無好紗，緊嫁無好大家。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0000"/>
              <a:buFont typeface="+mj-lt"/>
              <a:buAutoNum type="arabicPeriod" startAt="11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8" action="ppaction://hlinksldjump"/>
              </a:rPr>
              <a:t>你看我殕殕，我看你霧霧。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0000"/>
              <a:buFont typeface="+mj-lt"/>
              <a:buAutoNum type="arabicPeriod" startAt="11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19" action="ppaction://hlinksldjump"/>
              </a:rPr>
              <a:t>刣魚刣到鰓，做事做透機。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0000"/>
              <a:buFont typeface="+mj-lt"/>
              <a:buAutoNum type="arabicPeriod" startAt="11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0" action="ppaction://hlinksldjump"/>
              </a:rPr>
              <a:t>樹頭徛予在，毋驚樹尾做風颱。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0000"/>
              <a:buFont typeface="+mj-lt"/>
              <a:buAutoNum type="arabicPeriod" startAt="11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1" action="ppaction://hlinksldjump"/>
              </a:rPr>
              <a:t>食人一口，報人一斗。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SzPct val="90000"/>
              <a:buFont typeface="+mj-lt"/>
              <a:buAutoNum type="arabicPeriod" startAt="11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2" action="ppaction://hlinksldjump"/>
              </a:rPr>
              <a:t>痟貪軁雞籠。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393E36DB-0C58-401C-B29A-188D7B80BF4E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916" y="6356350"/>
            <a:ext cx="365125" cy="365125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06F27830-2BC6-4773-9830-698BFF2F3210}"/>
              </a:ext>
            </a:extLst>
          </p:cNvPr>
          <p:cNvSpPr txBox="1"/>
          <p:nvPr/>
        </p:nvSpPr>
        <p:spPr>
          <a:xfrm>
            <a:off x="6792483" y="6385023"/>
            <a:ext cx="3213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400" dirty="0"/>
              <a:t>資料來源：</a:t>
            </a:r>
            <a:r>
              <a:rPr lang="zh-TW" altLang="en-US" sz="1400" b="0" i="0" dirty="0">
                <a:solidFill>
                  <a:srgbClr val="212529"/>
                </a:solidFill>
                <a:effectLst/>
                <a:latin typeface="Tauhu Oo"/>
                <a:hlinkClick r:id="rId24"/>
              </a:rPr>
              <a:t>教育部臺灣台語常用詞辭典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29190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釋義：形容人沒有憂患意識，不知大難臨頭。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七月半鴨仔，毋知死活。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Tshit-gue̍h-puànn ah-á, m̄ tsai sí-ua̍h.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45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4DDD1FB-B3DC-4878-B78F-71947942D1DB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3884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4" y="5593404"/>
            <a:ext cx="8102424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釋義：比喻有真實才學的人，反倒謙沖為懷。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飽穗的稻仔，頭犁犁。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Pá-suī ê tiū-á, thâu lê-lê.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46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B771A27-531F-4362-9723-22BD4EE331A0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3014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釋義：比喻積少成多；或指做事只要能持之以恆、堅持到底，猶如滴水穿石，再大的困難都能克服。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毛毛仔雨落久，塗嘛會澹。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Mn̂g-mn̂g-á</a:t>
            </a:r>
            <a:r>
              <a:rPr lang="en-US" altLang="zh-TW" sz="3200" dirty="0"/>
              <a:t> </a:t>
            </a:r>
            <a:r>
              <a:rPr lang="en-US" altLang="zh-TW" sz="3200" dirty="0" err="1"/>
              <a:t>hōo</a:t>
            </a:r>
            <a:r>
              <a:rPr lang="en-US" altLang="zh-TW" sz="3200" dirty="0"/>
              <a:t> </a:t>
            </a:r>
            <a:r>
              <a:rPr lang="en-US" altLang="zh-TW" sz="3200" dirty="0" err="1"/>
              <a:t>lo̍h-kú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thôo</a:t>
            </a:r>
            <a:r>
              <a:rPr lang="en-US" altLang="zh-TW" sz="3200" dirty="0"/>
              <a:t> </a:t>
            </a:r>
            <a:r>
              <a:rPr lang="en-US" altLang="zh-TW" sz="3200" dirty="0" err="1"/>
              <a:t>mā</a:t>
            </a:r>
            <a:r>
              <a:rPr lang="en-US" altLang="zh-TW" sz="3200" dirty="0"/>
              <a:t> ē </a:t>
            </a:r>
            <a:r>
              <a:rPr lang="en-US" altLang="zh-TW" sz="3200" dirty="0" err="1"/>
              <a:t>tâm</a:t>
            </a:r>
            <a:r>
              <a:rPr lang="en-US" altLang="zh-TW" sz="3200" dirty="0"/>
              <a:t>. 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47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62A5404-9F16-4101-BF14-6730CA2E2939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9511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釋義：讚美得發出嘖嘖聲，可用來表示「讚美有加」。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rgbClr val="212529"/>
                </a:solidFill>
                <a:latin typeface="Tauhu Oo"/>
              </a:rPr>
              <a:t> </a:t>
            </a:r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呵咾甲會觸舌。 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zh-TW" sz="3200" dirty="0"/>
              <a:t>O-ló kah ē tak-tsi̍h. 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48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1347356-0E8E-431E-8793-1C46C0876B7C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9161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釋義：說明有食欲、身體健康比起財富或運勢都還更重要。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789329" y="2034221"/>
            <a:ext cx="89459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>
                <a:solidFill>
                  <a:srgbClr val="212529"/>
                </a:solidFill>
                <a:latin typeface="Tauhu Oo"/>
              </a:rPr>
              <a:t>好額毋值著會食，好命毋值著勇健。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57662" y="3049884"/>
            <a:ext cx="8613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Hó-gia̍h</a:t>
            </a:r>
            <a:r>
              <a:rPr lang="en-US" altLang="zh-TW" sz="3200" dirty="0"/>
              <a:t> m̄-</a:t>
            </a:r>
            <a:r>
              <a:rPr lang="en-US" altLang="zh-TW" sz="3200" dirty="0" err="1"/>
              <a:t>ta̍t-tio̍h</a:t>
            </a:r>
            <a:r>
              <a:rPr lang="en-US" altLang="zh-TW" sz="3200" dirty="0"/>
              <a:t> ē </a:t>
            </a:r>
            <a:r>
              <a:rPr lang="en-US" altLang="zh-TW" sz="3200" dirty="0" err="1"/>
              <a:t>tsia̍h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hó-miā</a:t>
            </a:r>
            <a:r>
              <a:rPr lang="en-US" altLang="zh-TW" sz="3200" dirty="0"/>
              <a:t> m̄-</a:t>
            </a:r>
            <a:r>
              <a:rPr lang="en-US" altLang="zh-TW" sz="3200" dirty="0" err="1"/>
              <a:t>ta̍t-tio̍h</a:t>
            </a:r>
            <a:r>
              <a:rPr lang="en-US" altLang="zh-TW" sz="3200" dirty="0"/>
              <a:t> </a:t>
            </a:r>
          </a:p>
          <a:p>
            <a:r>
              <a:rPr lang="en-US" altLang="zh-TW" sz="3200" dirty="0" err="1"/>
              <a:t>ióng-kiānn</a:t>
            </a:r>
            <a:r>
              <a:rPr lang="en-US" altLang="zh-TW" sz="3200" dirty="0"/>
              <a:t>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49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8E830A3-B4AB-4CF9-9D17-AD59DC623228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8149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釋義：比喻一個人對所接收的訊息無法理解。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8768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rgbClr val="212529"/>
                </a:solidFill>
                <a:latin typeface="Tauhu Oo"/>
              </a:rPr>
              <a:t>鴨仔聽雷。</a:t>
            </a:r>
            <a:endParaRPr lang="zh-TW" altLang="en-US" sz="6000" b="1" i="0" dirty="0">
              <a:solidFill>
                <a:srgbClr val="212529"/>
              </a:solidFill>
              <a:effectLst/>
              <a:latin typeface="Tauhu Oo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116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/>
              <a:t>Ah-á </a:t>
            </a:r>
            <a:r>
              <a:rPr lang="en-US" altLang="zh-TW" sz="3200" dirty="0" err="1"/>
              <a:t>thiann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luî</a:t>
            </a:r>
            <a:r>
              <a:rPr lang="en-US" altLang="zh-TW" sz="3200" dirty="0"/>
              <a:t>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371AA6E-2C8C-40C6-8957-31A4487B1E7F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5007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638021"/>
            <a:ext cx="9390049" cy="1098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釋義：指做事要徹底實在，不要馬虎隨便。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861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掃地掃壁角，洗面洗耳空。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8585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Sàu-tè sàu piah-kak, sé-bīn sé hīnn-khang.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50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7158364-B198-458D-BDE8-48B50B5C2E6C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9852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9660637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釋義：指一味縱容小孩的錯誤行為，反而會使其積惡成習，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長大後會變本加厲。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細漢偷挽匏，大漢偷牽牛。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Sè-hàn thau bán pû, tuā-hàn thau khan gû.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51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E356C56-84D6-467C-B3E8-E1767E159C41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491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釋義：指人要循序漸進的學習和按步就班的耕作才會有所收穫，絕無一步登天或不勞而獲的道理。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677357" y="2034221"/>
            <a:ext cx="90579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>
                <a:solidFill>
                  <a:srgbClr val="212529"/>
                </a:solidFill>
                <a:latin typeface="Tauhu Oo"/>
              </a:rPr>
              <a:t>未曾學行先學飛，未曾掖種想挽瓜</a:t>
            </a:r>
            <a:r>
              <a:rPr lang="zh-TW" altLang="en-US" sz="6000" b="1" dirty="0">
                <a:solidFill>
                  <a:srgbClr val="212529"/>
                </a:solidFill>
                <a:latin typeface="Tauhu Oo"/>
              </a:rPr>
              <a:t>。</a:t>
            </a:r>
            <a:endParaRPr lang="zh-TW" altLang="en-US" sz="6000" b="1" i="0" dirty="0">
              <a:solidFill>
                <a:srgbClr val="212529"/>
              </a:solidFill>
              <a:effectLst/>
              <a:latin typeface="Tauhu Oo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733734" y="3049884"/>
            <a:ext cx="86325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Buē-tsîng</a:t>
            </a:r>
            <a:r>
              <a:rPr lang="en-US" altLang="zh-TW" sz="3200" dirty="0"/>
              <a:t> </a:t>
            </a:r>
            <a:r>
              <a:rPr lang="en-US" altLang="zh-TW" sz="3200" dirty="0" err="1"/>
              <a:t>o̍h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kiânn</a:t>
            </a:r>
            <a:r>
              <a:rPr lang="en-US" altLang="zh-TW" sz="3200" dirty="0"/>
              <a:t> sing </a:t>
            </a:r>
            <a:r>
              <a:rPr lang="en-US" altLang="zh-TW" sz="3200" dirty="0" err="1"/>
              <a:t>o̍h</a:t>
            </a:r>
            <a:r>
              <a:rPr lang="en-US" altLang="zh-TW" sz="3200" dirty="0"/>
              <a:t> </a:t>
            </a:r>
            <a:r>
              <a:rPr lang="en-US" altLang="zh-TW" sz="3200" dirty="0" err="1"/>
              <a:t>pue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buē-tsîng</a:t>
            </a:r>
            <a:r>
              <a:rPr lang="en-US" altLang="zh-TW" sz="3200" dirty="0"/>
              <a:t> </a:t>
            </a:r>
            <a:r>
              <a:rPr lang="en-US" altLang="zh-TW" sz="3200" dirty="0" err="1"/>
              <a:t>iā-tsíng</a:t>
            </a:r>
            <a:r>
              <a:rPr lang="en-US" altLang="zh-TW" sz="3200" dirty="0"/>
              <a:t> </a:t>
            </a:r>
          </a:p>
          <a:p>
            <a:r>
              <a:rPr lang="en-US" altLang="zh-TW" sz="3200" dirty="0" err="1"/>
              <a:t>siūnn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bán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kue</a:t>
            </a:r>
            <a:r>
              <a:rPr lang="en-US" altLang="zh-TW" sz="3200" dirty="0"/>
              <a:t>. 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52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97B396A-FB70-455C-89F7-6711ED7D8498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9809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釋義：比喻凡事得靠自己，不要靠別人。求人不如求己。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家己栽一欉，較贏看別人。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Ka-kī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tsai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tsi̍t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tsâng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khah</a:t>
            </a:r>
            <a:r>
              <a:rPr lang="en-US" altLang="zh-TW" sz="3200" dirty="0"/>
              <a:t> </a:t>
            </a:r>
            <a:r>
              <a:rPr lang="en-US" altLang="zh-TW" sz="3200" dirty="0" err="1"/>
              <a:t>iânn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khuànn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pa̍t-lâng</a:t>
            </a:r>
            <a:r>
              <a:rPr lang="en-US" altLang="zh-TW" sz="3200" dirty="0"/>
              <a:t>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53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29EAE2A-0F70-4E97-9719-AB5A3E9C8944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575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釋義：勸人若發現小問題，應及時修正，不要等事情變大了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才來後悔莫及。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細空毋補，大空叫苦。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Sè khang m̄ póo, tuā khang kiò-khóo.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54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8AC2C37-DFD5-4B52-B871-D23491DC4340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5902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釋義：指再厲害的人難免也會出差錯。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640033" y="2034221"/>
            <a:ext cx="90155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>
                <a:solidFill>
                  <a:srgbClr val="212529"/>
                </a:solidFill>
                <a:latin typeface="Tauhu Oo"/>
              </a:rPr>
              <a:t>仙人拍鼓有時錯，跤步踏差啥人無？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83713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Sian-jîn phah kóo iú sî tshò, kha-pōo ta̍h-tsha </a:t>
            </a:r>
          </a:p>
          <a:p>
            <a:r>
              <a:rPr lang="pt-BR" altLang="zh-TW" sz="3200" dirty="0"/>
              <a:t>siánn-lâng bô? 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55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4B229DE-1AA9-4982-9F8C-51E2397A97F5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7257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釋義：意即少壯不努力，老大徒傷悲。用來勉勵人年輕時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要有遠見，努力為未來鋪路。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742680" y="2034221"/>
            <a:ext cx="88102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rgbClr val="212529"/>
                </a:solidFill>
                <a:latin typeface="Tauhu Oo"/>
              </a:rPr>
              <a:t> </a:t>
            </a:r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少年袂曉想，食老毋成樣。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Siàu-liân bē-hiáu siūnn, tsia̍h-lāu m̄-tsiânn-iūnn. 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56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C11DB6B-0DFE-45D8-9BF3-00CAD3979521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9557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釋義：比喻禮讓則互蒙其利，爭奪則互受其害。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相分食有賰，相搶食無份。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Sio-pun tsia̍h ū tshun, sio-tshiúnn tsia̍h bô hūn. 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57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5A357AC-B5F1-488D-ABB8-62222F15FF1E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803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釋義：一般用來提振團體士氣，鼓勵人奮勇向前，勿落人後。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788680" y="2051747"/>
            <a:ext cx="86895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輸人毋輸陣，輸陣歹看面。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Su lâng m̄ su tīn, su tīn pháinn-khuànn bīn. 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58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DA08C4F-4DAA-4862-8B19-D8804FCBB766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9619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釋義：匆忙紡紗就織不出好棉紗；急於嫁人就遇不上好婆家。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比喻欲速則不達。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865161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200" b="1" dirty="0">
                <a:solidFill>
                  <a:srgbClr val="212529"/>
                </a:solidFill>
                <a:latin typeface="Tauhu Oo"/>
              </a:rPr>
              <a:t>緊紡無好紗，緊嫁無好大家。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84926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Kín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pháng</a:t>
            </a:r>
            <a:r>
              <a:rPr lang="en-US" altLang="zh-TW" sz="3200" dirty="0"/>
              <a:t> </a:t>
            </a:r>
            <a:r>
              <a:rPr lang="en-US" altLang="zh-TW" sz="3200" dirty="0" err="1"/>
              <a:t>bô</a:t>
            </a:r>
            <a:r>
              <a:rPr lang="en-US" altLang="zh-TW" sz="3200" dirty="0"/>
              <a:t> </a:t>
            </a:r>
            <a:r>
              <a:rPr lang="en-US" altLang="zh-TW" sz="3200" dirty="0" err="1"/>
              <a:t>hó</a:t>
            </a:r>
            <a:r>
              <a:rPr lang="en-US" altLang="zh-TW" sz="3200" dirty="0"/>
              <a:t> se, </a:t>
            </a:r>
            <a:r>
              <a:rPr lang="en-US" altLang="zh-TW" sz="3200" dirty="0" err="1"/>
              <a:t>kín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kè</a:t>
            </a:r>
            <a:r>
              <a:rPr lang="en-US" altLang="zh-TW" sz="3200" dirty="0"/>
              <a:t> </a:t>
            </a:r>
            <a:r>
              <a:rPr lang="en-US" altLang="zh-TW" sz="3200" dirty="0" err="1"/>
              <a:t>bô</a:t>
            </a:r>
            <a:r>
              <a:rPr lang="en-US" altLang="zh-TW" sz="3200" dirty="0"/>
              <a:t> </a:t>
            </a:r>
            <a:r>
              <a:rPr lang="en-US" altLang="zh-TW" sz="3200" dirty="0" err="1"/>
              <a:t>hó</a:t>
            </a:r>
            <a:r>
              <a:rPr lang="en-US" altLang="zh-TW" sz="3200" dirty="0"/>
              <a:t> ta-</a:t>
            </a:r>
            <a:r>
              <a:rPr lang="en-US" altLang="zh-TW" sz="3200" dirty="0" err="1"/>
              <a:t>ke</a:t>
            </a:r>
            <a:r>
              <a:rPr lang="en-US" altLang="zh-TW" sz="3200" dirty="0"/>
              <a:t>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59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25CFFA2-02E2-4695-832A-088B078D5D30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3094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釋義：比喻不用心或者善忘。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一耳空入，一耳空出。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Tsi̍t hīnn-khang ji̍p, tsi̍t hīnn-khang tshut.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A15F120-265F-4662-AEC6-585D608E2330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2216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379094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釋義：你看不起我，我看你也不怎麼樣。表示人的對待是互相的。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7" y="2034221"/>
            <a:ext cx="8595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你看我殕殕，我看你霧霧。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8483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Lí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khuànn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guá</a:t>
            </a:r>
            <a:r>
              <a:rPr lang="en-US" altLang="zh-TW" sz="3200" dirty="0"/>
              <a:t> </a:t>
            </a:r>
            <a:r>
              <a:rPr lang="en-US" altLang="zh-TW" sz="3200" dirty="0" err="1"/>
              <a:t>phú-phú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guá</a:t>
            </a:r>
            <a:r>
              <a:rPr lang="en-US" altLang="zh-TW" sz="3200" dirty="0"/>
              <a:t> </a:t>
            </a:r>
            <a:r>
              <a:rPr lang="en-US" altLang="zh-TW" sz="3200" dirty="0" err="1"/>
              <a:t>khuànn</a:t>
            </a:r>
            <a:r>
              <a:rPr lang="en-US" altLang="zh-TW" sz="3200" dirty="0"/>
              <a:t> </a:t>
            </a:r>
            <a:r>
              <a:rPr lang="en-US" altLang="zh-TW" sz="3200" dirty="0" err="1"/>
              <a:t>lí</a:t>
            </a:r>
            <a:r>
              <a:rPr lang="en-US" altLang="zh-TW" sz="3200" dirty="0"/>
              <a:t> </a:t>
            </a:r>
            <a:r>
              <a:rPr lang="en-US" altLang="zh-TW" sz="3200" dirty="0" err="1"/>
              <a:t>bū-bū</a:t>
            </a:r>
            <a:r>
              <a:rPr lang="en-US" altLang="zh-TW" sz="3200" dirty="0"/>
              <a:t>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60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32140B6-C201-4CE5-94B0-11388B6B381E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3467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638021"/>
            <a:ext cx="9390049" cy="1098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釋義：指為人處事要有始有終、徹底實在，不要馬虎隨便、虎頭蛇尾或半途而廢。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861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刣魚刣到鰓，做事做透機。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8585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Thâi hî thâi kàu tshi, tsò sū tsò thàu-ki.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61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A31AF35-58CB-4DDD-9254-B8D3F8219BB2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3283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比喻要固本。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指人行事正直無私、光明磊落，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不怕任何的惡意中傷。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742682" y="2034221"/>
            <a:ext cx="98662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solidFill>
                  <a:srgbClr val="212529"/>
                </a:solidFill>
                <a:latin typeface="Tauhu Oo"/>
              </a:rPr>
              <a:t>樹頭徛予在，毋驚樹尾做風颱。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836360" y="3049884"/>
            <a:ext cx="85859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Tshiū-thâu khiā hōo tsāi, m̄ kiann tshiū-bué</a:t>
            </a:r>
          </a:p>
          <a:p>
            <a:r>
              <a:rPr lang="pt-BR" altLang="zh-TW" sz="3200" dirty="0"/>
              <a:t> tsò-hong-thai.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62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3C4402E-6673-4F70-9E69-AF9036B701A1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5921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釋義：意為受人恩惠時要感恩圖報，並加倍奉還。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rgbClr val="212529"/>
                </a:solidFill>
                <a:latin typeface="Tauhu Oo"/>
              </a:rPr>
              <a:t> </a:t>
            </a:r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食人一口，報人一斗。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Tsia̍h lâng tsi̍t kháu, pò lâng tsi̍t táu. 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63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7460E53-307A-424B-81C2-2016B595060F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2100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9124545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釋義：貪得無厭的雞為了吃飼料而鑽進雞籠。勸人千萬不要貪得無厭。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82597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痟貪軁雞籠。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8091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Siáu-tham nǹg ke-lam.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64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FF669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664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通常農曆九月以後已經過了颱風季節，故突如其來的颱風常讓人措手不及。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比喻天有不測風雲，人有旦夕禍福。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九月颱，無人知。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Káu-gue̍h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thai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bô</a:t>
            </a:r>
            <a:r>
              <a:rPr lang="en-US" altLang="zh-TW" sz="3200" dirty="0"/>
              <a:t> </a:t>
            </a:r>
            <a:r>
              <a:rPr lang="en-US" altLang="zh-TW" sz="3200" dirty="0" err="1"/>
              <a:t>lâng</a:t>
            </a:r>
            <a:r>
              <a:rPr lang="en-US" altLang="zh-TW" sz="3200" dirty="0"/>
              <a:t> </a:t>
            </a:r>
            <a:r>
              <a:rPr lang="en-US" altLang="zh-TW" sz="3200" dirty="0" err="1"/>
              <a:t>tsai</a:t>
            </a:r>
            <a:r>
              <a:rPr lang="en-US" altLang="zh-TW" sz="3200" dirty="0"/>
              <a:t>.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D03466A-ACBB-4B32-964C-409379C5CB18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1350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釋義：比喻退而求其次，聊勝於無。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無魚，蝦嘛好。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Bô hî, hê mā hó.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C2C885C-42F1-405D-8B71-9C213FE2A062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8607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610743" y="5593404"/>
            <a:ext cx="10222149" cy="1089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釋義：表示飲食要均衡身體才會健康。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1474556" y="1264603"/>
            <a:ext cx="9260732" cy="3482502"/>
          </a:xfrm>
          <a:prstGeom prst="wedgeRoundRectCallout">
            <a:avLst/>
          </a:prstGeom>
          <a:solidFill>
            <a:srgbClr val="FFCCCC">
              <a:alpha val="63000"/>
            </a:srgb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66618" y="2034221"/>
            <a:ext cx="986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600" b="1" dirty="0">
                <a:solidFill>
                  <a:srgbClr val="212529"/>
                </a:solidFill>
                <a:latin typeface="Tauhu Oo"/>
              </a:rPr>
              <a:t>食魚食肉，也著菜佮。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994986" y="3049884"/>
            <a:ext cx="983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sz="3200" dirty="0"/>
              <a:t>Tsia̍h hî tsia̍h bah, iā tio̍h tshài kah. </a:t>
            </a:r>
            <a:endParaRPr lang="en-US" altLang="zh-TW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AEA92-E80A-4ACA-B423-2C066A6142DD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8" name="動作按鈕: 終點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EAD9EFE-79FD-49AB-A9C8-4A7B3FB14C36}"/>
              </a:ext>
            </a:extLst>
          </p:cNvPr>
          <p:cNvSpPr/>
          <p:nvPr/>
        </p:nvSpPr>
        <p:spPr>
          <a:xfrm>
            <a:off x="11027118" y="4951382"/>
            <a:ext cx="622570" cy="437745"/>
          </a:xfrm>
          <a:prstGeom prst="actionButtonEnd">
            <a:avLst/>
          </a:prstGeom>
          <a:solidFill>
            <a:srgbClr val="6AF757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1679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2888</Words>
  <Application>Microsoft Office PowerPoint</Application>
  <PresentationFormat>寬螢幕</PresentationFormat>
  <Paragraphs>337</Paragraphs>
  <Slides>64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64</vt:i4>
      </vt:variant>
    </vt:vector>
  </HeadingPairs>
  <TitlesOfParts>
    <vt:vector size="71" baseType="lpstr">
      <vt:lpstr>Tauhu Oo</vt:lpstr>
      <vt:lpstr>微軟正黑體</vt:lpstr>
      <vt:lpstr>標楷體</vt:lpstr>
      <vt:lpstr>Arial</vt:lpstr>
      <vt:lpstr>Calibri</vt:lpstr>
      <vt:lpstr>Calibri Light</vt:lpstr>
      <vt:lpstr>Office 佈景主題</vt:lpstr>
      <vt:lpstr>  台語俗諺</vt:lpstr>
      <vt:lpstr>目錄----低年級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目錄----中年級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目錄----高年級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103</cp:revision>
  <cp:lastPrinted>2024-10-17T08:07:40Z</cp:lastPrinted>
  <dcterms:created xsi:type="dcterms:W3CDTF">2024-10-14T07:43:30Z</dcterms:created>
  <dcterms:modified xsi:type="dcterms:W3CDTF">2024-10-19T06:50:02Z</dcterms:modified>
</cp:coreProperties>
</file>